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7" r:id="rId1"/>
  </p:sldMasterIdLst>
  <p:notesMasterIdLst>
    <p:notesMasterId r:id="rId17"/>
  </p:notesMasterIdLst>
  <p:sldIdLst>
    <p:sldId id="256" r:id="rId2"/>
    <p:sldId id="257" r:id="rId3"/>
    <p:sldId id="280" r:id="rId4"/>
    <p:sldId id="261" r:id="rId5"/>
    <p:sldId id="262" r:id="rId6"/>
    <p:sldId id="283" r:id="rId7"/>
    <p:sldId id="265" r:id="rId8"/>
    <p:sldId id="274" r:id="rId9"/>
    <p:sldId id="263" r:id="rId10"/>
    <p:sldId id="258" r:id="rId11"/>
    <p:sldId id="277" r:id="rId12"/>
    <p:sldId id="284" r:id="rId13"/>
    <p:sldId id="282" r:id="rId14"/>
    <p:sldId id="281" r:id="rId15"/>
    <p:sldId id="275" r:id="rId16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outlineViewPr>
    <p:cViewPr>
      <p:scale>
        <a:sx n="33" d="100"/>
        <a:sy n="33" d="100"/>
      </p:scale>
      <p:origin x="0" y="-134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090FA-6433-4611-901D-6EFB05960481}" type="datetimeFigureOut">
              <a:rPr lang="cs-CZ" smtClean="0"/>
              <a:t>30. 5. 2019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3D8F2-5700-4B7C-A210-C326590CCE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980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53D8F2-5700-4B7C-A210-C326590CCE2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619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1. Zavedené firmy (obnova - hala, nářadí, stroje) - většina 2. urychlení rozvoje (začínající zemědělci, vinařství)  3. vznik nových (moštárna, </a:t>
            </a:r>
            <a:r>
              <a:rPr lang="cs-CZ" dirty="0" err="1"/>
              <a:t>olejna</a:t>
            </a:r>
            <a:r>
              <a:rPr lang="cs-CZ" dirty="0"/>
              <a:t>, mlékárna)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53D8F2-5700-4B7C-A210-C326590CCE27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2702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071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042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0303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62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1622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216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531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535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460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36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27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15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160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27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874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6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11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E81E5-ECF7-476E-87C5-9E89451B0D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MAS SLAVKOVSKÉ BOJIŠTĚ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D136D4-9EBD-4F3F-8EA5-77C70BB88C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Valná hromada 30.5.2019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0B3944E4-737E-4471-ABEE-1047FA22C4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741" y="520583"/>
            <a:ext cx="1740401" cy="135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16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F5DE2E-63A8-4E46-8472-F76B78E1E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VESNICE ROKU 2018 JIHOMORAVSKÉHO KRAJE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B438D89-7B5A-48D0-A9BD-52F11ECF0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7392" y="1930400"/>
            <a:ext cx="8536552" cy="4143229"/>
          </a:xfrm>
        </p:spPr>
      </p:pic>
    </p:spTree>
    <p:extLst>
      <p:ext uri="{BB962C8B-B14F-4D97-AF65-F5344CB8AC3E}">
        <p14:creationId xmlns:p14="http://schemas.microsoft.com/office/powerpoint/2010/main" val="161824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18D375FB-92F5-457D-BBC0-946AB4755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3968" y="3490283"/>
            <a:ext cx="4572000" cy="306324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7433B81-C581-49E7-8255-11A9C10E1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228" y="609600"/>
            <a:ext cx="4572000" cy="3044952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63F20E9-A982-472C-B301-EEC11379A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HRUŠEK NEMÁME  </a:t>
            </a:r>
            <a:br>
              <a:rPr lang="cs-CZ" dirty="0"/>
            </a:br>
            <a:r>
              <a:rPr lang="cs-CZ" dirty="0"/>
              <a:t>NIKDY DOST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1C22B5-8CD3-474D-9508-ECA2A9FEE6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944" y="2691624"/>
            <a:ext cx="5011024" cy="2818701"/>
          </a:xfrm>
          <a:prstGeom prst="rect">
            <a:avLst/>
          </a:prstGeom>
        </p:spPr>
      </p:pic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ED45C0EA-51C5-4F62-B349-C5EF50ED7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069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29BE4A-E5E4-4DD5-888E-EC16A471D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VYHLÁŠENÉ VÝZVY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74A09C0-305F-4FE6-9D37-FFFEFE36AB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7846" y="1740711"/>
            <a:ext cx="8553410" cy="424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27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31B78-FFC5-49D2-9068-B2E6B5B0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HARMONOGRAM VÝZEV IROP </a:t>
            </a:r>
            <a:br>
              <a:rPr lang="cs-CZ" dirty="0"/>
            </a:br>
            <a:r>
              <a:rPr lang="cs-CZ" dirty="0"/>
              <a:t>NA DRUHÉ POLOLETÍ ROKU 2019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4596DB09-AB73-4C10-9C31-A5C30205A7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3480235"/>
              </p:ext>
            </p:extLst>
          </p:nvPr>
        </p:nvGraphicFramePr>
        <p:xfrm>
          <a:off x="779344" y="2160589"/>
          <a:ext cx="8596668" cy="3961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1646">
                  <a:extLst>
                    <a:ext uri="{9D8B030D-6E8A-4147-A177-3AD203B41FA5}">
                      <a16:colId xmlns:a16="http://schemas.microsoft.com/office/drawing/2014/main" val="4077790018"/>
                    </a:ext>
                  </a:extLst>
                </a:gridCol>
                <a:gridCol w="1476688">
                  <a:extLst>
                    <a:ext uri="{9D8B030D-6E8A-4147-A177-3AD203B41FA5}">
                      <a16:colId xmlns:a16="http://schemas.microsoft.com/office/drawing/2014/main" val="4021152407"/>
                    </a:ext>
                  </a:extLst>
                </a:gridCol>
                <a:gridCol w="1761034">
                  <a:extLst>
                    <a:ext uri="{9D8B030D-6E8A-4147-A177-3AD203B41FA5}">
                      <a16:colId xmlns:a16="http://schemas.microsoft.com/office/drawing/2014/main" val="1451874280"/>
                    </a:ext>
                  </a:extLst>
                </a:gridCol>
                <a:gridCol w="2537300">
                  <a:extLst>
                    <a:ext uri="{9D8B030D-6E8A-4147-A177-3AD203B41FA5}">
                      <a16:colId xmlns:a16="http://schemas.microsoft.com/office/drawing/2014/main" val="195310115"/>
                    </a:ext>
                  </a:extLst>
                </a:gridCol>
              </a:tblGrid>
              <a:tr h="131972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>
                          <a:effectLst/>
                        </a:rPr>
                        <a:t>Název výzvy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>
                          <a:effectLst/>
                        </a:rPr>
                        <a:t>Plánovaný termín příjmu žádostí o podporu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u="none" strike="noStrike" dirty="0">
                          <a:effectLst/>
                        </a:rPr>
                        <a:t>Plánovaný termín ukončení příjmu žádostí o podporu 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Celková alokace</a:t>
                      </a:r>
                    </a:p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288160"/>
                  </a:ext>
                </a:extLst>
              </a:tr>
              <a:tr h="444842">
                <a:tc>
                  <a:txBody>
                    <a:bodyPr/>
                    <a:lstStyle/>
                    <a:p>
                      <a:r>
                        <a:rPr lang="cs-CZ" dirty="0"/>
                        <a:t>Terminály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1 578 940 Kč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8153616"/>
                  </a:ext>
                </a:extLst>
              </a:tr>
              <a:tr h="444842">
                <a:tc>
                  <a:txBody>
                    <a:bodyPr/>
                    <a:lstStyle/>
                    <a:p>
                      <a:r>
                        <a:rPr lang="cs-CZ" dirty="0"/>
                        <a:t>Cyklostezky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15 789 480 Kč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1802089"/>
                  </a:ext>
                </a:extLst>
              </a:tr>
              <a:tr h="444842">
                <a:tc>
                  <a:txBody>
                    <a:bodyPr/>
                    <a:lstStyle/>
                    <a:p>
                      <a:r>
                        <a:rPr lang="cs-CZ" dirty="0"/>
                        <a:t>Mateřské školy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6 631 580 </a:t>
                      </a:r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Kč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5969662"/>
                  </a:ext>
                </a:extLst>
              </a:tr>
              <a:tr h="444842">
                <a:tc>
                  <a:txBody>
                    <a:bodyPr/>
                    <a:lstStyle/>
                    <a:p>
                      <a:r>
                        <a:rPr lang="cs-CZ" dirty="0"/>
                        <a:t>Základní školy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7 789 480 Kč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780349"/>
                  </a:ext>
                </a:extLst>
              </a:tr>
              <a:tr h="444842">
                <a:tc>
                  <a:txBody>
                    <a:bodyPr/>
                    <a:lstStyle/>
                    <a:p>
                      <a:r>
                        <a:rPr lang="cs-CZ" dirty="0"/>
                        <a:t>Bezpečnost v obcích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11/2019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10 582 207,97</a:t>
                      </a: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cs-CZ" b="1" dirty="0"/>
                        <a:t>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1438993"/>
                  </a:ext>
                </a:extLst>
              </a:tr>
            </a:tbl>
          </a:graphicData>
        </a:graphic>
      </p:graphicFrame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3BCB0EBD-FA39-49DE-82E3-D1B4314D028B}"/>
              </a:ext>
            </a:extLst>
          </p:cNvPr>
          <p:cNvSpPr>
            <a:spLocks noGrp="1"/>
          </p:cNvSpPr>
          <p:nvPr>
            <p:ph idx="1"/>
          </p:nvPr>
        </p:nvSpPr>
        <p:spPr>
          <a:xfrm flipV="1">
            <a:off x="8500187" y="5831633"/>
            <a:ext cx="74645" cy="746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52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04E970-434B-4EC3-B405-CEE7537EB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STRATEGIE CLLD </a:t>
            </a:r>
            <a:br>
              <a:rPr lang="cs-CZ" dirty="0"/>
            </a:br>
            <a:r>
              <a:rPr lang="cs-CZ" dirty="0"/>
              <a:t>MAS SLAVKOVSKÉ BOJIŠTĚ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C16F6-F404-44B6-9513-84C959C27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Úprava programového rámce pro OPZ – rozšíření opatření Preventivní činnost o další žadatele – obce.</a:t>
            </a:r>
          </a:p>
          <a:p>
            <a:endParaRPr lang="cs-CZ" dirty="0"/>
          </a:p>
          <a:p>
            <a:r>
              <a:rPr lang="cs-CZ" dirty="0"/>
              <a:t>Usnesení: </a:t>
            </a:r>
            <a:r>
              <a:rPr lang="cs-CZ" b="1" i="1" dirty="0"/>
              <a:t>Valná schvaluje změnu Strategie komunitně vedeného místního rozvoje MAS Slavkovské bojiště, změnu v programovém rámci pro OPZ – Preventivní činnost – rozšířit o oprávněné žadatele – obce.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089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CCDB3F-524A-40B4-A8D1-99FB013E0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DĚKUJI ZA POZORNOST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4919141-3805-4038-A660-BFB5089B8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spcBef>
                <a:spcPts val="580"/>
              </a:spcBef>
              <a:buClr>
                <a:srgbClr val="7FD13B"/>
              </a:buClr>
              <a:buNone/>
            </a:pPr>
            <a:r>
              <a:rPr lang="cs-CZ" sz="2000" dirty="0">
                <a:solidFill>
                  <a:srgbClr val="4E5B6F"/>
                </a:solidFill>
              </a:rPr>
              <a:t>Mgr. Hana Tomanová, manažerka MAS	</a:t>
            </a:r>
          </a:p>
          <a:p>
            <a:pPr marL="0" lvl="0" indent="0" algn="ctr">
              <a:spcBef>
                <a:spcPts val="580"/>
              </a:spcBef>
              <a:buClr>
                <a:srgbClr val="7FD13B"/>
              </a:buClr>
              <a:buNone/>
            </a:pPr>
            <a:r>
              <a:rPr lang="cs-CZ" sz="2000" dirty="0">
                <a:solidFill>
                  <a:srgbClr val="4E5B6F"/>
                </a:solidFill>
              </a:rPr>
              <a:t>604 318 732    </a:t>
            </a:r>
          </a:p>
          <a:p>
            <a:pPr marL="0" lvl="0" indent="0" algn="ctr">
              <a:spcBef>
                <a:spcPts val="580"/>
              </a:spcBef>
              <a:buClr>
                <a:srgbClr val="7FD13B"/>
              </a:buClr>
              <a:buNone/>
            </a:pPr>
            <a:r>
              <a:rPr lang="cs-CZ" sz="2000" dirty="0">
                <a:solidFill>
                  <a:srgbClr val="4E5B6F"/>
                </a:solidFill>
              </a:rPr>
              <a:t>tomanova@slavkovskebojiste.cz</a:t>
            </a:r>
            <a:endParaRPr lang="cs-CZ" sz="2000" dirty="0"/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905DE7B-0B2E-4F9C-868D-3E06D09A1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627" y="4146375"/>
            <a:ext cx="1682241" cy="1313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568D5F-FDCD-46A0-A110-BDF477A78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PROGRAM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A63182-2B05-43A1-982E-2C15F54D8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Zahájení</a:t>
            </a:r>
          </a:p>
          <a:p>
            <a:pPr lvl="0"/>
            <a:r>
              <a:rPr lang="cs-CZ" dirty="0"/>
              <a:t>Schválení programu valné hromady</a:t>
            </a:r>
          </a:p>
          <a:p>
            <a:pPr lvl="0"/>
            <a:r>
              <a:rPr lang="cs-CZ" dirty="0"/>
              <a:t>Výroční zpráva o činnosti MAS a hospodaření za rok 2018</a:t>
            </a:r>
          </a:p>
          <a:p>
            <a:pPr lvl="0"/>
            <a:r>
              <a:rPr lang="cs-CZ" dirty="0"/>
              <a:t>Zpráva o činnosti MAS od poslední valné hromady a představení plánu na následující období</a:t>
            </a:r>
          </a:p>
          <a:p>
            <a:pPr lvl="0"/>
            <a:r>
              <a:rPr lang="cs-CZ" dirty="0"/>
              <a:t>Změna Strategie CLLD MAS Slavkovské bojiště, úprava programového rámce pro operační program Zaměstnanost</a:t>
            </a:r>
          </a:p>
          <a:p>
            <a:pPr lvl="0"/>
            <a:r>
              <a:rPr lang="cs-CZ" dirty="0"/>
              <a:t>Různé</a:t>
            </a:r>
          </a:p>
          <a:p>
            <a:pPr lvl="0"/>
            <a:r>
              <a:rPr lang="cs-CZ" dirty="0"/>
              <a:t>Diskuse</a:t>
            </a:r>
          </a:p>
          <a:p>
            <a:pPr lvl="0"/>
            <a:r>
              <a:rPr lang="cs-CZ" dirty="0"/>
              <a:t>Závěr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2572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FF9D97-D8D0-44BF-99EC-0F14BD6E1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VÝROČNÍ ZPRÁVA ZA ROK 2018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436D75-2DEC-4104-AE06-5B2D9050A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Strategie</a:t>
            </a:r>
          </a:p>
          <a:p>
            <a:r>
              <a:rPr lang="cs-CZ" dirty="0"/>
              <a:t>Animační činnost</a:t>
            </a:r>
          </a:p>
          <a:p>
            <a:r>
              <a:rPr lang="cs-CZ" dirty="0"/>
              <a:t>Klimatická zeleň</a:t>
            </a:r>
          </a:p>
          <a:p>
            <a:r>
              <a:rPr lang="cs-CZ" dirty="0"/>
              <a:t>Spolupráce 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i="1" dirty="0"/>
              <a:t>Usnesení: Schválení výroční zprávy MAS Slavkovské bojiště za rok 2018</a:t>
            </a:r>
          </a:p>
        </p:txBody>
      </p:sp>
    </p:spTree>
    <p:extLst>
      <p:ext uri="{BB962C8B-B14F-4D97-AF65-F5344CB8AC3E}">
        <p14:creationId xmlns:p14="http://schemas.microsoft.com/office/powerpoint/2010/main" val="59821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0D7DF-5605-4916-A2CB-9F49DC471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OPERAČNÍ PROGRAM ZAMĚSTNANOST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CD30CF-2F56-452F-9A3C-2FDC1A163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00752"/>
            <a:ext cx="8596668" cy="3880773"/>
          </a:xfrm>
        </p:spPr>
        <p:txBody>
          <a:bodyPr/>
          <a:lstStyle/>
          <a:p>
            <a:r>
              <a:rPr lang="cs-CZ" dirty="0"/>
              <a:t>4 výzvy, 7 podpořených projektů za 6 471 970 Kč </a:t>
            </a:r>
          </a:p>
          <a:p>
            <a:r>
              <a:rPr lang="cs-CZ" dirty="0"/>
              <a:t>198 zaměstnaných rodičů, 83 šťastných dětí na táborech</a:t>
            </a:r>
          </a:p>
          <a:p>
            <a:r>
              <a:rPr lang="cs-CZ" dirty="0"/>
              <a:t>1 pracovní místo, jedna dětská skupina, 1 prodloužení družiny, </a:t>
            </a:r>
            <a:r>
              <a:rPr lang="cs-CZ" dirty="0">
                <a:solidFill>
                  <a:schemeClr val="tx1"/>
                </a:solidFill>
              </a:rPr>
              <a:t>54</a:t>
            </a:r>
            <a:r>
              <a:rPr lang="cs-CZ" dirty="0"/>
              <a:t> táborů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01BDA07-3A8C-4E5B-84F2-73E549099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341" y="2831504"/>
            <a:ext cx="6473197" cy="364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0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:a16="http://schemas.microsoft.com/office/drawing/2014/main" id="{91808AA1-A403-4FC5-8EA4-92C2C7929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009" y="3021124"/>
            <a:ext cx="7016179" cy="3410565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C0C70859-3D92-4C8E-8B52-C36464C89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ROZVOJE VENKOVA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680F64-16D9-46A6-BB08-7E4EAA6E3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cs-CZ" dirty="0"/>
              <a:t>2 výzvy, 29 podpořených projektů za 9 281 051 Kč dotace</a:t>
            </a:r>
          </a:p>
          <a:p>
            <a:r>
              <a:rPr lang="cs-CZ" dirty="0"/>
              <a:t>6 pracovních míst v souvislosti s projektem </a:t>
            </a:r>
          </a:p>
          <a:p>
            <a:r>
              <a:rPr lang="cs-CZ" dirty="0"/>
              <a:t>1 protierozní opatření, 1 vinařství, 2 farmy, zemědělská technika (polopásový traktor, malotraktor, rozmetadla, kypřič), dodávky, nářadí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97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E5C3D0-4758-4EDF-80A1-BD73A0B46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INTEGROVANÝ REGIONÁLNÍ OPERAČNÍ 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1B0127-174C-4638-9ADB-798CE378D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3 výzvy</a:t>
            </a:r>
          </a:p>
          <a:p>
            <a:r>
              <a:rPr lang="cs-CZ" dirty="0"/>
              <a:t>5 projektů za 17 872 712 Kč</a:t>
            </a:r>
          </a:p>
          <a:p>
            <a:r>
              <a:rPr lang="cs-CZ" dirty="0"/>
              <a:t>1 MŠ, 2 ZŠ, 2 průtahy obcí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7C11BCD-8B4B-46A8-8CA4-EF4BD04F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146" y="2160589"/>
            <a:ext cx="5734439" cy="38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272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A7F972-5065-4A02-93D1-2A52FB825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MÍSTNÍ AKČNÍ PLÁN ORP ŠLAPANICE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BCD558-F947-4334-843B-E4ABAE4A96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52 zapojených škol</a:t>
            </a:r>
          </a:p>
          <a:p>
            <a:r>
              <a:rPr lang="cs-CZ" dirty="0"/>
              <a:t>5 rodilých mluvčí v 15 ZŠ, 70 výjezdů do středisek enviromentální výchovy,     2 setkání učitelů MŠ a ZŠ, 21 technických školek</a:t>
            </a:r>
          </a:p>
          <a:p>
            <a:r>
              <a:rPr lang="cs-CZ" dirty="0"/>
              <a:t>205 zhlédnutých výtvarných děl, 97 přečtených literárních prací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5803AEF-06B8-443D-B575-95AFB65AB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4654" y="3674775"/>
            <a:ext cx="3936543" cy="278182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CDBA033-ABC9-41D8-AE0E-C4820EF8B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3674775"/>
            <a:ext cx="3936543" cy="278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4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74AE8-780A-4881-8AB1-082AF15DB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ANIMAČNÍ ČINNOST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56495B-FD06-455E-9C9B-8B2E61450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16 školení k vyhlášeným výzvám</a:t>
            </a:r>
          </a:p>
          <a:p>
            <a:r>
              <a:rPr lang="cs-CZ" dirty="0"/>
              <a:t>12 žádostí do Malého </a:t>
            </a:r>
            <a:r>
              <a:rPr lang="cs-CZ" dirty="0" err="1"/>
              <a:t>LEADERu</a:t>
            </a:r>
            <a:endParaRPr lang="cs-CZ" dirty="0"/>
          </a:p>
          <a:p>
            <a:r>
              <a:rPr lang="cs-CZ" dirty="0"/>
              <a:t>Šablony pro 37 škol</a:t>
            </a:r>
          </a:p>
          <a:p>
            <a:r>
              <a:rPr lang="cs-CZ" dirty="0"/>
              <a:t>Šablony pro NNO</a:t>
            </a:r>
          </a:p>
          <a:p>
            <a:r>
              <a:rPr lang="cs-CZ" dirty="0"/>
              <a:t>29 PRO 4 aktualizace</a:t>
            </a:r>
          </a:p>
          <a:p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7E861BB-D5FD-47DD-914B-956935996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612" y="2256752"/>
            <a:ext cx="5676914" cy="3784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52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A893D5E6-BB5B-494A-B740-8851E12BB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325" y="3271706"/>
            <a:ext cx="4465041" cy="297669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C9A7AD0-E26C-4A54-92D4-3A49D5EA0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KLIMATICKÁ ZELEŇ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A2FCCC-B792-4C0C-9C82-A5F6224C7E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3880773"/>
          </a:xfrm>
        </p:spPr>
        <p:txBody>
          <a:bodyPr/>
          <a:lstStyle/>
          <a:p>
            <a:r>
              <a:rPr lang="cs-CZ" dirty="0"/>
              <a:t>404 vysazených stromů v území</a:t>
            </a:r>
          </a:p>
          <a:p>
            <a:r>
              <a:rPr lang="cs-CZ" dirty="0"/>
              <a:t>3 semináře </a:t>
            </a:r>
          </a:p>
          <a:p>
            <a:r>
              <a:rPr lang="cs-CZ" dirty="0"/>
              <a:t>1 000 kůlů a ochranných sítí</a:t>
            </a:r>
          </a:p>
          <a:p>
            <a:r>
              <a:rPr lang="cs-CZ" dirty="0"/>
              <a:t>hrnků čaje a slivovice nepočítaně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A2145A9-D085-49DF-B733-139BEBC02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4642607" y="1745085"/>
            <a:ext cx="5146646" cy="385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0"/>
    </mc:Choice>
    <mc:Fallback xmlns="">
      <p:transition spd="slow" advTm="20000"/>
    </mc:Fallback>
  </mc:AlternateContent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2243</TotalTime>
  <Words>416</Words>
  <Application>Microsoft Office PowerPoint</Application>
  <PresentationFormat>Širokoúhlá obrazovka</PresentationFormat>
  <Paragraphs>88</Paragraphs>
  <Slides>15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Fazeta</vt:lpstr>
      <vt:lpstr>MAS SLAVKOVSKÉ BOJIŠTĚ</vt:lpstr>
      <vt:lpstr>PROGRAM </vt:lpstr>
      <vt:lpstr>VÝROČNÍ ZPRÁVA ZA ROK 2018</vt:lpstr>
      <vt:lpstr>OPERAČNÍ PROGRAM ZAMĚSTNANOST</vt:lpstr>
      <vt:lpstr>PROGRAM ROZVOJE VENKOVA</vt:lpstr>
      <vt:lpstr>INTEGROVANÝ REGIONÁLNÍ OPERAČNÍ PROGRAM</vt:lpstr>
      <vt:lpstr>MÍSTNÍ AKČNÍ PLÁN ORP ŠLAPANICE</vt:lpstr>
      <vt:lpstr>ANIMAČNÍ ČINNOST</vt:lpstr>
      <vt:lpstr>KLIMATICKÁ ZELEŇ</vt:lpstr>
      <vt:lpstr>VESNICE ROKU 2018 JIHOMORAVSKÉHO KRAJE</vt:lpstr>
      <vt:lpstr>HRUŠEK NEMÁME   NIKDY DOST</vt:lpstr>
      <vt:lpstr>VYHLÁŠENÉ VÝZVY</vt:lpstr>
      <vt:lpstr>HARMONOGRAM VÝZEV IROP  NA DRUHÉ POLOLETÍ ROKU 2019</vt:lpstr>
      <vt:lpstr>ZMĚNA STRATEGIE CLLD  MAS SLAVKOVSKÉ BOJIŠTĚ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 SLAVKOVSKÉ BOJIŠTĚ</dc:title>
  <dc:creator>Mas Slav. bojiště</dc:creator>
  <cp:lastModifiedBy>Mas Slav. bojiště</cp:lastModifiedBy>
  <cp:revision>86</cp:revision>
  <cp:lastPrinted>2019-05-29T10:12:58Z</cp:lastPrinted>
  <dcterms:created xsi:type="dcterms:W3CDTF">2019-05-13T18:45:17Z</dcterms:created>
  <dcterms:modified xsi:type="dcterms:W3CDTF">2019-05-30T12:48:25Z</dcterms:modified>
</cp:coreProperties>
</file>