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7" r:id="rId1"/>
  </p:sldMasterIdLst>
  <p:notesMasterIdLst>
    <p:notesMasterId r:id="rId18"/>
  </p:notesMasterIdLst>
  <p:sldIdLst>
    <p:sldId id="256" r:id="rId2"/>
    <p:sldId id="257" r:id="rId3"/>
    <p:sldId id="280" r:id="rId4"/>
    <p:sldId id="289" r:id="rId5"/>
    <p:sldId id="292" r:id="rId6"/>
    <p:sldId id="290" r:id="rId7"/>
    <p:sldId id="291" r:id="rId8"/>
    <p:sldId id="285" r:id="rId9"/>
    <p:sldId id="293" r:id="rId10"/>
    <p:sldId id="288" r:id="rId11"/>
    <p:sldId id="286" r:id="rId12"/>
    <p:sldId id="287" r:id="rId13"/>
    <p:sldId id="284" r:id="rId14"/>
    <p:sldId id="282" r:id="rId15"/>
    <p:sldId id="281" r:id="rId16"/>
    <p:sldId id="275" r:id="rId17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 Slav. bojiště" initials="MSb" lastIdx="1" clrIdx="0">
    <p:extLst>
      <p:ext uri="{19B8F6BF-5375-455C-9EA6-DF929625EA0E}">
        <p15:presenceInfo xmlns:p15="http://schemas.microsoft.com/office/powerpoint/2012/main" userId="Mas Slav. bojiště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 autoAdjust="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outlineViewPr>
    <p:cViewPr>
      <p:scale>
        <a:sx n="33" d="100"/>
        <a:sy n="33" d="100"/>
      </p:scale>
      <p:origin x="0" y="-95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13T11:07:45.626" idx="1">
    <p:pos x="5892" y="1052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090FA-6433-4611-901D-6EFB05960481}" type="datetimeFigureOut">
              <a:rPr lang="cs-CZ" smtClean="0"/>
              <a:t>14. 11. 2019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3D8F2-5700-4B7C-A210-C326590CCE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802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4 679 169 Kč na zemědělce, 778 473 Kč potravináři, 3 995 034 nezemědělci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53D8F2-5700-4B7C-A210-C326590CCE2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136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7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04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0303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626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1622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216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31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53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460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3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270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1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16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71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874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6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1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5E81E5-ECF7-476E-87C5-9E89451B0D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MAS SLAVKOVSKÉ BOJIŠTĚ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AD136D4-9EBD-4F3F-8EA5-77C70BB88C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Valná hromada 14.11.2019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0B3944E4-737E-4471-ABEE-1047FA22C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741" y="520583"/>
            <a:ext cx="1740401" cy="135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91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452090-591D-4FAD-BD82-C8380B909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ROZPOČTU NA ROK 2020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61B2B342-3260-4ADC-8DDB-617112C824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526254"/>
              </p:ext>
            </p:extLst>
          </p:nvPr>
        </p:nvGraphicFramePr>
        <p:xfrm>
          <a:off x="372862" y="1930400"/>
          <a:ext cx="9294921" cy="4318003"/>
        </p:xfrm>
        <a:graphic>
          <a:graphicData uri="http://schemas.openxmlformats.org/drawingml/2006/table">
            <a:tbl>
              <a:tblPr firstRow="1" firstCol="1" bandRow="1"/>
              <a:tblGrid>
                <a:gridCol w="4915373">
                  <a:extLst>
                    <a:ext uri="{9D8B030D-6E8A-4147-A177-3AD203B41FA5}">
                      <a16:colId xmlns:a16="http://schemas.microsoft.com/office/drawing/2014/main" val="1129787620"/>
                    </a:ext>
                  </a:extLst>
                </a:gridCol>
                <a:gridCol w="2146033">
                  <a:extLst>
                    <a:ext uri="{9D8B030D-6E8A-4147-A177-3AD203B41FA5}">
                      <a16:colId xmlns:a16="http://schemas.microsoft.com/office/drawing/2014/main" val="3294982917"/>
                    </a:ext>
                  </a:extLst>
                </a:gridCol>
                <a:gridCol w="2233515">
                  <a:extLst>
                    <a:ext uri="{9D8B030D-6E8A-4147-A177-3AD203B41FA5}">
                      <a16:colId xmlns:a16="http://schemas.microsoft.com/office/drawing/2014/main" val="1137372436"/>
                    </a:ext>
                  </a:extLst>
                </a:gridCol>
              </a:tblGrid>
              <a:tr h="395742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Položky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V Kč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Poznámka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937810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STAV NA ÚČTU K 14. 11. 2019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2 808 130,88,-</a:t>
                      </a:r>
                      <a:endParaRPr lang="cs-CZ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411650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STAV POKLADNY K 14. 11. 2019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2 457,-</a:t>
                      </a:r>
                      <a:endParaRPr lang="cs-CZ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152708"/>
                  </a:ext>
                </a:extLst>
              </a:tr>
              <a:tr h="39197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PŘÍJMY</a:t>
                      </a:r>
                      <a:endParaRPr lang="cs-CZ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1421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Členské příspěvky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272 580,- 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674434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Provoz MAS (mzdy, režie) z TP IROP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2 369 518,-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předpoklad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065861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Místní akční plán vzdělávání (mzdy, režie)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4 740 000,-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předpoklad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706910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Vlastní činnost 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40 000,-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předpoklad</a:t>
                      </a:r>
                      <a:endParaRPr lang="cs-CZ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255177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 i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Celkem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 i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7 422 098,-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 i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707877"/>
                  </a:ext>
                </a:extLst>
              </a:tr>
              <a:tr h="3932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VÝDAJE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309989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Provoz MAS z TP IROP (mzdy, režie)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2 494 230,-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406803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Místní akční plán vzdělávání (mzdy, režie)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4 740 000,-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46843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Běžné provozní výdaje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187 868,-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963335"/>
                  </a:ext>
                </a:extLst>
              </a:tr>
              <a:tr h="285187"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 i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Celkem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 i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7 422 098,-</a:t>
                      </a:r>
                      <a:endParaRPr lang="cs-CZ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cs-CZ" sz="1100" b="1" i="1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4612" marR="54612" marT="75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157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7437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740619-15B1-4926-BFF6-680DC729F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ČINNOSTI MAS OD POSLEDNÍ VALNÉ HROMADY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D8830B-3BCC-49A1-9CFE-14D8F41D2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Administrace třetí výzvy MAS z Programu rozvoje venkova</a:t>
            </a:r>
          </a:p>
          <a:p>
            <a:r>
              <a:rPr lang="cs-CZ" dirty="0"/>
              <a:t>Administrace dalších výzev z Integrovaného operačního programu</a:t>
            </a:r>
          </a:p>
          <a:p>
            <a:pPr lvl="1"/>
            <a:r>
              <a:rPr lang="cs-CZ" dirty="0"/>
              <a:t>Rozvoj sociálních služeb</a:t>
            </a:r>
          </a:p>
          <a:p>
            <a:pPr lvl="1"/>
            <a:r>
              <a:rPr lang="cs-CZ" dirty="0"/>
              <a:t>Mateřské a základní školy</a:t>
            </a:r>
          </a:p>
          <a:p>
            <a:pPr lvl="1"/>
            <a:r>
              <a:rPr lang="cs-CZ" dirty="0"/>
              <a:t>Dopravní bezpečnost</a:t>
            </a:r>
          </a:p>
          <a:p>
            <a:pPr lvl="1"/>
            <a:r>
              <a:rPr lang="cs-CZ" dirty="0"/>
              <a:t>Kulturní památky</a:t>
            </a:r>
          </a:p>
          <a:p>
            <a:r>
              <a:rPr lang="cs-CZ" dirty="0"/>
              <a:t>Administrace posledních výzev z Operačního programu Zaměstnanost</a:t>
            </a:r>
          </a:p>
          <a:p>
            <a:pPr lvl="1"/>
            <a:r>
              <a:rPr lang="cs-CZ" dirty="0"/>
              <a:t>Sociální podnikání</a:t>
            </a:r>
          </a:p>
          <a:p>
            <a:pPr lvl="1"/>
            <a:r>
              <a:rPr lang="cs-CZ" dirty="0"/>
              <a:t>Preventivní činnost a poradenství v sociální oblasti</a:t>
            </a:r>
          </a:p>
        </p:txBody>
      </p:sp>
    </p:spTree>
    <p:extLst>
      <p:ext uri="{BB962C8B-B14F-4D97-AF65-F5344CB8AC3E}">
        <p14:creationId xmlns:p14="http://schemas.microsoft.com/office/powerpoint/2010/main" val="1318812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740619-15B1-4926-BFF6-680DC729F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ČINNOSTI MAS OD POSLEDNÍ VALNÉ HROMADY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D8830B-3BCC-49A1-9CFE-14D8F41D2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Podán vlastní projekt na podporu NNO tzv. „šablony“ (projekt 7 NNO, žadatel MAS Slavkovské bojiště, CZV 7 mil. Kč, 3 roky)</a:t>
            </a:r>
          </a:p>
          <a:p>
            <a:r>
              <a:rPr lang="cs-CZ" dirty="0"/>
              <a:t>3 Program rozvoje obcí – Mokrá – Horákov, Podolí, Nesvačilka</a:t>
            </a:r>
          </a:p>
          <a:p>
            <a:r>
              <a:rPr lang="cs-CZ" dirty="0"/>
              <a:t>MAP Šlapanice – setkání ředitelů škol a školení pro učitele, 7 rodilých mluvčí v 25 školách, technické školky 28 MŠ, polytechnika pro 1. a 2. třídu ZŠ, zapojeno 14 ZŠ, logopedické prevence v MŠ (zatím celkem 7),  </a:t>
            </a:r>
          </a:p>
          <a:p>
            <a:r>
              <a:rPr lang="cs-CZ" dirty="0"/>
              <a:t>šablony pro školy</a:t>
            </a:r>
          </a:p>
          <a:p>
            <a:r>
              <a:rPr lang="cs-CZ" dirty="0"/>
              <a:t>Malý LEADER (podpořeno 11 žadatelů, celková alokace 100 tis. Kč)</a:t>
            </a:r>
          </a:p>
        </p:txBody>
      </p:sp>
    </p:spTree>
    <p:extLst>
      <p:ext uri="{BB962C8B-B14F-4D97-AF65-F5344CB8AC3E}">
        <p14:creationId xmlns:p14="http://schemas.microsoft.com/office/powerpoint/2010/main" val="1271281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29BE4A-E5E4-4DD5-888E-EC16A471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VYHLÁŠENÉ VÝZVY</a:t>
            </a:r>
          </a:p>
        </p:txBody>
      </p:sp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284CDB73-5904-4749-A564-04BD2224BE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853632"/>
              </p:ext>
            </p:extLst>
          </p:nvPr>
        </p:nvGraphicFramePr>
        <p:xfrm>
          <a:off x="677863" y="2160588"/>
          <a:ext cx="8596312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2712082305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285960600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787644344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41365874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Název výzvy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Plánovaný termín příjmu žádosti o podporu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Plánovaný termín ukončený příjmu žádostí o podporu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Celková alokace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685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IROP – Kulturní památky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5 263 160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903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OPŽP – Realizace ÚSES a protierozních opatření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10 000 000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87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IROP – Dopravní bezpečnost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10 600 841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628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327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731B78-FFC5-49D2-9068-B2E6B5B00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HARMONOGRAM VÝZEV PRO ROK 2020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4596DB09-AB73-4C10-9C31-A5C30205A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180619"/>
              </p:ext>
            </p:extLst>
          </p:nvPr>
        </p:nvGraphicFramePr>
        <p:xfrm>
          <a:off x="779344" y="2160589"/>
          <a:ext cx="8596668" cy="3961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646">
                  <a:extLst>
                    <a:ext uri="{9D8B030D-6E8A-4147-A177-3AD203B41FA5}">
                      <a16:colId xmlns:a16="http://schemas.microsoft.com/office/drawing/2014/main" val="4077790018"/>
                    </a:ext>
                  </a:extLst>
                </a:gridCol>
                <a:gridCol w="1476688">
                  <a:extLst>
                    <a:ext uri="{9D8B030D-6E8A-4147-A177-3AD203B41FA5}">
                      <a16:colId xmlns:a16="http://schemas.microsoft.com/office/drawing/2014/main" val="4021152407"/>
                    </a:ext>
                  </a:extLst>
                </a:gridCol>
                <a:gridCol w="1761034">
                  <a:extLst>
                    <a:ext uri="{9D8B030D-6E8A-4147-A177-3AD203B41FA5}">
                      <a16:colId xmlns:a16="http://schemas.microsoft.com/office/drawing/2014/main" val="1451874280"/>
                    </a:ext>
                  </a:extLst>
                </a:gridCol>
                <a:gridCol w="2537300">
                  <a:extLst>
                    <a:ext uri="{9D8B030D-6E8A-4147-A177-3AD203B41FA5}">
                      <a16:colId xmlns:a16="http://schemas.microsoft.com/office/drawing/2014/main" val="195310115"/>
                    </a:ext>
                  </a:extLst>
                </a:gridCol>
              </a:tblGrid>
              <a:tr h="131972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>
                          <a:effectLst/>
                        </a:rPr>
                        <a:t>Název výzvy 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>
                          <a:effectLst/>
                        </a:rPr>
                        <a:t>Plánovaný termín příjmu žádostí o podporu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>
                          <a:effectLst/>
                        </a:rPr>
                        <a:t>Plánovaný termín ukončení příjmu žádostí o podporu 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Celková alokace</a:t>
                      </a:r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288160"/>
                  </a:ext>
                </a:extLst>
              </a:tr>
              <a:tr h="444842">
                <a:tc>
                  <a:txBody>
                    <a:bodyPr/>
                    <a:lstStyle/>
                    <a:p>
                      <a:r>
                        <a:rPr lang="cs-CZ" dirty="0"/>
                        <a:t>Terminály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1 578 940 Kč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153616"/>
                  </a:ext>
                </a:extLst>
              </a:tr>
              <a:tr h="444842">
                <a:tc>
                  <a:txBody>
                    <a:bodyPr/>
                    <a:lstStyle/>
                    <a:p>
                      <a:r>
                        <a:rPr lang="cs-CZ" dirty="0"/>
                        <a:t>Cyklostezky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15 789 480 Kč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802089"/>
                  </a:ext>
                </a:extLst>
              </a:tr>
              <a:tr h="444842">
                <a:tc>
                  <a:txBody>
                    <a:bodyPr/>
                    <a:lstStyle/>
                    <a:p>
                      <a:r>
                        <a:rPr lang="cs-CZ" dirty="0"/>
                        <a:t>Mateřské školy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6 631 580 </a:t>
                      </a:r>
                      <a:r>
                        <a:rPr lang="cs-CZ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Kč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969662"/>
                  </a:ext>
                </a:extLst>
              </a:tr>
              <a:tr h="444842">
                <a:tc>
                  <a:txBody>
                    <a:bodyPr/>
                    <a:lstStyle/>
                    <a:p>
                      <a:r>
                        <a:rPr lang="cs-CZ" dirty="0"/>
                        <a:t>Zájmové vzdělávání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3 000 000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780349"/>
                  </a:ext>
                </a:extLst>
              </a:tr>
              <a:tr h="444842">
                <a:tc>
                  <a:txBody>
                    <a:bodyPr/>
                    <a:lstStyle/>
                    <a:p>
                      <a:r>
                        <a:rPr lang="cs-CZ" dirty="0"/>
                        <a:t>Program rozvoje venkova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9 452 676 </a:t>
                      </a:r>
                      <a:r>
                        <a:rPr lang="cs-CZ" b="1" dirty="0"/>
                        <a:t>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438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20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04E970-434B-4EC3-B405-CEE7537EB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ZMĚNA STRATEGIE CLLD </a:t>
            </a:r>
            <a:br>
              <a:rPr lang="cs-CZ" dirty="0"/>
            </a:br>
            <a:r>
              <a:rPr lang="cs-CZ" dirty="0"/>
              <a:t>MAS SLAVKOVSKÉ BOJIŠTĚ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7C16F6-F404-44B6-9513-84C959C27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základě Evaluační zprávy, která byla v létě schválena ŘO, rada spolku doporučuje přesunout nevyčerpané finanční prostředky z vyhlášených </a:t>
            </a:r>
            <a:r>
              <a:rPr lang="cs-CZ" dirty="0" err="1"/>
              <a:t>Fichí</a:t>
            </a:r>
            <a:r>
              <a:rPr lang="cs-CZ" dirty="0"/>
              <a:t>: Sdílení strojů a zařízení a Krátké dodavatelské řetězce (celkem 3 mil. Kč) do </a:t>
            </a:r>
            <a:r>
              <a:rPr lang="cs-CZ" dirty="0" err="1"/>
              <a:t>Fiche</a:t>
            </a:r>
            <a:r>
              <a:rPr lang="cs-CZ" dirty="0"/>
              <a:t> Rozvoj zemědělských podniků.</a:t>
            </a:r>
          </a:p>
          <a:p>
            <a:r>
              <a:rPr lang="cs-CZ" b="1" i="1" dirty="0"/>
              <a:t>Usnesení: Valná schvaluje změnu Strategie komunitně vedeného místního rozvoje MAS Slavkovské bojiště, změnu v programovém rámci pro PRV – přesun nevyčerpaných finančních prostředků z </a:t>
            </a:r>
            <a:r>
              <a:rPr lang="cs-CZ" b="1" i="1" dirty="0" err="1"/>
              <a:t>Fichí</a:t>
            </a:r>
            <a:r>
              <a:rPr lang="cs-CZ" b="1" i="1" dirty="0"/>
              <a:t>: Sdílení strojů a zařízení a Krátké dodavatelské řetězce do </a:t>
            </a:r>
            <a:r>
              <a:rPr lang="cs-CZ" b="1" i="1" dirty="0" err="1"/>
              <a:t>Fiche</a:t>
            </a:r>
            <a:r>
              <a:rPr lang="cs-CZ" b="1" i="1" dirty="0"/>
              <a:t> Rozvoj zemědělských podniků.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089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CCDB3F-524A-40B4-A8D1-99FB013E0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919141-3805-4038-A660-BFB5089B8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Bef>
                <a:spcPts val="580"/>
              </a:spcBef>
              <a:buClr>
                <a:srgbClr val="7FD13B"/>
              </a:buClr>
              <a:buNone/>
            </a:pPr>
            <a:r>
              <a:rPr lang="cs-CZ" sz="2000" dirty="0">
                <a:solidFill>
                  <a:srgbClr val="4E5B6F"/>
                </a:solidFill>
              </a:rPr>
              <a:t>Mgr. Hana Tomanová, manažerka MAS	</a:t>
            </a:r>
          </a:p>
          <a:p>
            <a:pPr marL="0" lvl="0" indent="0" algn="ctr">
              <a:spcBef>
                <a:spcPts val="580"/>
              </a:spcBef>
              <a:buClr>
                <a:srgbClr val="7FD13B"/>
              </a:buClr>
              <a:buNone/>
            </a:pPr>
            <a:r>
              <a:rPr lang="cs-CZ" sz="2000" dirty="0">
                <a:solidFill>
                  <a:srgbClr val="4E5B6F"/>
                </a:solidFill>
              </a:rPr>
              <a:t>604 318 732    </a:t>
            </a:r>
          </a:p>
          <a:p>
            <a:pPr marL="0" lvl="0" indent="0" algn="ctr">
              <a:spcBef>
                <a:spcPts val="580"/>
              </a:spcBef>
              <a:buClr>
                <a:srgbClr val="7FD13B"/>
              </a:buClr>
              <a:buNone/>
            </a:pPr>
            <a:r>
              <a:rPr lang="cs-CZ" sz="2000" dirty="0">
                <a:solidFill>
                  <a:srgbClr val="4E5B6F"/>
                </a:solidFill>
              </a:rPr>
              <a:t>tomanova@slavkovskebojiste.cz</a:t>
            </a:r>
            <a:endParaRPr lang="cs-CZ" sz="2000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905DE7B-0B2E-4F9C-868D-3E06D09A1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627" y="4146375"/>
            <a:ext cx="1682241" cy="131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3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568D5F-FDCD-46A0-A110-BDF477A78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PROGRAM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A63182-2B05-43A1-982E-2C15F54D8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635"/>
            <a:ext cx="8596668" cy="434572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Schválení programu valné hromady</a:t>
            </a:r>
          </a:p>
          <a:p>
            <a:pPr lvl="0"/>
            <a:r>
              <a:rPr lang="cs-CZ" b="1" dirty="0"/>
              <a:t>Revize členské základny – ukončení členství</a:t>
            </a:r>
          </a:p>
          <a:p>
            <a:r>
              <a:rPr lang="cs-CZ" dirty="0"/>
              <a:t>Volba členů orgánů MAS (výběrová, kontrolní komise, rada spolku)</a:t>
            </a:r>
          </a:p>
          <a:p>
            <a:pPr lvl="0"/>
            <a:r>
              <a:rPr lang="cs-CZ" dirty="0"/>
              <a:t>Zpráva kontrolní komise</a:t>
            </a:r>
          </a:p>
          <a:p>
            <a:pPr lvl="0"/>
            <a:r>
              <a:rPr lang="cs-CZ" b="1" dirty="0"/>
              <a:t>Schválení Zprávy nezávislého auditora       Schválení vyřazení drobného majetku z projektů spolupráce</a:t>
            </a:r>
          </a:p>
          <a:p>
            <a:r>
              <a:rPr lang="cs-CZ" b="1" dirty="0"/>
              <a:t>Schválení rozpočtu na rok 2020</a:t>
            </a:r>
          </a:p>
          <a:p>
            <a:pPr lvl="0"/>
            <a:r>
              <a:rPr lang="cs-CZ" dirty="0"/>
              <a:t>Zpráva o činnosti MAS od poslední valné hromady a představení plánu na následující období</a:t>
            </a:r>
          </a:p>
          <a:p>
            <a:pPr lvl="0"/>
            <a:r>
              <a:rPr lang="cs-CZ" dirty="0"/>
              <a:t>Změna Strategie CLLD MAS Slavkovské bojiště</a:t>
            </a:r>
          </a:p>
          <a:p>
            <a:pPr lvl="0"/>
            <a:r>
              <a:rPr lang="cs-CZ" dirty="0"/>
              <a:t>Různé</a:t>
            </a:r>
          </a:p>
          <a:p>
            <a:pPr lvl="0"/>
            <a:r>
              <a:rPr lang="cs-CZ" dirty="0"/>
              <a:t>Diskuse</a:t>
            </a:r>
          </a:p>
          <a:p>
            <a:pPr lvl="0"/>
            <a:r>
              <a:rPr lang="cs-CZ" dirty="0"/>
              <a:t>Závěr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4E42C78C-5A01-40CF-9ED2-08EBBEBF99A3}"/>
              </a:ext>
            </a:extLst>
          </p:cNvPr>
          <p:cNvSpPr/>
          <p:nvPr/>
        </p:nvSpPr>
        <p:spPr>
          <a:xfrm>
            <a:off x="5095517" y="3069700"/>
            <a:ext cx="221941" cy="115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257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FF9D97-D8D0-44BF-99EC-0F14BD6E1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REVIZE ČLENSKÉ ZÁKLADNY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436D75-2DEC-4104-AE06-5B2D9050A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42 členů v 6 zájmových skupinách</a:t>
            </a:r>
          </a:p>
          <a:p>
            <a:r>
              <a:rPr lang="cs-CZ" dirty="0"/>
              <a:t>plnou moc, pokud zástupcem v MAS není přímo statutární zástupce</a:t>
            </a:r>
          </a:p>
          <a:p>
            <a:r>
              <a:rPr lang="cs-CZ" dirty="0"/>
              <a:t>Žádost o ukončení členství podali: </a:t>
            </a:r>
          </a:p>
          <a:p>
            <a:pPr lvl="1"/>
            <a:r>
              <a:rPr lang="cs-CZ" dirty="0"/>
              <a:t>Rodinné centrum Domeček Křenovice, z.s.</a:t>
            </a:r>
          </a:p>
          <a:p>
            <a:endParaRPr lang="cs-CZ" dirty="0"/>
          </a:p>
          <a:p>
            <a:r>
              <a:rPr lang="cs-CZ" b="1" i="1" dirty="0"/>
              <a:t>Usnesení: Valná hromada schvaluje ukončení členství RC Domeček Křenovice</a:t>
            </a:r>
          </a:p>
          <a:p>
            <a:pPr lvl="1"/>
            <a:r>
              <a:rPr lang="cs-CZ" dirty="0"/>
              <a:t> 41 členů</a:t>
            </a:r>
          </a:p>
        </p:txBody>
      </p:sp>
    </p:spTree>
    <p:extLst>
      <p:ext uri="{BB962C8B-B14F-4D97-AF65-F5344CB8AC3E}">
        <p14:creationId xmlns:p14="http://schemas.microsoft.com/office/powerpoint/2010/main" val="598214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6992D6-D1A0-4634-A05B-130A92541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ČLENŮ RADY SPOLKU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EBC2A0-D6CE-41FF-8D3C-52C91F6CF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Stávající členové rady spolku</a:t>
            </a:r>
            <a:r>
              <a:rPr lang="cs-CZ" sz="2000" dirty="0"/>
              <a:t>: </a:t>
            </a:r>
          </a:p>
          <a:p>
            <a:pPr lvl="0"/>
            <a:r>
              <a:rPr lang="cs-CZ" dirty="0"/>
              <a:t>Divadelní spolek DŽO, Jan Grolich</a:t>
            </a:r>
          </a:p>
          <a:p>
            <a:r>
              <a:rPr lang="cs-CZ" dirty="0"/>
              <a:t>DSO Ždánický les a Politaví, Jan Kauf</a:t>
            </a:r>
          </a:p>
          <a:p>
            <a:pPr lvl="0"/>
            <a:r>
              <a:rPr lang="cs-CZ" dirty="0"/>
              <a:t>Petr Kříž</a:t>
            </a:r>
          </a:p>
          <a:p>
            <a:pPr lvl="0"/>
            <a:r>
              <a:rPr lang="cs-CZ" dirty="0"/>
              <a:t>MHJ, hasičský sbor Křenovice, Jaromír Konečný </a:t>
            </a:r>
          </a:p>
          <a:p>
            <a:pPr lvl="0"/>
            <a:r>
              <a:rPr lang="cs-CZ" dirty="0"/>
              <a:t>Svazek obcí Mohyla míru, Lubomír Šmíd </a:t>
            </a:r>
          </a:p>
          <a:p>
            <a:pPr lvl="0"/>
            <a:endParaRPr lang="cs-CZ" dirty="0"/>
          </a:p>
          <a:p>
            <a:pPr marL="0" lvl="0" indent="0">
              <a:buNone/>
            </a:pPr>
            <a:endParaRPr lang="cs-CZ" b="1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099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6DB733-34AA-49CE-B433-63CAA55FB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PŘEDSEDY A MÍSTOPŘEDSEDY MAS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4F86E3-D74B-45C6-A65A-44AE3215D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Předseda: Jan Grolich</a:t>
            </a:r>
          </a:p>
          <a:p>
            <a:pPr marL="0" indent="0">
              <a:buNone/>
            </a:pPr>
            <a:r>
              <a:rPr lang="cs-CZ" dirty="0"/>
              <a:t>Místopředseda: Jan Kauf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i="1" dirty="0"/>
              <a:t>Usnesení: </a:t>
            </a:r>
          </a:p>
          <a:p>
            <a:pPr marL="0" indent="0">
              <a:buNone/>
            </a:pPr>
            <a:r>
              <a:rPr lang="cs-CZ" b="1" i="1" dirty="0"/>
              <a:t>Valná hromada volí Divadelní spolek DŽO, zastoupený Janem </a:t>
            </a:r>
            <a:r>
              <a:rPr lang="cs-CZ" b="1" i="1" dirty="0" err="1"/>
              <a:t>Grolichem</a:t>
            </a:r>
            <a:r>
              <a:rPr lang="cs-CZ" b="1" i="1" dirty="0"/>
              <a:t> za předsedu MAS Slavkovské bojiště.</a:t>
            </a:r>
          </a:p>
          <a:p>
            <a:r>
              <a:rPr lang="cs-CZ" b="1" i="1" dirty="0"/>
              <a:t>Usnesení:</a:t>
            </a:r>
            <a:endParaRPr lang="cs-CZ" dirty="0"/>
          </a:p>
          <a:p>
            <a:pPr marL="0" indent="0">
              <a:buNone/>
            </a:pPr>
            <a:r>
              <a:rPr lang="cs-CZ" b="1" i="1" dirty="0"/>
              <a:t>Valná hromada volí Jana </a:t>
            </a:r>
            <a:r>
              <a:rPr lang="cs-CZ" b="1" i="1" dirty="0" err="1"/>
              <a:t>Kaufa</a:t>
            </a:r>
            <a:r>
              <a:rPr lang="cs-CZ" b="1" i="1" dirty="0"/>
              <a:t> za místopředsedu MAS Slavkovské bojiště.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143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800A9A-2B9F-43B6-B8BA-6F2B51E08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ČLENŮ VÝBĚROVÉ KOMISE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1D3BBA-D60E-441D-AF98-64636FA26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Stávající členové výběrové komise: </a:t>
            </a:r>
          </a:p>
          <a:p>
            <a:r>
              <a:rPr lang="cs-CZ" dirty="0"/>
              <a:t>Jaroslav Řezáč, FO</a:t>
            </a:r>
          </a:p>
          <a:p>
            <a:r>
              <a:rPr lang="cs-CZ" dirty="0"/>
              <a:t>Divadlo Stodola, Ondřej Buchta</a:t>
            </a:r>
          </a:p>
          <a:p>
            <a:r>
              <a:rPr lang="cs-CZ" dirty="0"/>
              <a:t>KOS, Jitka Schovancová</a:t>
            </a:r>
          </a:p>
          <a:p>
            <a:r>
              <a:rPr lang="cs-CZ" dirty="0"/>
              <a:t>RC Na myšáku, Vladislava Vaněčková</a:t>
            </a:r>
          </a:p>
          <a:p>
            <a:r>
              <a:rPr lang="cs-CZ" dirty="0"/>
              <a:t>MHJ Hrušky, Lenka Štěpánková</a:t>
            </a:r>
          </a:p>
          <a:p>
            <a:r>
              <a:rPr lang="cs-CZ" dirty="0"/>
              <a:t>DFS </a:t>
            </a:r>
            <a:r>
              <a:rPr lang="cs-CZ" dirty="0" err="1"/>
              <a:t>Křenováček</a:t>
            </a:r>
            <a:r>
              <a:rPr lang="cs-CZ" dirty="0"/>
              <a:t>, Regina Kokešová</a:t>
            </a:r>
          </a:p>
          <a:p>
            <a:r>
              <a:rPr lang="cs-CZ" dirty="0"/>
              <a:t>Mikroregion </a:t>
            </a:r>
            <a:r>
              <a:rPr lang="cs-CZ" dirty="0" err="1"/>
              <a:t>Cezava</a:t>
            </a:r>
            <a:r>
              <a:rPr lang="cs-CZ" dirty="0"/>
              <a:t>, Miroslav Zborovský</a:t>
            </a:r>
          </a:p>
          <a:p>
            <a:r>
              <a:rPr lang="cs-CZ" dirty="0"/>
              <a:t>Orel Podolí, Petr Hůrka</a:t>
            </a:r>
          </a:p>
          <a:p>
            <a:r>
              <a:rPr lang="cs-CZ" dirty="0"/>
              <a:t>TJ Tatran Hrušky, Roman Holoubek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049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0245A6-CEDA-404B-9FC6-9B0D8F006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ČLENŮ KONTROLNÍ KOMISE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D33A60-21D8-4AFC-B3A2-1783B26F0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b="1" dirty="0"/>
              <a:t>Stávající členové kontrolní komise</a:t>
            </a:r>
          </a:p>
          <a:p>
            <a:pPr lvl="0"/>
            <a:r>
              <a:rPr lang="cs-CZ" dirty="0"/>
              <a:t>Bohuslav Adámek</a:t>
            </a:r>
          </a:p>
          <a:p>
            <a:pPr lvl="0"/>
            <a:r>
              <a:rPr lang="cs-CZ" dirty="0"/>
              <a:t>SDH Kobeřice u Brna, Ivan Musil</a:t>
            </a:r>
          </a:p>
          <a:p>
            <a:pPr lvl="0"/>
            <a:r>
              <a:rPr lang="cs-CZ" dirty="0"/>
              <a:t>Mikroregion Roketnice, Milan Blahák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Navrhovaní členové kontrolní komise</a:t>
            </a:r>
          </a:p>
          <a:p>
            <a:pPr lvl="0"/>
            <a:r>
              <a:rPr lang="cs-CZ" dirty="0"/>
              <a:t>Bohuslav Adámek</a:t>
            </a:r>
          </a:p>
          <a:p>
            <a:pPr lvl="0"/>
            <a:r>
              <a:rPr lang="cs-CZ" dirty="0"/>
              <a:t>Rodinné centrum pro RADOST, Darek Pernica</a:t>
            </a:r>
          </a:p>
          <a:p>
            <a:pPr lvl="0"/>
            <a:r>
              <a:rPr lang="cs-CZ" dirty="0"/>
              <a:t>Mikroregion Roketnice, Milan Blahák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55835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096FF4-E139-4D96-B2DD-D13D2BB0F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KONTROLNÍ KOMISE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79A9F5-2F8B-401E-8FEA-B715CC8B9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i="1" dirty="0"/>
          </a:p>
          <a:p>
            <a:r>
              <a:rPr lang="cs-CZ" b="1" i="1" dirty="0"/>
              <a:t>Usnesení: Valná hromada MAS Slavkovské bojiště bere na vědomí Zprávu kontrolní komise o činnosti kanceláře MAS. </a:t>
            </a:r>
          </a:p>
          <a:p>
            <a:endParaRPr lang="cs-CZ" b="1" i="1" dirty="0"/>
          </a:p>
          <a:p>
            <a:r>
              <a:rPr lang="cs-CZ" b="1" i="1" dirty="0"/>
              <a:t>Usnesení: Valná hromada MAS Slavkovské bojiště schvaluje přeúčtování výsledků hospodaření 42 351,12 Kč z účtu 963 na účet vlastní jmění 901.</a:t>
            </a:r>
            <a:endParaRPr lang="cs-CZ" b="1" dirty="0"/>
          </a:p>
          <a:p>
            <a:endParaRPr lang="cs-CZ" b="1" i="1" dirty="0"/>
          </a:p>
          <a:p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1254409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9459BF-7BE5-4112-903D-5CC454FB4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SCHVÁLENÍ VYŘAZENÍ DROBNÉHO MAJETKU Z PROJEKTŮ SPOLUPRÁCE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F7069B-4803-412B-B14D-B6B849DAC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Návrh kontrolní komise MAS na ukončení vedení drobného majetku v účetnictví MAS Slavkovské bojiště, a převedení tohoto majetku na příslušné spolky a neziskovky s nulovou hodnotou, z důvodu ukončení udržitelnosti projektů. Majetek dle přílohy č. 1 byl pořízen z projektů Mladí hasiči – bezpečná budoucnost a S divadlem poznáváme naše regiony (r. 2013, r. 2014).</a:t>
            </a:r>
            <a:endParaRPr lang="cs-CZ" dirty="0"/>
          </a:p>
          <a:p>
            <a:r>
              <a:rPr lang="cs-CZ" i="1" dirty="0"/>
              <a:t>Kontrolní komise MAS Slavkovské bojiště doporučuje Valné hromadě schválit ukončení a převedení majetku podrobně vypsaného v příloze č. 1, bude součástí zápisu z VH.</a:t>
            </a:r>
          </a:p>
          <a:p>
            <a:r>
              <a:rPr lang="cs-CZ" b="1" i="1" dirty="0"/>
              <a:t>Usnesení: Valná hromada schvaluje vyřazení drobného majetku pořízených z projektů spolupráce „Mladí hasiči – bezpečná budoucnost“ a „S divadlem poznáváme naše regiony“ z důvodu ukončení udržitelnosti projektů.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7300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2606</TotalTime>
  <Words>1014</Words>
  <Application>Microsoft Office PowerPoint</Application>
  <PresentationFormat>Širokoúhlá obrazovka</PresentationFormat>
  <Paragraphs>181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Palatino Linotype</vt:lpstr>
      <vt:lpstr>Trebuchet MS</vt:lpstr>
      <vt:lpstr>Wingdings 3</vt:lpstr>
      <vt:lpstr>Fazeta</vt:lpstr>
      <vt:lpstr>MAS SLAVKOVSKÉ BOJIŠTĚ</vt:lpstr>
      <vt:lpstr>PROGRAM </vt:lpstr>
      <vt:lpstr>REVIZE ČLENSKÉ ZÁKLADNY</vt:lpstr>
      <vt:lpstr>VOLBA ČLENŮ RADY SPOLKU</vt:lpstr>
      <vt:lpstr>VOLBA PŘEDSEDY A MÍSTOPŘEDSEDY MAS</vt:lpstr>
      <vt:lpstr>VOLBA ČLENŮ VÝBĚROVÉ KOMISE</vt:lpstr>
      <vt:lpstr>VOLBA ČLENŮ KONTROLNÍ KOMISE</vt:lpstr>
      <vt:lpstr>ZPRÁVA KONTROLNÍ KOMISE</vt:lpstr>
      <vt:lpstr>SCHVÁLENÍ VYŘAZENÍ DROBNÉHO MAJETKU Z PROJEKTŮ SPOLUPRÁCE</vt:lpstr>
      <vt:lpstr>NÁVRH ROZPOČTU NA ROK 2020</vt:lpstr>
      <vt:lpstr>ZPRÁVA O ČINNOSTI MAS OD POSLEDNÍ VALNÉ HROMADY</vt:lpstr>
      <vt:lpstr>ZPRÁVA O ČINNOSTI MAS OD POSLEDNÍ VALNÉ HROMADY</vt:lpstr>
      <vt:lpstr>VYHLÁŠENÉ VÝZVY</vt:lpstr>
      <vt:lpstr>HARMONOGRAM VÝZEV PRO ROK 2020</vt:lpstr>
      <vt:lpstr>ZMĚNA STRATEGIE CLLD  MAS SLAVKOVSKÉ BOJIŠTĚ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 SLAVKOVSKÉ BOJIŠTĚ</dc:title>
  <dc:creator>Mas Slav. bojiště</dc:creator>
  <cp:lastModifiedBy>Mas Slav. bojiště</cp:lastModifiedBy>
  <cp:revision>110</cp:revision>
  <cp:lastPrinted>2019-11-13T10:08:08Z</cp:lastPrinted>
  <dcterms:created xsi:type="dcterms:W3CDTF">2019-05-13T18:45:17Z</dcterms:created>
  <dcterms:modified xsi:type="dcterms:W3CDTF">2019-11-14T15:12:21Z</dcterms:modified>
</cp:coreProperties>
</file>