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71" r:id="rId4"/>
  </p:sldMasterIdLst>
  <p:notesMasterIdLst>
    <p:notesMasterId r:id="rId90"/>
  </p:notesMasterIdLst>
  <p:handoutMasterIdLst>
    <p:handoutMasterId r:id="rId91"/>
  </p:handoutMasterIdLst>
  <p:sldIdLst>
    <p:sldId id="464" r:id="rId5"/>
    <p:sldId id="465" r:id="rId6"/>
    <p:sldId id="466" r:id="rId7"/>
    <p:sldId id="467" r:id="rId8"/>
    <p:sldId id="468" r:id="rId9"/>
    <p:sldId id="469" r:id="rId10"/>
    <p:sldId id="470" r:id="rId11"/>
    <p:sldId id="471" r:id="rId12"/>
    <p:sldId id="472" r:id="rId13"/>
    <p:sldId id="473" r:id="rId14"/>
    <p:sldId id="474" r:id="rId15"/>
    <p:sldId id="475" r:id="rId16"/>
    <p:sldId id="476" r:id="rId17"/>
    <p:sldId id="477" r:id="rId18"/>
    <p:sldId id="478" r:id="rId19"/>
    <p:sldId id="479" r:id="rId20"/>
    <p:sldId id="480" r:id="rId21"/>
    <p:sldId id="481" r:id="rId22"/>
    <p:sldId id="482" r:id="rId23"/>
    <p:sldId id="483" r:id="rId24"/>
    <p:sldId id="484" r:id="rId25"/>
    <p:sldId id="485" r:id="rId26"/>
    <p:sldId id="486" r:id="rId27"/>
    <p:sldId id="487" r:id="rId28"/>
    <p:sldId id="488" r:id="rId29"/>
    <p:sldId id="489" r:id="rId30"/>
    <p:sldId id="490" r:id="rId31"/>
    <p:sldId id="532" r:id="rId32"/>
    <p:sldId id="491" r:id="rId33"/>
    <p:sldId id="492" r:id="rId34"/>
    <p:sldId id="493" r:id="rId35"/>
    <p:sldId id="494" r:id="rId36"/>
    <p:sldId id="495" r:id="rId37"/>
    <p:sldId id="496" r:id="rId38"/>
    <p:sldId id="497" r:id="rId39"/>
    <p:sldId id="498" r:id="rId40"/>
    <p:sldId id="499" r:id="rId41"/>
    <p:sldId id="500" r:id="rId42"/>
    <p:sldId id="501" r:id="rId43"/>
    <p:sldId id="538" r:id="rId44"/>
    <p:sldId id="503" r:id="rId45"/>
    <p:sldId id="504" r:id="rId46"/>
    <p:sldId id="505" r:id="rId47"/>
    <p:sldId id="506" r:id="rId48"/>
    <p:sldId id="507" r:id="rId49"/>
    <p:sldId id="508" r:id="rId50"/>
    <p:sldId id="509" r:id="rId51"/>
    <p:sldId id="539" r:id="rId52"/>
    <p:sldId id="511" r:id="rId53"/>
    <p:sldId id="512" r:id="rId54"/>
    <p:sldId id="513" r:id="rId55"/>
    <p:sldId id="564" r:id="rId56"/>
    <p:sldId id="366" r:id="rId57"/>
    <p:sldId id="367" r:id="rId58"/>
    <p:sldId id="368" r:id="rId59"/>
    <p:sldId id="369" r:id="rId60"/>
    <p:sldId id="370" r:id="rId61"/>
    <p:sldId id="371" r:id="rId62"/>
    <p:sldId id="372" r:id="rId63"/>
    <p:sldId id="373" r:id="rId64"/>
    <p:sldId id="374" r:id="rId65"/>
    <p:sldId id="375" r:id="rId66"/>
    <p:sldId id="378" r:id="rId67"/>
    <p:sldId id="379" r:id="rId68"/>
    <p:sldId id="380" r:id="rId69"/>
    <p:sldId id="381" r:id="rId70"/>
    <p:sldId id="382" r:id="rId71"/>
    <p:sldId id="522" r:id="rId72"/>
    <p:sldId id="422" r:id="rId73"/>
    <p:sldId id="417" r:id="rId74"/>
    <p:sldId id="459" r:id="rId75"/>
    <p:sldId id="423" r:id="rId76"/>
    <p:sldId id="426" r:id="rId77"/>
    <p:sldId id="427" r:id="rId78"/>
    <p:sldId id="430" r:id="rId79"/>
    <p:sldId id="431" r:id="rId80"/>
    <p:sldId id="551" r:id="rId81"/>
    <p:sldId id="549" r:id="rId82"/>
    <p:sldId id="550" r:id="rId83"/>
    <p:sldId id="392" r:id="rId84"/>
    <p:sldId id="420" r:id="rId85"/>
    <p:sldId id="421" r:id="rId86"/>
    <p:sldId id="418" r:id="rId87"/>
    <p:sldId id="568" r:id="rId88"/>
    <p:sldId id="526" r:id="rId89"/>
  </p:sldIdLst>
  <p:sldSz cx="9144000" cy="6858000" type="screen4x3"/>
  <p:notesSz cx="6797675" cy="9926638"/>
  <p:defaultTex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913">
          <p15:clr>
            <a:srgbClr val="A4A3A4"/>
          </p15:clr>
        </p15:guide>
        <p15:guide id="2" orient="horz" pos="3884">
          <p15:clr>
            <a:srgbClr val="A4A3A4"/>
          </p15:clr>
        </p15:guide>
        <p15:guide id="3" pos="5420">
          <p15:clr>
            <a:srgbClr val="A4A3A4"/>
          </p15:clr>
        </p15:guide>
        <p15:guide id="4" pos="3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řední styl 2 – zvýraznění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Střední styl 2 – zvýraznění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37CE84F3-28C3-443E-9E96-99CF82512B78}" styleName="Tmavý styl 1 – zvýraznění 2">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2"/>
          </a:solidFill>
        </a:fill>
      </a:tcStyle>
    </a:wholeTbl>
    <a:band1H>
      <a:tcStyle>
        <a:tcBdr/>
        <a:fill>
          <a:solidFill>
            <a:schemeClr val="accent2">
              <a:shade val="60000"/>
            </a:schemeClr>
          </a:solidFill>
        </a:fill>
      </a:tcStyle>
    </a:band1H>
    <a:band1V>
      <a:tcStyle>
        <a:tcBdr/>
        <a:fill>
          <a:solidFill>
            <a:schemeClr val="accent2">
              <a:shade val="60000"/>
            </a:schemeClr>
          </a:solidFill>
        </a:fill>
      </a:tcStyle>
    </a:band1V>
    <a:lastCol>
      <a:tcTxStyle b="on"/>
      <a:tcStyle>
        <a:tcBdr>
          <a:left>
            <a:ln w="25400" cmpd="sng">
              <a:solidFill>
                <a:schemeClr val="lt1"/>
              </a:solidFill>
            </a:ln>
          </a:left>
        </a:tcBdr>
        <a:fill>
          <a:solidFill>
            <a:schemeClr val="accent2">
              <a:shade val="60000"/>
            </a:schemeClr>
          </a:solidFill>
        </a:fill>
      </a:tcStyle>
    </a:lastCol>
    <a:firstCol>
      <a:tcTxStyle b="on"/>
      <a:tcStyle>
        <a:tcBdr>
          <a:right>
            <a:ln w="25400" cmpd="sng">
              <a:solidFill>
                <a:schemeClr val="lt1"/>
              </a:solidFill>
            </a:ln>
          </a:right>
        </a:tcBdr>
        <a:fill>
          <a:solidFill>
            <a:schemeClr val="accent2">
              <a:shade val="60000"/>
            </a:schemeClr>
          </a:solidFill>
        </a:fill>
      </a:tcStyle>
    </a:firstCol>
    <a:lastRow>
      <a:tcTxStyle b="on"/>
      <a:tcStyle>
        <a:tcBdr>
          <a:top>
            <a:ln w="25400" cmpd="sng">
              <a:solidFill>
                <a:schemeClr val="lt1"/>
              </a:solidFill>
            </a:ln>
          </a:top>
        </a:tcBdr>
        <a:fill>
          <a:solidFill>
            <a:schemeClr val="accent2">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9DCAF9ED-07DC-4A11-8D7F-57B35C25682E}" styleName="Střední styl 1 – zvýraznění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8673" autoAdjust="0"/>
    <p:restoredTop sz="73059" autoAdjust="0"/>
  </p:normalViewPr>
  <p:slideViewPr>
    <p:cSldViewPr showGuides="1">
      <p:cViewPr varScale="1">
        <p:scale>
          <a:sx n="84" d="100"/>
          <a:sy n="84" d="100"/>
        </p:scale>
        <p:origin x="2796" y="78"/>
      </p:cViewPr>
      <p:guideLst>
        <p:guide orient="horz" pos="913"/>
        <p:guide orient="horz" pos="3884"/>
        <p:guide pos="5420"/>
        <p:guide pos="340"/>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slide" Target="slides/slide51.xml"/><Relationship Id="rId63" Type="http://schemas.openxmlformats.org/officeDocument/2006/relationships/slide" Target="slides/slide59.xml"/><Relationship Id="rId68" Type="http://schemas.openxmlformats.org/officeDocument/2006/relationships/slide" Target="slides/slide64.xml"/><Relationship Id="rId76" Type="http://schemas.openxmlformats.org/officeDocument/2006/relationships/slide" Target="slides/slide72.xml"/><Relationship Id="rId84" Type="http://schemas.openxmlformats.org/officeDocument/2006/relationships/slide" Target="slides/slide80.xml"/><Relationship Id="rId89" Type="http://schemas.openxmlformats.org/officeDocument/2006/relationships/slide" Target="slides/slide85.xml"/><Relationship Id="rId7" Type="http://schemas.openxmlformats.org/officeDocument/2006/relationships/slide" Target="slides/slide3.xml"/><Relationship Id="rId71" Type="http://schemas.openxmlformats.org/officeDocument/2006/relationships/slide" Target="slides/slide67.xml"/><Relationship Id="rId92"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schemas.openxmlformats.org/officeDocument/2006/relationships/slide" Target="slides/slide62.xml"/><Relationship Id="rId74" Type="http://schemas.openxmlformats.org/officeDocument/2006/relationships/slide" Target="slides/slide70.xml"/><Relationship Id="rId79" Type="http://schemas.openxmlformats.org/officeDocument/2006/relationships/slide" Target="slides/slide75.xml"/><Relationship Id="rId87" Type="http://schemas.openxmlformats.org/officeDocument/2006/relationships/slide" Target="slides/slide83.xml"/><Relationship Id="rId5" Type="http://schemas.openxmlformats.org/officeDocument/2006/relationships/slide" Target="slides/slide1.xml"/><Relationship Id="rId61" Type="http://schemas.openxmlformats.org/officeDocument/2006/relationships/slide" Target="slides/slide57.xml"/><Relationship Id="rId82" Type="http://schemas.openxmlformats.org/officeDocument/2006/relationships/slide" Target="slides/slide78.xml"/><Relationship Id="rId90" Type="http://schemas.openxmlformats.org/officeDocument/2006/relationships/notesMaster" Target="notesMasters/notesMaster1.xml"/><Relationship Id="rId95" Type="http://schemas.openxmlformats.org/officeDocument/2006/relationships/tableStyles" Target="tableStyles.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slide" Target="slides/slide60.xml"/><Relationship Id="rId69" Type="http://schemas.openxmlformats.org/officeDocument/2006/relationships/slide" Target="slides/slide65.xml"/><Relationship Id="rId77" Type="http://schemas.openxmlformats.org/officeDocument/2006/relationships/slide" Target="slides/slide73.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80" Type="http://schemas.openxmlformats.org/officeDocument/2006/relationships/slide" Target="slides/slide76.xml"/><Relationship Id="rId85" Type="http://schemas.openxmlformats.org/officeDocument/2006/relationships/slide" Target="slides/slide81.xml"/><Relationship Id="rId93" Type="http://schemas.openxmlformats.org/officeDocument/2006/relationships/viewProps" Target="viewProps.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slide" Target="slides/slide63.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slide" Target="slides/slide66.xml"/><Relationship Id="rId75" Type="http://schemas.openxmlformats.org/officeDocument/2006/relationships/slide" Target="slides/slide71.xml"/><Relationship Id="rId83" Type="http://schemas.openxmlformats.org/officeDocument/2006/relationships/slide" Target="slides/slide79.xml"/><Relationship Id="rId88" Type="http://schemas.openxmlformats.org/officeDocument/2006/relationships/slide" Target="slides/slide84.xml"/><Relationship Id="rId91"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slide" Target="slides/slide69.xml"/><Relationship Id="rId78" Type="http://schemas.openxmlformats.org/officeDocument/2006/relationships/slide" Target="slides/slide74.xml"/><Relationship Id="rId81" Type="http://schemas.openxmlformats.org/officeDocument/2006/relationships/slide" Target="slides/slide77.xml"/><Relationship Id="rId86" Type="http://schemas.openxmlformats.org/officeDocument/2006/relationships/slide" Target="slides/slide82.xml"/><Relationship Id="rId94"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s>
</file>

<file path=ppt/diagrams/colors1.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BA5EB03-92C4-49B8-BC96-DDE8125A99AE}" type="doc">
      <dgm:prSet loTypeId="urn:microsoft.com/office/officeart/2005/8/layout/hierarchy2" loCatId="hierarchy" qsTypeId="urn:microsoft.com/office/officeart/2005/8/quickstyle/simple1" qsCatId="simple" csTypeId="urn:microsoft.com/office/officeart/2005/8/colors/accent0_1" csCatId="mainScheme" phldr="1"/>
      <dgm:spPr/>
      <dgm:t>
        <a:bodyPr/>
        <a:lstStyle/>
        <a:p>
          <a:endParaRPr lang="cs-CZ"/>
        </a:p>
      </dgm:t>
    </dgm:pt>
    <dgm:pt modelId="{37DF5922-659A-46B6-9E00-E965BADA577C}">
      <dgm:prSet phldrT="[Text]" custT="1"/>
      <dgm:spPr>
        <a:ln w="12700"/>
      </dgm:spPr>
      <dgm:t>
        <a:bodyPr/>
        <a:lstStyle/>
        <a:p>
          <a:r>
            <a:rPr lang="cs-CZ" sz="1400" b="1" dirty="0"/>
            <a:t>Prorodinná opatření </a:t>
          </a:r>
          <a:r>
            <a:rPr lang="cs-CZ" sz="1400" b="0" dirty="0"/>
            <a:t>(de </a:t>
          </a:r>
          <a:r>
            <a:rPr lang="cs-CZ" sz="1400" b="0" dirty="0" err="1"/>
            <a:t>minimis</a:t>
          </a:r>
          <a:r>
            <a:rPr lang="cs-CZ" sz="1400" b="0" dirty="0"/>
            <a:t>)</a:t>
          </a:r>
        </a:p>
      </dgm:t>
    </dgm:pt>
    <dgm:pt modelId="{48949690-2744-44FD-9073-F74D454C3B7F}" type="parTrans" cxnId="{D5152E0B-E7D3-4D96-8AEA-2FC07D257E9A}">
      <dgm:prSet/>
      <dgm:spPr/>
      <dgm:t>
        <a:bodyPr/>
        <a:lstStyle/>
        <a:p>
          <a:endParaRPr lang="cs-CZ"/>
        </a:p>
      </dgm:t>
    </dgm:pt>
    <dgm:pt modelId="{37940183-94F1-4F0F-8594-FE20D70A809F}" type="sibTrans" cxnId="{D5152E0B-E7D3-4D96-8AEA-2FC07D257E9A}">
      <dgm:prSet/>
      <dgm:spPr/>
      <dgm:t>
        <a:bodyPr/>
        <a:lstStyle/>
        <a:p>
          <a:endParaRPr lang="cs-CZ"/>
        </a:p>
      </dgm:t>
    </dgm:pt>
    <dgm:pt modelId="{57A7D69C-01C3-464B-A988-8B4749558832}">
      <dgm:prSet phldrT="[Text]" custT="1"/>
      <dgm:spPr>
        <a:ln w="12700"/>
      </dgm:spPr>
      <dgm:t>
        <a:bodyPr/>
        <a:lstStyle/>
        <a:p>
          <a:r>
            <a:rPr lang="cs-CZ" sz="1200" b="1"/>
            <a:t>Dětské skupiny</a:t>
          </a:r>
        </a:p>
      </dgm:t>
    </dgm:pt>
    <dgm:pt modelId="{AFD50763-9784-4D0A-8DEC-E3BF023E4CF1}" type="parTrans" cxnId="{2980FE73-45D6-4493-8494-273E03A85286}">
      <dgm:prSet/>
      <dgm:spPr>
        <a:ln w="19050"/>
      </dgm:spPr>
      <dgm:t>
        <a:bodyPr/>
        <a:lstStyle/>
        <a:p>
          <a:endParaRPr lang="cs-CZ"/>
        </a:p>
      </dgm:t>
    </dgm:pt>
    <dgm:pt modelId="{3D7E95A4-AD3B-4B69-8E03-63797ADBA904}" type="sibTrans" cxnId="{2980FE73-45D6-4493-8494-273E03A85286}">
      <dgm:prSet/>
      <dgm:spPr/>
      <dgm:t>
        <a:bodyPr/>
        <a:lstStyle/>
        <a:p>
          <a:endParaRPr lang="cs-CZ"/>
        </a:p>
      </dgm:t>
    </dgm:pt>
    <dgm:pt modelId="{EF44FA17-4DB8-4E2F-828A-7DF7B43829BB}">
      <dgm:prSet phldrT="[Text]" custT="1"/>
      <dgm:spPr>
        <a:ln w="12700"/>
      </dgm:spPr>
      <dgm:t>
        <a:bodyPr/>
        <a:lstStyle/>
        <a:p>
          <a:r>
            <a:rPr lang="cs-CZ" sz="1200" b="1" dirty="0"/>
            <a:t>ANO u podnikových DS</a:t>
          </a:r>
          <a:r>
            <a:rPr lang="cs-CZ" sz="900" dirty="0"/>
            <a:t> v případě podniku soutěžícího na trhu</a:t>
          </a:r>
        </a:p>
      </dgm:t>
    </dgm:pt>
    <dgm:pt modelId="{813DEC56-9354-41D8-8D54-583CF9564B6D}" type="parTrans" cxnId="{AE9AF6B6-807F-40E2-986E-9B2430FBE885}">
      <dgm:prSet/>
      <dgm:spPr>
        <a:ln w="19050"/>
      </dgm:spPr>
      <dgm:t>
        <a:bodyPr/>
        <a:lstStyle/>
        <a:p>
          <a:endParaRPr lang="cs-CZ"/>
        </a:p>
      </dgm:t>
    </dgm:pt>
    <dgm:pt modelId="{B6BFDFAB-FCE0-4D7D-9B5D-165190686706}" type="sibTrans" cxnId="{AE9AF6B6-807F-40E2-986E-9B2430FBE885}">
      <dgm:prSet/>
      <dgm:spPr/>
      <dgm:t>
        <a:bodyPr/>
        <a:lstStyle/>
        <a:p>
          <a:endParaRPr lang="cs-CZ"/>
        </a:p>
      </dgm:t>
    </dgm:pt>
    <dgm:pt modelId="{D6482D1C-D6FE-4DBE-9C74-0B84D97EA979}">
      <dgm:prSet phldrT="[Text]" custT="1"/>
      <dgm:spPr>
        <a:ln w="12700"/>
      </dgm:spPr>
      <dgm:t>
        <a:bodyPr/>
        <a:lstStyle/>
        <a:p>
          <a:r>
            <a:rPr lang="cs-CZ" sz="1200" b="1" dirty="0"/>
            <a:t>NE </a:t>
          </a:r>
          <a:r>
            <a:rPr lang="cs-CZ" sz="1200" b="0" dirty="0"/>
            <a:t>u DS pro veřejnost</a:t>
          </a:r>
          <a:endParaRPr lang="cs-CZ" sz="900" b="0" dirty="0"/>
        </a:p>
      </dgm:t>
    </dgm:pt>
    <dgm:pt modelId="{9AFD6632-34B1-4D59-B718-D258CB93230D}" type="parTrans" cxnId="{E6E57C8F-D8E3-41EC-AB2C-10593988FAA8}">
      <dgm:prSet/>
      <dgm:spPr>
        <a:ln w="19050"/>
      </dgm:spPr>
      <dgm:t>
        <a:bodyPr/>
        <a:lstStyle/>
        <a:p>
          <a:endParaRPr lang="cs-CZ"/>
        </a:p>
      </dgm:t>
    </dgm:pt>
    <dgm:pt modelId="{F5579B46-531F-4FFF-A7EC-45BBFAF1B9A5}" type="sibTrans" cxnId="{E6E57C8F-D8E3-41EC-AB2C-10593988FAA8}">
      <dgm:prSet/>
      <dgm:spPr/>
      <dgm:t>
        <a:bodyPr/>
        <a:lstStyle/>
        <a:p>
          <a:endParaRPr lang="cs-CZ"/>
        </a:p>
      </dgm:t>
    </dgm:pt>
    <dgm:pt modelId="{0AFC3635-1D80-4EF9-9AE8-98A7D4367750}">
      <dgm:prSet phldrT="[Text]" custT="1"/>
      <dgm:spPr>
        <a:ln w="12700"/>
      </dgm:spPr>
      <dgm:t>
        <a:bodyPr/>
        <a:lstStyle/>
        <a:p>
          <a:r>
            <a:rPr lang="cs-CZ" sz="1200" b="1"/>
            <a:t>Příměstské tábory</a:t>
          </a:r>
        </a:p>
      </dgm:t>
    </dgm:pt>
    <dgm:pt modelId="{1DFAEDCE-B2F5-43FD-B58F-87B01022E0DA}" type="parTrans" cxnId="{47000DA4-6C9A-4879-ACF7-0FA578944397}">
      <dgm:prSet/>
      <dgm:spPr>
        <a:ln w="19050"/>
      </dgm:spPr>
      <dgm:t>
        <a:bodyPr/>
        <a:lstStyle/>
        <a:p>
          <a:endParaRPr lang="cs-CZ"/>
        </a:p>
      </dgm:t>
    </dgm:pt>
    <dgm:pt modelId="{12C596F6-8537-4DE7-9DB0-06CA4B3A2B9C}" type="sibTrans" cxnId="{47000DA4-6C9A-4879-ACF7-0FA578944397}">
      <dgm:prSet/>
      <dgm:spPr/>
      <dgm:t>
        <a:bodyPr/>
        <a:lstStyle/>
        <a:p>
          <a:endParaRPr lang="cs-CZ"/>
        </a:p>
      </dgm:t>
    </dgm:pt>
    <dgm:pt modelId="{8B81DFF2-84C5-4194-AA9D-9BDF9C885471}">
      <dgm:prSet phldrT="[Text]" custT="1"/>
      <dgm:spPr>
        <a:ln w="12700"/>
      </dgm:spPr>
      <dgm:t>
        <a:bodyPr/>
        <a:lstStyle/>
        <a:p>
          <a:r>
            <a:rPr lang="cs-CZ" sz="1200" b="1" dirty="0"/>
            <a:t>ANO,  </a:t>
          </a:r>
          <a:r>
            <a:rPr lang="cs-CZ" sz="900" dirty="0"/>
            <a:t>v případě provozování na základě živnosti</a:t>
          </a:r>
        </a:p>
      </dgm:t>
    </dgm:pt>
    <dgm:pt modelId="{A1E5C0F1-8AF8-4DEB-A97F-80E8DECB7B3D}" type="parTrans" cxnId="{7643513D-E3EA-4D3C-A4D1-30F45E9693D9}">
      <dgm:prSet/>
      <dgm:spPr>
        <a:ln w="19050"/>
      </dgm:spPr>
      <dgm:t>
        <a:bodyPr/>
        <a:lstStyle/>
        <a:p>
          <a:endParaRPr lang="cs-CZ"/>
        </a:p>
      </dgm:t>
    </dgm:pt>
    <dgm:pt modelId="{5522D284-F522-4735-AB73-4E53F0BF2F21}" type="sibTrans" cxnId="{7643513D-E3EA-4D3C-A4D1-30F45E9693D9}">
      <dgm:prSet/>
      <dgm:spPr/>
      <dgm:t>
        <a:bodyPr/>
        <a:lstStyle/>
        <a:p>
          <a:endParaRPr lang="cs-CZ"/>
        </a:p>
      </dgm:t>
    </dgm:pt>
    <dgm:pt modelId="{08F3A974-F182-4D33-8CBD-214BC695C046}">
      <dgm:prSet custT="1"/>
      <dgm:spPr>
        <a:ln w="12700"/>
      </dgm:spPr>
      <dgm:t>
        <a:bodyPr/>
        <a:lstStyle/>
        <a:p>
          <a:r>
            <a:rPr lang="cs-CZ" sz="1200" b="1" dirty="0"/>
            <a:t>NE, </a:t>
          </a:r>
          <a:r>
            <a:rPr lang="cs-CZ" sz="900" dirty="0"/>
            <a:t>v případě provozování mimo živnost, např. NNO v rámci své hlavní činnosti</a:t>
          </a:r>
        </a:p>
      </dgm:t>
    </dgm:pt>
    <dgm:pt modelId="{D63DCDF3-B955-4432-A255-2979B3B00E64}" type="parTrans" cxnId="{D95F2683-C1D4-40BD-89B2-01F709D823AA}">
      <dgm:prSet/>
      <dgm:spPr>
        <a:ln w="19050"/>
      </dgm:spPr>
      <dgm:t>
        <a:bodyPr/>
        <a:lstStyle/>
        <a:p>
          <a:endParaRPr lang="cs-CZ"/>
        </a:p>
      </dgm:t>
    </dgm:pt>
    <dgm:pt modelId="{BBA31FD8-026B-41CF-9F2A-622BDD71671F}" type="sibTrans" cxnId="{D95F2683-C1D4-40BD-89B2-01F709D823AA}">
      <dgm:prSet/>
      <dgm:spPr/>
      <dgm:t>
        <a:bodyPr/>
        <a:lstStyle/>
        <a:p>
          <a:endParaRPr lang="cs-CZ"/>
        </a:p>
      </dgm:t>
    </dgm:pt>
    <dgm:pt modelId="{5804042A-659D-47CE-ADDA-A7633A1CD089}">
      <dgm:prSet custT="1"/>
      <dgm:spPr>
        <a:ln w="12700"/>
      </dgm:spPr>
      <dgm:t>
        <a:bodyPr/>
        <a:lstStyle/>
        <a:p>
          <a:r>
            <a:rPr lang="cs-CZ" sz="1200" b="1"/>
            <a:t>Zařízení péče o děti</a:t>
          </a:r>
        </a:p>
      </dgm:t>
    </dgm:pt>
    <dgm:pt modelId="{601D4E9C-5435-49A3-A075-0FCB25821A8A}" type="parTrans" cxnId="{BCE31DBF-95FB-44F8-935F-9E9CBA3C8F12}">
      <dgm:prSet/>
      <dgm:spPr>
        <a:ln w="19050"/>
      </dgm:spPr>
      <dgm:t>
        <a:bodyPr/>
        <a:lstStyle/>
        <a:p>
          <a:endParaRPr lang="cs-CZ"/>
        </a:p>
      </dgm:t>
    </dgm:pt>
    <dgm:pt modelId="{60B03AB7-9594-4A4F-9BB7-423E81E7B776}" type="sibTrans" cxnId="{BCE31DBF-95FB-44F8-935F-9E9CBA3C8F12}">
      <dgm:prSet/>
      <dgm:spPr/>
      <dgm:t>
        <a:bodyPr/>
        <a:lstStyle/>
        <a:p>
          <a:endParaRPr lang="cs-CZ"/>
        </a:p>
      </dgm:t>
    </dgm:pt>
    <dgm:pt modelId="{6098388D-B7F3-40E9-9A97-60428E140E16}">
      <dgm:prSet custT="1"/>
      <dgm:spPr>
        <a:ln w="12700"/>
      </dgm:spPr>
      <dgm:t>
        <a:bodyPr/>
        <a:lstStyle/>
        <a:p>
          <a:r>
            <a:rPr lang="cs-CZ" sz="1200" b="1"/>
            <a:t>ANO</a:t>
          </a:r>
          <a:r>
            <a:rPr lang="cs-CZ" sz="900"/>
            <a:t>, pokud je to podnikové zařízení</a:t>
          </a:r>
        </a:p>
      </dgm:t>
    </dgm:pt>
    <dgm:pt modelId="{DAAF92FE-E5DD-4A5C-9B07-0E2F184A6651}" type="parTrans" cxnId="{F96B5806-73A4-4890-BC6C-5DB8220358D9}">
      <dgm:prSet/>
      <dgm:spPr>
        <a:ln w="19050"/>
      </dgm:spPr>
      <dgm:t>
        <a:bodyPr/>
        <a:lstStyle/>
        <a:p>
          <a:endParaRPr lang="cs-CZ"/>
        </a:p>
      </dgm:t>
    </dgm:pt>
    <dgm:pt modelId="{30C5454C-73D4-4B1C-8EC3-A467B0C19309}" type="sibTrans" cxnId="{F96B5806-73A4-4890-BC6C-5DB8220358D9}">
      <dgm:prSet/>
      <dgm:spPr/>
      <dgm:t>
        <a:bodyPr/>
        <a:lstStyle/>
        <a:p>
          <a:endParaRPr lang="cs-CZ"/>
        </a:p>
      </dgm:t>
    </dgm:pt>
    <dgm:pt modelId="{77DCB3B7-EBEA-49AD-8B69-4E0D3453F69B}">
      <dgm:prSet custT="1"/>
      <dgm:spPr>
        <a:ln w="12700"/>
      </dgm:spPr>
      <dgm:t>
        <a:bodyPr/>
        <a:lstStyle/>
        <a:p>
          <a:r>
            <a:rPr lang="cs-CZ" sz="1200" b="1" dirty="0"/>
            <a:t>NE, </a:t>
          </a:r>
          <a:r>
            <a:rPr lang="cs-CZ" sz="900" dirty="0"/>
            <a:t>pokud zřizuje škola, případně i jakýkoliv jiný subjekt, který nebude konkurovat komerčním kroužkům </a:t>
          </a:r>
        </a:p>
      </dgm:t>
    </dgm:pt>
    <dgm:pt modelId="{26DCABE4-77F1-4D00-A300-AA91102A49FE}" type="parTrans" cxnId="{2D2B0876-6B4C-4789-AB12-F974ADFBAE9A}">
      <dgm:prSet/>
      <dgm:spPr>
        <a:ln w="19050"/>
      </dgm:spPr>
      <dgm:t>
        <a:bodyPr/>
        <a:lstStyle/>
        <a:p>
          <a:endParaRPr lang="cs-CZ"/>
        </a:p>
      </dgm:t>
    </dgm:pt>
    <dgm:pt modelId="{AE7DC91E-0558-4781-AA30-9D300B3261CD}" type="sibTrans" cxnId="{2D2B0876-6B4C-4789-AB12-F974ADFBAE9A}">
      <dgm:prSet/>
      <dgm:spPr/>
      <dgm:t>
        <a:bodyPr/>
        <a:lstStyle/>
        <a:p>
          <a:endParaRPr lang="cs-CZ"/>
        </a:p>
      </dgm:t>
    </dgm:pt>
    <dgm:pt modelId="{7CBBB047-3D3C-4FD7-A54B-C336F5DE13C4}" type="pres">
      <dgm:prSet presAssocID="{6BA5EB03-92C4-49B8-BC96-DDE8125A99AE}" presName="diagram" presStyleCnt="0">
        <dgm:presLayoutVars>
          <dgm:chPref val="1"/>
          <dgm:dir/>
          <dgm:animOne val="branch"/>
          <dgm:animLvl val="lvl"/>
          <dgm:resizeHandles val="exact"/>
        </dgm:presLayoutVars>
      </dgm:prSet>
      <dgm:spPr/>
    </dgm:pt>
    <dgm:pt modelId="{C8B26567-7596-4A98-830A-D885C08F3DD1}" type="pres">
      <dgm:prSet presAssocID="{37DF5922-659A-46B6-9E00-E965BADA577C}" presName="root1" presStyleCnt="0"/>
      <dgm:spPr/>
    </dgm:pt>
    <dgm:pt modelId="{F6A7676B-B36F-4F35-9CE0-B16042A831F6}" type="pres">
      <dgm:prSet presAssocID="{37DF5922-659A-46B6-9E00-E965BADA577C}" presName="LevelOneTextNode" presStyleLbl="node0" presStyleIdx="0" presStyleCnt="1" custLinFactNeighborX="-63613" custLinFactNeighborY="5483">
        <dgm:presLayoutVars>
          <dgm:chPref val="3"/>
        </dgm:presLayoutVars>
      </dgm:prSet>
      <dgm:spPr/>
    </dgm:pt>
    <dgm:pt modelId="{F60A37B2-9B76-4DC0-8C2C-022C98159728}" type="pres">
      <dgm:prSet presAssocID="{37DF5922-659A-46B6-9E00-E965BADA577C}" presName="level2hierChild" presStyleCnt="0"/>
      <dgm:spPr/>
    </dgm:pt>
    <dgm:pt modelId="{B0593153-BC72-4D12-BC03-56F7B7E69ACE}" type="pres">
      <dgm:prSet presAssocID="{AFD50763-9784-4D0A-8DEC-E3BF023E4CF1}" presName="conn2-1" presStyleLbl="parChTrans1D2" presStyleIdx="0" presStyleCnt="3"/>
      <dgm:spPr/>
    </dgm:pt>
    <dgm:pt modelId="{95A86C31-BBC9-45A3-87C2-4F78EB5295BE}" type="pres">
      <dgm:prSet presAssocID="{AFD50763-9784-4D0A-8DEC-E3BF023E4CF1}" presName="connTx" presStyleLbl="parChTrans1D2" presStyleIdx="0" presStyleCnt="3"/>
      <dgm:spPr/>
    </dgm:pt>
    <dgm:pt modelId="{271B8D01-4664-4012-8673-22BF669E0673}" type="pres">
      <dgm:prSet presAssocID="{57A7D69C-01C3-464B-A988-8B4749558832}" presName="root2" presStyleCnt="0"/>
      <dgm:spPr/>
    </dgm:pt>
    <dgm:pt modelId="{B19DDC04-39DF-4FE1-A127-7144C4F367B6}" type="pres">
      <dgm:prSet presAssocID="{57A7D69C-01C3-464B-A988-8B4749558832}" presName="LevelTwoTextNode" presStyleLbl="node2" presStyleIdx="0" presStyleCnt="3">
        <dgm:presLayoutVars>
          <dgm:chPref val="3"/>
        </dgm:presLayoutVars>
      </dgm:prSet>
      <dgm:spPr/>
    </dgm:pt>
    <dgm:pt modelId="{751060FF-D75B-4513-AF20-153FAD68FB37}" type="pres">
      <dgm:prSet presAssocID="{57A7D69C-01C3-464B-A988-8B4749558832}" presName="level3hierChild" presStyleCnt="0"/>
      <dgm:spPr/>
    </dgm:pt>
    <dgm:pt modelId="{02250D6E-86AC-4F2F-8E12-E43A425298DB}" type="pres">
      <dgm:prSet presAssocID="{813DEC56-9354-41D8-8D54-583CF9564B6D}" presName="conn2-1" presStyleLbl="parChTrans1D3" presStyleIdx="0" presStyleCnt="6"/>
      <dgm:spPr/>
    </dgm:pt>
    <dgm:pt modelId="{7EF713C3-9B8F-4527-A5C4-380A17A0324A}" type="pres">
      <dgm:prSet presAssocID="{813DEC56-9354-41D8-8D54-583CF9564B6D}" presName="connTx" presStyleLbl="parChTrans1D3" presStyleIdx="0" presStyleCnt="6"/>
      <dgm:spPr/>
    </dgm:pt>
    <dgm:pt modelId="{C20E19BB-A6A6-4389-88C7-1B3810B0038C}" type="pres">
      <dgm:prSet presAssocID="{EF44FA17-4DB8-4E2F-828A-7DF7B43829BB}" presName="root2" presStyleCnt="0"/>
      <dgm:spPr/>
    </dgm:pt>
    <dgm:pt modelId="{FE8AE1F4-840B-4010-A832-17C97FB5C83C}" type="pres">
      <dgm:prSet presAssocID="{EF44FA17-4DB8-4E2F-828A-7DF7B43829BB}" presName="LevelTwoTextNode" presStyleLbl="node3" presStyleIdx="0" presStyleCnt="6">
        <dgm:presLayoutVars>
          <dgm:chPref val="3"/>
        </dgm:presLayoutVars>
      </dgm:prSet>
      <dgm:spPr/>
    </dgm:pt>
    <dgm:pt modelId="{5E72A02D-C756-4422-8538-92C94AF534ED}" type="pres">
      <dgm:prSet presAssocID="{EF44FA17-4DB8-4E2F-828A-7DF7B43829BB}" presName="level3hierChild" presStyleCnt="0"/>
      <dgm:spPr/>
    </dgm:pt>
    <dgm:pt modelId="{900FACD9-555C-45AE-B925-256BD3559BD4}" type="pres">
      <dgm:prSet presAssocID="{9AFD6632-34B1-4D59-B718-D258CB93230D}" presName="conn2-1" presStyleLbl="parChTrans1D3" presStyleIdx="1" presStyleCnt="6"/>
      <dgm:spPr/>
    </dgm:pt>
    <dgm:pt modelId="{F157E342-AFE8-4726-A47E-CB1B1EE14C88}" type="pres">
      <dgm:prSet presAssocID="{9AFD6632-34B1-4D59-B718-D258CB93230D}" presName="connTx" presStyleLbl="parChTrans1D3" presStyleIdx="1" presStyleCnt="6"/>
      <dgm:spPr/>
    </dgm:pt>
    <dgm:pt modelId="{E268CB82-1744-410E-BDC6-B064E369F4E0}" type="pres">
      <dgm:prSet presAssocID="{D6482D1C-D6FE-4DBE-9C74-0B84D97EA979}" presName="root2" presStyleCnt="0"/>
      <dgm:spPr/>
    </dgm:pt>
    <dgm:pt modelId="{B137A3EC-1F3A-464A-875C-4478F38A44D8}" type="pres">
      <dgm:prSet presAssocID="{D6482D1C-D6FE-4DBE-9C74-0B84D97EA979}" presName="LevelTwoTextNode" presStyleLbl="node3" presStyleIdx="1" presStyleCnt="6">
        <dgm:presLayoutVars>
          <dgm:chPref val="3"/>
        </dgm:presLayoutVars>
      </dgm:prSet>
      <dgm:spPr/>
    </dgm:pt>
    <dgm:pt modelId="{784E64D2-9C58-4469-A44B-55A0FFC5B717}" type="pres">
      <dgm:prSet presAssocID="{D6482D1C-D6FE-4DBE-9C74-0B84D97EA979}" presName="level3hierChild" presStyleCnt="0"/>
      <dgm:spPr/>
    </dgm:pt>
    <dgm:pt modelId="{3A872FA7-8F68-46B1-BF6B-11B74D09AC8B}" type="pres">
      <dgm:prSet presAssocID="{1DFAEDCE-B2F5-43FD-B58F-87B01022E0DA}" presName="conn2-1" presStyleLbl="parChTrans1D2" presStyleIdx="1" presStyleCnt="3"/>
      <dgm:spPr/>
    </dgm:pt>
    <dgm:pt modelId="{BEBA9839-8C73-49E8-B827-6C71E8F59DEB}" type="pres">
      <dgm:prSet presAssocID="{1DFAEDCE-B2F5-43FD-B58F-87B01022E0DA}" presName="connTx" presStyleLbl="parChTrans1D2" presStyleIdx="1" presStyleCnt="3"/>
      <dgm:spPr/>
    </dgm:pt>
    <dgm:pt modelId="{904D1120-FD06-4179-9F9E-ECAFB6FD798B}" type="pres">
      <dgm:prSet presAssocID="{0AFC3635-1D80-4EF9-9AE8-98A7D4367750}" presName="root2" presStyleCnt="0"/>
      <dgm:spPr/>
    </dgm:pt>
    <dgm:pt modelId="{5287EAB7-4087-42E4-9D41-FCF9EFB2AE9C}" type="pres">
      <dgm:prSet presAssocID="{0AFC3635-1D80-4EF9-9AE8-98A7D4367750}" presName="LevelTwoTextNode" presStyleLbl="node2" presStyleIdx="1" presStyleCnt="3">
        <dgm:presLayoutVars>
          <dgm:chPref val="3"/>
        </dgm:presLayoutVars>
      </dgm:prSet>
      <dgm:spPr/>
    </dgm:pt>
    <dgm:pt modelId="{9EFEADC4-5768-4FD4-94EF-F9CB33469165}" type="pres">
      <dgm:prSet presAssocID="{0AFC3635-1D80-4EF9-9AE8-98A7D4367750}" presName="level3hierChild" presStyleCnt="0"/>
      <dgm:spPr/>
    </dgm:pt>
    <dgm:pt modelId="{175C6977-5CA8-433B-9E9B-7FA15D7CEB4E}" type="pres">
      <dgm:prSet presAssocID="{A1E5C0F1-8AF8-4DEB-A97F-80E8DECB7B3D}" presName="conn2-1" presStyleLbl="parChTrans1D3" presStyleIdx="2" presStyleCnt="6"/>
      <dgm:spPr/>
    </dgm:pt>
    <dgm:pt modelId="{6F82B796-5A8B-4A66-AFCC-CCEE76F92894}" type="pres">
      <dgm:prSet presAssocID="{A1E5C0F1-8AF8-4DEB-A97F-80E8DECB7B3D}" presName="connTx" presStyleLbl="parChTrans1D3" presStyleIdx="2" presStyleCnt="6"/>
      <dgm:spPr/>
    </dgm:pt>
    <dgm:pt modelId="{3589841E-5B36-423C-9CE6-6411AB150147}" type="pres">
      <dgm:prSet presAssocID="{8B81DFF2-84C5-4194-AA9D-9BDF9C885471}" presName="root2" presStyleCnt="0"/>
      <dgm:spPr/>
    </dgm:pt>
    <dgm:pt modelId="{CAC81C74-2E14-47D0-BF57-AEED61FF2F1B}" type="pres">
      <dgm:prSet presAssocID="{8B81DFF2-84C5-4194-AA9D-9BDF9C885471}" presName="LevelTwoTextNode" presStyleLbl="node3" presStyleIdx="2" presStyleCnt="6">
        <dgm:presLayoutVars>
          <dgm:chPref val="3"/>
        </dgm:presLayoutVars>
      </dgm:prSet>
      <dgm:spPr/>
    </dgm:pt>
    <dgm:pt modelId="{EF22B176-45B1-4E6E-B8A7-518061B8BDDF}" type="pres">
      <dgm:prSet presAssocID="{8B81DFF2-84C5-4194-AA9D-9BDF9C885471}" presName="level3hierChild" presStyleCnt="0"/>
      <dgm:spPr/>
    </dgm:pt>
    <dgm:pt modelId="{41C9EF0D-CA74-4711-9AD5-EBC424F7F6E5}" type="pres">
      <dgm:prSet presAssocID="{D63DCDF3-B955-4432-A255-2979B3B00E64}" presName="conn2-1" presStyleLbl="parChTrans1D3" presStyleIdx="3" presStyleCnt="6"/>
      <dgm:spPr/>
    </dgm:pt>
    <dgm:pt modelId="{58702DE3-02EA-4CA6-8A7B-022723F48E09}" type="pres">
      <dgm:prSet presAssocID="{D63DCDF3-B955-4432-A255-2979B3B00E64}" presName="connTx" presStyleLbl="parChTrans1D3" presStyleIdx="3" presStyleCnt="6"/>
      <dgm:spPr/>
    </dgm:pt>
    <dgm:pt modelId="{C38B758A-5B0D-4F87-A584-CC8ABA825522}" type="pres">
      <dgm:prSet presAssocID="{08F3A974-F182-4D33-8CBD-214BC695C046}" presName="root2" presStyleCnt="0"/>
      <dgm:spPr/>
    </dgm:pt>
    <dgm:pt modelId="{611E1FA8-008F-4C0E-B773-FA30EC5F823B}" type="pres">
      <dgm:prSet presAssocID="{08F3A974-F182-4D33-8CBD-214BC695C046}" presName="LevelTwoTextNode" presStyleLbl="node3" presStyleIdx="3" presStyleCnt="6">
        <dgm:presLayoutVars>
          <dgm:chPref val="3"/>
        </dgm:presLayoutVars>
      </dgm:prSet>
      <dgm:spPr/>
    </dgm:pt>
    <dgm:pt modelId="{6A15FEEC-240C-4156-80A6-2F5F628DA88B}" type="pres">
      <dgm:prSet presAssocID="{08F3A974-F182-4D33-8CBD-214BC695C046}" presName="level3hierChild" presStyleCnt="0"/>
      <dgm:spPr/>
    </dgm:pt>
    <dgm:pt modelId="{0703983B-475C-4A3B-A00D-3617A6EB6AA6}" type="pres">
      <dgm:prSet presAssocID="{601D4E9C-5435-49A3-A075-0FCB25821A8A}" presName="conn2-1" presStyleLbl="parChTrans1D2" presStyleIdx="2" presStyleCnt="3"/>
      <dgm:spPr/>
    </dgm:pt>
    <dgm:pt modelId="{A60B6780-E42F-454C-8021-A33FC4847AC4}" type="pres">
      <dgm:prSet presAssocID="{601D4E9C-5435-49A3-A075-0FCB25821A8A}" presName="connTx" presStyleLbl="parChTrans1D2" presStyleIdx="2" presStyleCnt="3"/>
      <dgm:spPr/>
    </dgm:pt>
    <dgm:pt modelId="{B7177C58-8DCA-4AE9-8511-BC8BDD22735F}" type="pres">
      <dgm:prSet presAssocID="{5804042A-659D-47CE-ADDA-A7633A1CD089}" presName="root2" presStyleCnt="0"/>
      <dgm:spPr/>
    </dgm:pt>
    <dgm:pt modelId="{F6AC3986-456B-4B51-BBB7-0EF8B1386893}" type="pres">
      <dgm:prSet presAssocID="{5804042A-659D-47CE-ADDA-A7633A1CD089}" presName="LevelTwoTextNode" presStyleLbl="node2" presStyleIdx="2" presStyleCnt="3">
        <dgm:presLayoutVars>
          <dgm:chPref val="3"/>
        </dgm:presLayoutVars>
      </dgm:prSet>
      <dgm:spPr/>
    </dgm:pt>
    <dgm:pt modelId="{A266F34B-7C0F-4419-8E49-370C4D02E540}" type="pres">
      <dgm:prSet presAssocID="{5804042A-659D-47CE-ADDA-A7633A1CD089}" presName="level3hierChild" presStyleCnt="0"/>
      <dgm:spPr/>
    </dgm:pt>
    <dgm:pt modelId="{DF4ABD74-B6AF-48C6-B2BA-4B918AF2E801}" type="pres">
      <dgm:prSet presAssocID="{DAAF92FE-E5DD-4A5C-9B07-0E2F184A6651}" presName="conn2-1" presStyleLbl="parChTrans1D3" presStyleIdx="4" presStyleCnt="6"/>
      <dgm:spPr/>
    </dgm:pt>
    <dgm:pt modelId="{D09994A6-63C4-4781-88BA-20BC3FC6787C}" type="pres">
      <dgm:prSet presAssocID="{DAAF92FE-E5DD-4A5C-9B07-0E2F184A6651}" presName="connTx" presStyleLbl="parChTrans1D3" presStyleIdx="4" presStyleCnt="6"/>
      <dgm:spPr/>
    </dgm:pt>
    <dgm:pt modelId="{1DE37093-0D72-4909-BBE9-18DC7C539A5A}" type="pres">
      <dgm:prSet presAssocID="{6098388D-B7F3-40E9-9A97-60428E140E16}" presName="root2" presStyleCnt="0"/>
      <dgm:spPr/>
    </dgm:pt>
    <dgm:pt modelId="{6A02F217-E9F4-468E-B7EC-853657379366}" type="pres">
      <dgm:prSet presAssocID="{6098388D-B7F3-40E9-9A97-60428E140E16}" presName="LevelTwoTextNode" presStyleLbl="node3" presStyleIdx="4" presStyleCnt="6">
        <dgm:presLayoutVars>
          <dgm:chPref val="3"/>
        </dgm:presLayoutVars>
      </dgm:prSet>
      <dgm:spPr/>
    </dgm:pt>
    <dgm:pt modelId="{28B833F8-AA91-4B2C-BF87-FFB1C68B3C32}" type="pres">
      <dgm:prSet presAssocID="{6098388D-B7F3-40E9-9A97-60428E140E16}" presName="level3hierChild" presStyleCnt="0"/>
      <dgm:spPr/>
    </dgm:pt>
    <dgm:pt modelId="{C0ECC8EE-2358-4025-9C00-32E75B509443}" type="pres">
      <dgm:prSet presAssocID="{26DCABE4-77F1-4D00-A300-AA91102A49FE}" presName="conn2-1" presStyleLbl="parChTrans1D3" presStyleIdx="5" presStyleCnt="6"/>
      <dgm:spPr/>
    </dgm:pt>
    <dgm:pt modelId="{6AB4C87D-8104-4FBE-BD02-12FA41370E08}" type="pres">
      <dgm:prSet presAssocID="{26DCABE4-77F1-4D00-A300-AA91102A49FE}" presName="connTx" presStyleLbl="parChTrans1D3" presStyleIdx="5" presStyleCnt="6"/>
      <dgm:spPr/>
    </dgm:pt>
    <dgm:pt modelId="{D73B17E6-1C56-4746-9228-BC8016907594}" type="pres">
      <dgm:prSet presAssocID="{77DCB3B7-EBEA-49AD-8B69-4E0D3453F69B}" presName="root2" presStyleCnt="0"/>
      <dgm:spPr/>
    </dgm:pt>
    <dgm:pt modelId="{F7065F38-F447-436B-BAB7-FEAC46851692}" type="pres">
      <dgm:prSet presAssocID="{77DCB3B7-EBEA-49AD-8B69-4E0D3453F69B}" presName="LevelTwoTextNode" presStyleLbl="node3" presStyleIdx="5" presStyleCnt="6">
        <dgm:presLayoutVars>
          <dgm:chPref val="3"/>
        </dgm:presLayoutVars>
      </dgm:prSet>
      <dgm:spPr/>
    </dgm:pt>
    <dgm:pt modelId="{597CD20C-8D1D-4042-8958-876CF2BAD6A9}" type="pres">
      <dgm:prSet presAssocID="{77DCB3B7-EBEA-49AD-8B69-4E0D3453F69B}" presName="level3hierChild" presStyleCnt="0"/>
      <dgm:spPr/>
    </dgm:pt>
  </dgm:ptLst>
  <dgm:cxnLst>
    <dgm:cxn modelId="{F96B5806-73A4-4890-BC6C-5DB8220358D9}" srcId="{5804042A-659D-47CE-ADDA-A7633A1CD089}" destId="{6098388D-B7F3-40E9-9A97-60428E140E16}" srcOrd="0" destOrd="0" parTransId="{DAAF92FE-E5DD-4A5C-9B07-0E2F184A6651}" sibTransId="{30C5454C-73D4-4B1C-8EC3-A467B0C19309}"/>
    <dgm:cxn modelId="{D5152E0B-E7D3-4D96-8AEA-2FC07D257E9A}" srcId="{6BA5EB03-92C4-49B8-BC96-DDE8125A99AE}" destId="{37DF5922-659A-46B6-9E00-E965BADA577C}" srcOrd="0" destOrd="0" parTransId="{48949690-2744-44FD-9073-F74D454C3B7F}" sibTransId="{37940183-94F1-4F0F-8594-FE20D70A809F}"/>
    <dgm:cxn modelId="{641B560B-1557-4EB1-9D8E-7EA505AD7E17}" type="presOf" srcId="{57A7D69C-01C3-464B-A988-8B4749558832}" destId="{B19DDC04-39DF-4FE1-A127-7144C4F367B6}" srcOrd="0" destOrd="0" presId="urn:microsoft.com/office/officeart/2005/8/layout/hierarchy2"/>
    <dgm:cxn modelId="{4336E30E-C18B-4D83-BB35-3C74AC1B39CF}" type="presOf" srcId="{D63DCDF3-B955-4432-A255-2979B3B00E64}" destId="{58702DE3-02EA-4CA6-8A7B-022723F48E09}" srcOrd="1" destOrd="0" presId="urn:microsoft.com/office/officeart/2005/8/layout/hierarchy2"/>
    <dgm:cxn modelId="{9476330F-956E-449D-AA79-238163ADFC50}" type="presOf" srcId="{DAAF92FE-E5DD-4A5C-9B07-0E2F184A6651}" destId="{DF4ABD74-B6AF-48C6-B2BA-4B918AF2E801}" srcOrd="0" destOrd="0" presId="urn:microsoft.com/office/officeart/2005/8/layout/hierarchy2"/>
    <dgm:cxn modelId="{84CE6B12-E014-4648-ABD4-C6F4FB14A216}" type="presOf" srcId="{6BA5EB03-92C4-49B8-BC96-DDE8125A99AE}" destId="{7CBBB047-3D3C-4FD7-A54B-C336F5DE13C4}" srcOrd="0" destOrd="0" presId="urn:microsoft.com/office/officeart/2005/8/layout/hierarchy2"/>
    <dgm:cxn modelId="{2BD70A16-9EBF-4E2A-9DBD-B6F4EFE54FF9}" type="presOf" srcId="{0AFC3635-1D80-4EF9-9AE8-98A7D4367750}" destId="{5287EAB7-4087-42E4-9D41-FCF9EFB2AE9C}" srcOrd="0" destOrd="0" presId="urn:microsoft.com/office/officeart/2005/8/layout/hierarchy2"/>
    <dgm:cxn modelId="{7CFC2B16-1A33-424A-A417-812CB5113163}" type="presOf" srcId="{D6482D1C-D6FE-4DBE-9C74-0B84D97EA979}" destId="{B137A3EC-1F3A-464A-875C-4478F38A44D8}" srcOrd="0" destOrd="0" presId="urn:microsoft.com/office/officeart/2005/8/layout/hierarchy2"/>
    <dgm:cxn modelId="{C907551A-47D2-447E-A866-8D5C75917C4B}" type="presOf" srcId="{26DCABE4-77F1-4D00-A300-AA91102A49FE}" destId="{C0ECC8EE-2358-4025-9C00-32E75B509443}" srcOrd="0" destOrd="0" presId="urn:microsoft.com/office/officeart/2005/8/layout/hierarchy2"/>
    <dgm:cxn modelId="{C94FB82A-492F-4953-B618-DB1F532FE074}" type="presOf" srcId="{77DCB3B7-EBEA-49AD-8B69-4E0D3453F69B}" destId="{F7065F38-F447-436B-BAB7-FEAC46851692}" srcOrd="0" destOrd="0" presId="urn:microsoft.com/office/officeart/2005/8/layout/hierarchy2"/>
    <dgm:cxn modelId="{838A4D2D-1C29-4B91-B4B3-BD6803EBBFB3}" type="presOf" srcId="{1DFAEDCE-B2F5-43FD-B58F-87B01022E0DA}" destId="{BEBA9839-8C73-49E8-B827-6C71E8F59DEB}" srcOrd="1" destOrd="0" presId="urn:microsoft.com/office/officeart/2005/8/layout/hierarchy2"/>
    <dgm:cxn modelId="{A16EEF2E-BD79-418C-92F9-A1ABE28F658C}" type="presOf" srcId="{9AFD6632-34B1-4D59-B718-D258CB93230D}" destId="{900FACD9-555C-45AE-B925-256BD3559BD4}" srcOrd="0" destOrd="0" presId="urn:microsoft.com/office/officeart/2005/8/layout/hierarchy2"/>
    <dgm:cxn modelId="{1214973A-5B98-4F22-938A-BCF9CDC2A2E4}" type="presOf" srcId="{A1E5C0F1-8AF8-4DEB-A97F-80E8DECB7B3D}" destId="{175C6977-5CA8-433B-9E9B-7FA15D7CEB4E}" srcOrd="0" destOrd="0" presId="urn:microsoft.com/office/officeart/2005/8/layout/hierarchy2"/>
    <dgm:cxn modelId="{40C44E3B-2B9A-464D-A501-C263E5418E23}" type="presOf" srcId="{DAAF92FE-E5DD-4A5C-9B07-0E2F184A6651}" destId="{D09994A6-63C4-4781-88BA-20BC3FC6787C}" srcOrd="1" destOrd="0" presId="urn:microsoft.com/office/officeart/2005/8/layout/hierarchy2"/>
    <dgm:cxn modelId="{7643513D-E3EA-4D3C-A4D1-30F45E9693D9}" srcId="{0AFC3635-1D80-4EF9-9AE8-98A7D4367750}" destId="{8B81DFF2-84C5-4194-AA9D-9BDF9C885471}" srcOrd="0" destOrd="0" parTransId="{A1E5C0F1-8AF8-4DEB-A97F-80E8DECB7B3D}" sibTransId="{5522D284-F522-4735-AB73-4E53F0BF2F21}"/>
    <dgm:cxn modelId="{ED8B435C-8A15-455A-BA64-8D04DD50DC34}" type="presOf" srcId="{AFD50763-9784-4D0A-8DEC-E3BF023E4CF1}" destId="{B0593153-BC72-4D12-BC03-56F7B7E69ACE}" srcOrd="0" destOrd="0" presId="urn:microsoft.com/office/officeart/2005/8/layout/hierarchy2"/>
    <dgm:cxn modelId="{04242C4B-62E6-45AE-BBA8-75CA0884465E}" type="presOf" srcId="{813DEC56-9354-41D8-8D54-583CF9564B6D}" destId="{02250D6E-86AC-4F2F-8E12-E43A425298DB}" srcOrd="0" destOrd="0" presId="urn:microsoft.com/office/officeart/2005/8/layout/hierarchy2"/>
    <dgm:cxn modelId="{536A7A6E-1D99-4484-8093-71ECC39F7120}" type="presOf" srcId="{1DFAEDCE-B2F5-43FD-B58F-87B01022E0DA}" destId="{3A872FA7-8F68-46B1-BF6B-11B74D09AC8B}" srcOrd="0" destOrd="0" presId="urn:microsoft.com/office/officeart/2005/8/layout/hierarchy2"/>
    <dgm:cxn modelId="{FD134872-F905-42C6-BD37-CF810BB224E3}" type="presOf" srcId="{26DCABE4-77F1-4D00-A300-AA91102A49FE}" destId="{6AB4C87D-8104-4FBE-BD02-12FA41370E08}" srcOrd="1" destOrd="0" presId="urn:microsoft.com/office/officeart/2005/8/layout/hierarchy2"/>
    <dgm:cxn modelId="{813CB472-59E7-410B-BA87-2839CB8CE228}" type="presOf" srcId="{08F3A974-F182-4D33-8CBD-214BC695C046}" destId="{611E1FA8-008F-4C0E-B773-FA30EC5F823B}" srcOrd="0" destOrd="0" presId="urn:microsoft.com/office/officeart/2005/8/layout/hierarchy2"/>
    <dgm:cxn modelId="{7911A273-06E7-4589-B24A-3126AB8EDB1B}" type="presOf" srcId="{EF44FA17-4DB8-4E2F-828A-7DF7B43829BB}" destId="{FE8AE1F4-840B-4010-A832-17C97FB5C83C}" srcOrd="0" destOrd="0" presId="urn:microsoft.com/office/officeart/2005/8/layout/hierarchy2"/>
    <dgm:cxn modelId="{2980FE73-45D6-4493-8494-273E03A85286}" srcId="{37DF5922-659A-46B6-9E00-E965BADA577C}" destId="{57A7D69C-01C3-464B-A988-8B4749558832}" srcOrd="0" destOrd="0" parTransId="{AFD50763-9784-4D0A-8DEC-E3BF023E4CF1}" sibTransId="{3D7E95A4-AD3B-4B69-8E03-63797ADBA904}"/>
    <dgm:cxn modelId="{2D2B0876-6B4C-4789-AB12-F974ADFBAE9A}" srcId="{5804042A-659D-47CE-ADDA-A7633A1CD089}" destId="{77DCB3B7-EBEA-49AD-8B69-4E0D3453F69B}" srcOrd="1" destOrd="0" parTransId="{26DCABE4-77F1-4D00-A300-AA91102A49FE}" sibTransId="{AE7DC91E-0558-4781-AA30-9D300B3261CD}"/>
    <dgm:cxn modelId="{62201556-E65A-4BEC-AA04-95666C7EA199}" type="presOf" srcId="{9AFD6632-34B1-4D59-B718-D258CB93230D}" destId="{F157E342-AFE8-4726-A47E-CB1B1EE14C88}" srcOrd="1" destOrd="0" presId="urn:microsoft.com/office/officeart/2005/8/layout/hierarchy2"/>
    <dgm:cxn modelId="{029CB77B-57D0-4BF6-BBA4-B69A05625490}" type="presOf" srcId="{601D4E9C-5435-49A3-A075-0FCB25821A8A}" destId="{0703983B-475C-4A3B-A00D-3617A6EB6AA6}" srcOrd="0" destOrd="0" presId="urn:microsoft.com/office/officeart/2005/8/layout/hierarchy2"/>
    <dgm:cxn modelId="{4A07EA81-3B3A-4E98-A7CB-4EDBB6131BC7}" type="presOf" srcId="{6098388D-B7F3-40E9-9A97-60428E140E16}" destId="{6A02F217-E9F4-468E-B7EC-853657379366}" srcOrd="0" destOrd="0" presId="urn:microsoft.com/office/officeart/2005/8/layout/hierarchy2"/>
    <dgm:cxn modelId="{D95F2683-C1D4-40BD-89B2-01F709D823AA}" srcId="{0AFC3635-1D80-4EF9-9AE8-98A7D4367750}" destId="{08F3A974-F182-4D33-8CBD-214BC695C046}" srcOrd="1" destOrd="0" parTransId="{D63DCDF3-B955-4432-A255-2979B3B00E64}" sibTransId="{BBA31FD8-026B-41CF-9F2A-622BDD71671F}"/>
    <dgm:cxn modelId="{5C0A358D-DF81-453E-A9D2-3D50854E04B7}" type="presOf" srcId="{8B81DFF2-84C5-4194-AA9D-9BDF9C885471}" destId="{CAC81C74-2E14-47D0-BF57-AEED61FF2F1B}" srcOrd="0" destOrd="0" presId="urn:microsoft.com/office/officeart/2005/8/layout/hierarchy2"/>
    <dgm:cxn modelId="{E6E57C8F-D8E3-41EC-AB2C-10593988FAA8}" srcId="{57A7D69C-01C3-464B-A988-8B4749558832}" destId="{D6482D1C-D6FE-4DBE-9C74-0B84D97EA979}" srcOrd="1" destOrd="0" parTransId="{9AFD6632-34B1-4D59-B718-D258CB93230D}" sibTransId="{F5579B46-531F-4FFF-A7EC-45BBFAF1B9A5}"/>
    <dgm:cxn modelId="{9B35E894-42F4-48F4-A91B-52753B658C12}" type="presOf" srcId="{601D4E9C-5435-49A3-A075-0FCB25821A8A}" destId="{A60B6780-E42F-454C-8021-A33FC4847AC4}" srcOrd="1" destOrd="0" presId="urn:microsoft.com/office/officeart/2005/8/layout/hierarchy2"/>
    <dgm:cxn modelId="{B871B69B-3ACA-4E20-AFEE-AA23445B0B98}" type="presOf" srcId="{37DF5922-659A-46B6-9E00-E965BADA577C}" destId="{F6A7676B-B36F-4F35-9CE0-B16042A831F6}" srcOrd="0" destOrd="0" presId="urn:microsoft.com/office/officeart/2005/8/layout/hierarchy2"/>
    <dgm:cxn modelId="{47000DA4-6C9A-4879-ACF7-0FA578944397}" srcId="{37DF5922-659A-46B6-9E00-E965BADA577C}" destId="{0AFC3635-1D80-4EF9-9AE8-98A7D4367750}" srcOrd="1" destOrd="0" parTransId="{1DFAEDCE-B2F5-43FD-B58F-87B01022E0DA}" sibTransId="{12C596F6-8537-4DE7-9DB0-06CA4B3A2B9C}"/>
    <dgm:cxn modelId="{AE9AF6B6-807F-40E2-986E-9B2430FBE885}" srcId="{57A7D69C-01C3-464B-A988-8B4749558832}" destId="{EF44FA17-4DB8-4E2F-828A-7DF7B43829BB}" srcOrd="0" destOrd="0" parTransId="{813DEC56-9354-41D8-8D54-583CF9564B6D}" sibTransId="{B6BFDFAB-FCE0-4D7D-9B5D-165190686706}"/>
    <dgm:cxn modelId="{5BC3A1BD-AC4A-48A3-852E-E888B7EB0B54}" type="presOf" srcId="{D63DCDF3-B955-4432-A255-2979B3B00E64}" destId="{41C9EF0D-CA74-4711-9AD5-EBC424F7F6E5}" srcOrd="0" destOrd="0" presId="urn:microsoft.com/office/officeart/2005/8/layout/hierarchy2"/>
    <dgm:cxn modelId="{BCE31DBF-95FB-44F8-935F-9E9CBA3C8F12}" srcId="{37DF5922-659A-46B6-9E00-E965BADA577C}" destId="{5804042A-659D-47CE-ADDA-A7633A1CD089}" srcOrd="2" destOrd="0" parTransId="{601D4E9C-5435-49A3-A075-0FCB25821A8A}" sibTransId="{60B03AB7-9594-4A4F-9BB7-423E81E7B776}"/>
    <dgm:cxn modelId="{778286D5-263D-4630-86D8-A577B338A373}" type="presOf" srcId="{A1E5C0F1-8AF8-4DEB-A97F-80E8DECB7B3D}" destId="{6F82B796-5A8B-4A66-AFCC-CCEE76F92894}" srcOrd="1" destOrd="0" presId="urn:microsoft.com/office/officeart/2005/8/layout/hierarchy2"/>
    <dgm:cxn modelId="{777530DC-FAD8-4DDB-83E7-0776ADD1C0E2}" type="presOf" srcId="{813DEC56-9354-41D8-8D54-583CF9564B6D}" destId="{7EF713C3-9B8F-4527-A5C4-380A17A0324A}" srcOrd="1" destOrd="0" presId="urn:microsoft.com/office/officeart/2005/8/layout/hierarchy2"/>
    <dgm:cxn modelId="{7065FEE0-9076-410F-8418-A4820559BB43}" type="presOf" srcId="{5804042A-659D-47CE-ADDA-A7633A1CD089}" destId="{F6AC3986-456B-4B51-BBB7-0EF8B1386893}" srcOrd="0" destOrd="0" presId="urn:microsoft.com/office/officeart/2005/8/layout/hierarchy2"/>
    <dgm:cxn modelId="{6A8E28E9-5E9B-48F7-8F4A-DE3BBF9C91F8}" type="presOf" srcId="{AFD50763-9784-4D0A-8DEC-E3BF023E4CF1}" destId="{95A86C31-BBC9-45A3-87C2-4F78EB5295BE}" srcOrd="1" destOrd="0" presId="urn:microsoft.com/office/officeart/2005/8/layout/hierarchy2"/>
    <dgm:cxn modelId="{8755F273-7489-4F4B-A7E0-B657AD2AEB17}" type="presParOf" srcId="{7CBBB047-3D3C-4FD7-A54B-C336F5DE13C4}" destId="{C8B26567-7596-4A98-830A-D885C08F3DD1}" srcOrd="0" destOrd="0" presId="urn:microsoft.com/office/officeart/2005/8/layout/hierarchy2"/>
    <dgm:cxn modelId="{275F156E-442C-4EE0-AC5D-4D3792E7FFC0}" type="presParOf" srcId="{C8B26567-7596-4A98-830A-D885C08F3DD1}" destId="{F6A7676B-B36F-4F35-9CE0-B16042A831F6}" srcOrd="0" destOrd="0" presId="urn:microsoft.com/office/officeart/2005/8/layout/hierarchy2"/>
    <dgm:cxn modelId="{E45A26D1-9BBB-4DD1-B2A0-1FD15D066E49}" type="presParOf" srcId="{C8B26567-7596-4A98-830A-D885C08F3DD1}" destId="{F60A37B2-9B76-4DC0-8C2C-022C98159728}" srcOrd="1" destOrd="0" presId="urn:microsoft.com/office/officeart/2005/8/layout/hierarchy2"/>
    <dgm:cxn modelId="{E4538FBB-9F3C-47EB-B816-79706630CC93}" type="presParOf" srcId="{F60A37B2-9B76-4DC0-8C2C-022C98159728}" destId="{B0593153-BC72-4D12-BC03-56F7B7E69ACE}" srcOrd="0" destOrd="0" presId="urn:microsoft.com/office/officeart/2005/8/layout/hierarchy2"/>
    <dgm:cxn modelId="{D0F3032B-5F24-44D5-B9DA-819149402ECA}" type="presParOf" srcId="{B0593153-BC72-4D12-BC03-56F7B7E69ACE}" destId="{95A86C31-BBC9-45A3-87C2-4F78EB5295BE}" srcOrd="0" destOrd="0" presId="urn:microsoft.com/office/officeart/2005/8/layout/hierarchy2"/>
    <dgm:cxn modelId="{01DDA820-DB25-407B-9FB3-0534C2D01ED9}" type="presParOf" srcId="{F60A37B2-9B76-4DC0-8C2C-022C98159728}" destId="{271B8D01-4664-4012-8673-22BF669E0673}" srcOrd="1" destOrd="0" presId="urn:microsoft.com/office/officeart/2005/8/layout/hierarchy2"/>
    <dgm:cxn modelId="{3F9DBE70-BFB1-402A-8C49-4FD9DBB4472B}" type="presParOf" srcId="{271B8D01-4664-4012-8673-22BF669E0673}" destId="{B19DDC04-39DF-4FE1-A127-7144C4F367B6}" srcOrd="0" destOrd="0" presId="urn:microsoft.com/office/officeart/2005/8/layout/hierarchy2"/>
    <dgm:cxn modelId="{ECF1D35E-5730-4EA5-8110-9C812A512CF3}" type="presParOf" srcId="{271B8D01-4664-4012-8673-22BF669E0673}" destId="{751060FF-D75B-4513-AF20-153FAD68FB37}" srcOrd="1" destOrd="0" presId="urn:microsoft.com/office/officeart/2005/8/layout/hierarchy2"/>
    <dgm:cxn modelId="{ACE38CB8-91C3-4082-B291-30E6545F9762}" type="presParOf" srcId="{751060FF-D75B-4513-AF20-153FAD68FB37}" destId="{02250D6E-86AC-4F2F-8E12-E43A425298DB}" srcOrd="0" destOrd="0" presId="urn:microsoft.com/office/officeart/2005/8/layout/hierarchy2"/>
    <dgm:cxn modelId="{366D1585-AA21-4921-BC58-D78418DAD1B4}" type="presParOf" srcId="{02250D6E-86AC-4F2F-8E12-E43A425298DB}" destId="{7EF713C3-9B8F-4527-A5C4-380A17A0324A}" srcOrd="0" destOrd="0" presId="urn:microsoft.com/office/officeart/2005/8/layout/hierarchy2"/>
    <dgm:cxn modelId="{9231A765-0652-4EE6-AF54-80577B01C14B}" type="presParOf" srcId="{751060FF-D75B-4513-AF20-153FAD68FB37}" destId="{C20E19BB-A6A6-4389-88C7-1B3810B0038C}" srcOrd="1" destOrd="0" presId="urn:microsoft.com/office/officeart/2005/8/layout/hierarchy2"/>
    <dgm:cxn modelId="{56A530F6-A111-40D2-84E5-E6706DEBA8E5}" type="presParOf" srcId="{C20E19BB-A6A6-4389-88C7-1B3810B0038C}" destId="{FE8AE1F4-840B-4010-A832-17C97FB5C83C}" srcOrd="0" destOrd="0" presId="urn:microsoft.com/office/officeart/2005/8/layout/hierarchy2"/>
    <dgm:cxn modelId="{A31FDC7B-3A36-46EB-88D9-E094DE117F1E}" type="presParOf" srcId="{C20E19BB-A6A6-4389-88C7-1B3810B0038C}" destId="{5E72A02D-C756-4422-8538-92C94AF534ED}" srcOrd="1" destOrd="0" presId="urn:microsoft.com/office/officeart/2005/8/layout/hierarchy2"/>
    <dgm:cxn modelId="{814A1143-1F23-42B2-B867-62D7578EF257}" type="presParOf" srcId="{751060FF-D75B-4513-AF20-153FAD68FB37}" destId="{900FACD9-555C-45AE-B925-256BD3559BD4}" srcOrd="2" destOrd="0" presId="urn:microsoft.com/office/officeart/2005/8/layout/hierarchy2"/>
    <dgm:cxn modelId="{7546E115-89D8-4DC4-B510-9526339F4AD8}" type="presParOf" srcId="{900FACD9-555C-45AE-B925-256BD3559BD4}" destId="{F157E342-AFE8-4726-A47E-CB1B1EE14C88}" srcOrd="0" destOrd="0" presId="urn:microsoft.com/office/officeart/2005/8/layout/hierarchy2"/>
    <dgm:cxn modelId="{843DBC37-1B96-4A4F-AC5C-780BC1FA8C81}" type="presParOf" srcId="{751060FF-D75B-4513-AF20-153FAD68FB37}" destId="{E268CB82-1744-410E-BDC6-B064E369F4E0}" srcOrd="3" destOrd="0" presId="urn:microsoft.com/office/officeart/2005/8/layout/hierarchy2"/>
    <dgm:cxn modelId="{398490AD-A2B1-4BCD-9152-3803C9C68A11}" type="presParOf" srcId="{E268CB82-1744-410E-BDC6-B064E369F4E0}" destId="{B137A3EC-1F3A-464A-875C-4478F38A44D8}" srcOrd="0" destOrd="0" presId="urn:microsoft.com/office/officeart/2005/8/layout/hierarchy2"/>
    <dgm:cxn modelId="{7AAAB693-47F0-496A-9D8C-5AA139C9C4AF}" type="presParOf" srcId="{E268CB82-1744-410E-BDC6-B064E369F4E0}" destId="{784E64D2-9C58-4469-A44B-55A0FFC5B717}" srcOrd="1" destOrd="0" presId="urn:microsoft.com/office/officeart/2005/8/layout/hierarchy2"/>
    <dgm:cxn modelId="{593FB787-8755-4D81-B634-8B4ABE7E2B13}" type="presParOf" srcId="{F60A37B2-9B76-4DC0-8C2C-022C98159728}" destId="{3A872FA7-8F68-46B1-BF6B-11B74D09AC8B}" srcOrd="2" destOrd="0" presId="urn:microsoft.com/office/officeart/2005/8/layout/hierarchy2"/>
    <dgm:cxn modelId="{5D29A4B0-BCD1-44BA-8B22-76E3FE980D84}" type="presParOf" srcId="{3A872FA7-8F68-46B1-BF6B-11B74D09AC8B}" destId="{BEBA9839-8C73-49E8-B827-6C71E8F59DEB}" srcOrd="0" destOrd="0" presId="urn:microsoft.com/office/officeart/2005/8/layout/hierarchy2"/>
    <dgm:cxn modelId="{51F93870-5310-439E-84FA-B85AEF882F0D}" type="presParOf" srcId="{F60A37B2-9B76-4DC0-8C2C-022C98159728}" destId="{904D1120-FD06-4179-9F9E-ECAFB6FD798B}" srcOrd="3" destOrd="0" presId="urn:microsoft.com/office/officeart/2005/8/layout/hierarchy2"/>
    <dgm:cxn modelId="{05118BCA-9C6A-4586-9F84-381CB4247F9E}" type="presParOf" srcId="{904D1120-FD06-4179-9F9E-ECAFB6FD798B}" destId="{5287EAB7-4087-42E4-9D41-FCF9EFB2AE9C}" srcOrd="0" destOrd="0" presId="urn:microsoft.com/office/officeart/2005/8/layout/hierarchy2"/>
    <dgm:cxn modelId="{B26398A4-1EEA-42C6-828B-98DBF55CE06E}" type="presParOf" srcId="{904D1120-FD06-4179-9F9E-ECAFB6FD798B}" destId="{9EFEADC4-5768-4FD4-94EF-F9CB33469165}" srcOrd="1" destOrd="0" presId="urn:microsoft.com/office/officeart/2005/8/layout/hierarchy2"/>
    <dgm:cxn modelId="{2DD19978-821C-4BAB-B0D3-F3D4C5DDFDE8}" type="presParOf" srcId="{9EFEADC4-5768-4FD4-94EF-F9CB33469165}" destId="{175C6977-5CA8-433B-9E9B-7FA15D7CEB4E}" srcOrd="0" destOrd="0" presId="urn:microsoft.com/office/officeart/2005/8/layout/hierarchy2"/>
    <dgm:cxn modelId="{EE570853-CE19-4B09-9B2E-D7032D729C36}" type="presParOf" srcId="{175C6977-5CA8-433B-9E9B-7FA15D7CEB4E}" destId="{6F82B796-5A8B-4A66-AFCC-CCEE76F92894}" srcOrd="0" destOrd="0" presId="urn:microsoft.com/office/officeart/2005/8/layout/hierarchy2"/>
    <dgm:cxn modelId="{631F5481-F146-4EBE-BEAD-3205A99E363D}" type="presParOf" srcId="{9EFEADC4-5768-4FD4-94EF-F9CB33469165}" destId="{3589841E-5B36-423C-9CE6-6411AB150147}" srcOrd="1" destOrd="0" presId="urn:microsoft.com/office/officeart/2005/8/layout/hierarchy2"/>
    <dgm:cxn modelId="{5C5EA74F-F6E4-48CB-86F7-AFB68235481A}" type="presParOf" srcId="{3589841E-5B36-423C-9CE6-6411AB150147}" destId="{CAC81C74-2E14-47D0-BF57-AEED61FF2F1B}" srcOrd="0" destOrd="0" presId="urn:microsoft.com/office/officeart/2005/8/layout/hierarchy2"/>
    <dgm:cxn modelId="{55B7B20C-E5FB-49B7-9EE0-321D8E2AD89B}" type="presParOf" srcId="{3589841E-5B36-423C-9CE6-6411AB150147}" destId="{EF22B176-45B1-4E6E-B8A7-518061B8BDDF}" srcOrd="1" destOrd="0" presId="urn:microsoft.com/office/officeart/2005/8/layout/hierarchy2"/>
    <dgm:cxn modelId="{09F706E2-6E58-41C1-A47D-757B79BFFFEA}" type="presParOf" srcId="{9EFEADC4-5768-4FD4-94EF-F9CB33469165}" destId="{41C9EF0D-CA74-4711-9AD5-EBC424F7F6E5}" srcOrd="2" destOrd="0" presId="urn:microsoft.com/office/officeart/2005/8/layout/hierarchy2"/>
    <dgm:cxn modelId="{D12D865B-F7B2-4E10-AEA7-C529C180FF83}" type="presParOf" srcId="{41C9EF0D-CA74-4711-9AD5-EBC424F7F6E5}" destId="{58702DE3-02EA-4CA6-8A7B-022723F48E09}" srcOrd="0" destOrd="0" presId="urn:microsoft.com/office/officeart/2005/8/layout/hierarchy2"/>
    <dgm:cxn modelId="{78314DE0-8421-4035-9D96-C13ECCEDE4E9}" type="presParOf" srcId="{9EFEADC4-5768-4FD4-94EF-F9CB33469165}" destId="{C38B758A-5B0D-4F87-A584-CC8ABA825522}" srcOrd="3" destOrd="0" presId="urn:microsoft.com/office/officeart/2005/8/layout/hierarchy2"/>
    <dgm:cxn modelId="{EA5B7E3B-9A8E-4EA0-9F06-9C5C36947866}" type="presParOf" srcId="{C38B758A-5B0D-4F87-A584-CC8ABA825522}" destId="{611E1FA8-008F-4C0E-B773-FA30EC5F823B}" srcOrd="0" destOrd="0" presId="urn:microsoft.com/office/officeart/2005/8/layout/hierarchy2"/>
    <dgm:cxn modelId="{00E9A146-A582-4FD3-B81F-0FA87D7CF827}" type="presParOf" srcId="{C38B758A-5B0D-4F87-A584-CC8ABA825522}" destId="{6A15FEEC-240C-4156-80A6-2F5F628DA88B}" srcOrd="1" destOrd="0" presId="urn:microsoft.com/office/officeart/2005/8/layout/hierarchy2"/>
    <dgm:cxn modelId="{4BE6741A-4658-4072-AEDB-07B40369E9A2}" type="presParOf" srcId="{F60A37B2-9B76-4DC0-8C2C-022C98159728}" destId="{0703983B-475C-4A3B-A00D-3617A6EB6AA6}" srcOrd="4" destOrd="0" presId="urn:microsoft.com/office/officeart/2005/8/layout/hierarchy2"/>
    <dgm:cxn modelId="{9739797A-6874-4D5F-AC3E-1CF503FA49BA}" type="presParOf" srcId="{0703983B-475C-4A3B-A00D-3617A6EB6AA6}" destId="{A60B6780-E42F-454C-8021-A33FC4847AC4}" srcOrd="0" destOrd="0" presId="urn:microsoft.com/office/officeart/2005/8/layout/hierarchy2"/>
    <dgm:cxn modelId="{EF44775C-73DC-4985-8E1D-2771A0C08490}" type="presParOf" srcId="{F60A37B2-9B76-4DC0-8C2C-022C98159728}" destId="{B7177C58-8DCA-4AE9-8511-BC8BDD22735F}" srcOrd="5" destOrd="0" presId="urn:microsoft.com/office/officeart/2005/8/layout/hierarchy2"/>
    <dgm:cxn modelId="{A6C56C70-B9DA-43E2-984D-D049145742F4}" type="presParOf" srcId="{B7177C58-8DCA-4AE9-8511-BC8BDD22735F}" destId="{F6AC3986-456B-4B51-BBB7-0EF8B1386893}" srcOrd="0" destOrd="0" presId="urn:microsoft.com/office/officeart/2005/8/layout/hierarchy2"/>
    <dgm:cxn modelId="{6723CF00-024D-4ADF-9A40-75304BEB07A8}" type="presParOf" srcId="{B7177C58-8DCA-4AE9-8511-BC8BDD22735F}" destId="{A266F34B-7C0F-4419-8E49-370C4D02E540}" srcOrd="1" destOrd="0" presId="urn:microsoft.com/office/officeart/2005/8/layout/hierarchy2"/>
    <dgm:cxn modelId="{479BE9BF-8841-4A92-9A70-750F897D9D01}" type="presParOf" srcId="{A266F34B-7C0F-4419-8E49-370C4D02E540}" destId="{DF4ABD74-B6AF-48C6-B2BA-4B918AF2E801}" srcOrd="0" destOrd="0" presId="urn:microsoft.com/office/officeart/2005/8/layout/hierarchy2"/>
    <dgm:cxn modelId="{0A88960B-131F-40C3-BB1C-EE659B6B2ABE}" type="presParOf" srcId="{DF4ABD74-B6AF-48C6-B2BA-4B918AF2E801}" destId="{D09994A6-63C4-4781-88BA-20BC3FC6787C}" srcOrd="0" destOrd="0" presId="urn:microsoft.com/office/officeart/2005/8/layout/hierarchy2"/>
    <dgm:cxn modelId="{2ACE58A5-F7EE-43EF-B5BB-0E37B8BCBD32}" type="presParOf" srcId="{A266F34B-7C0F-4419-8E49-370C4D02E540}" destId="{1DE37093-0D72-4909-BBE9-18DC7C539A5A}" srcOrd="1" destOrd="0" presId="urn:microsoft.com/office/officeart/2005/8/layout/hierarchy2"/>
    <dgm:cxn modelId="{D0AF2CE7-1EE4-4071-80CF-2CD21C52F824}" type="presParOf" srcId="{1DE37093-0D72-4909-BBE9-18DC7C539A5A}" destId="{6A02F217-E9F4-468E-B7EC-853657379366}" srcOrd="0" destOrd="0" presId="urn:microsoft.com/office/officeart/2005/8/layout/hierarchy2"/>
    <dgm:cxn modelId="{315A2563-024F-4CA9-AB3A-FD949868F2E4}" type="presParOf" srcId="{1DE37093-0D72-4909-BBE9-18DC7C539A5A}" destId="{28B833F8-AA91-4B2C-BF87-FFB1C68B3C32}" srcOrd="1" destOrd="0" presId="urn:microsoft.com/office/officeart/2005/8/layout/hierarchy2"/>
    <dgm:cxn modelId="{C1CCE992-E235-4003-928E-DA45E97D6FC9}" type="presParOf" srcId="{A266F34B-7C0F-4419-8E49-370C4D02E540}" destId="{C0ECC8EE-2358-4025-9C00-32E75B509443}" srcOrd="2" destOrd="0" presId="urn:microsoft.com/office/officeart/2005/8/layout/hierarchy2"/>
    <dgm:cxn modelId="{5B406007-774F-42D1-BEB8-51AEBC080DCE}" type="presParOf" srcId="{C0ECC8EE-2358-4025-9C00-32E75B509443}" destId="{6AB4C87D-8104-4FBE-BD02-12FA41370E08}" srcOrd="0" destOrd="0" presId="urn:microsoft.com/office/officeart/2005/8/layout/hierarchy2"/>
    <dgm:cxn modelId="{64B9EC18-EA34-4D05-93AB-58D334496F9A}" type="presParOf" srcId="{A266F34B-7C0F-4419-8E49-370C4D02E540}" destId="{D73B17E6-1C56-4746-9228-BC8016907594}" srcOrd="3" destOrd="0" presId="urn:microsoft.com/office/officeart/2005/8/layout/hierarchy2"/>
    <dgm:cxn modelId="{C266B71D-EBFC-46AD-91A8-9848E98B0F5C}" type="presParOf" srcId="{D73B17E6-1C56-4746-9228-BC8016907594}" destId="{F7065F38-F447-436B-BAB7-FEAC46851692}" srcOrd="0" destOrd="0" presId="urn:microsoft.com/office/officeart/2005/8/layout/hierarchy2"/>
    <dgm:cxn modelId="{C47C4840-7353-495B-A9C6-BE293E14755C}" type="presParOf" srcId="{D73B17E6-1C56-4746-9228-BC8016907594}" destId="{597CD20C-8D1D-4042-8958-876CF2BAD6A9}" srcOrd="1" destOrd="0" presId="urn:microsoft.com/office/officeart/2005/8/layout/hierarchy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6A7676B-B36F-4F35-9CE0-B16042A831F6}">
      <dsp:nvSpPr>
        <dsp:cNvPr id="0" name=""/>
        <dsp:cNvSpPr/>
      </dsp:nvSpPr>
      <dsp:spPr>
        <a:xfrm>
          <a:off x="393778" y="2250818"/>
          <a:ext cx="1534107" cy="767053"/>
        </a:xfrm>
        <a:prstGeom prst="roundRect">
          <a:avLst>
            <a:gd name="adj" fmla="val 10000"/>
          </a:avLst>
        </a:prstGeom>
        <a:solidFill>
          <a:schemeClr val="lt1">
            <a:hueOff val="0"/>
            <a:satOff val="0"/>
            <a:lumOff val="0"/>
            <a:alphaOff val="0"/>
          </a:schemeClr>
        </a:solidFill>
        <a:ln w="12700" cap="flat" cmpd="sng" algn="ctr">
          <a:solidFill>
            <a:scrgbClr r="0" g="0" b="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cs-CZ" sz="1400" b="1" kern="1200" dirty="0"/>
            <a:t>Prorodinná opatření </a:t>
          </a:r>
          <a:r>
            <a:rPr lang="cs-CZ" sz="1400" b="0" kern="1200" dirty="0"/>
            <a:t>(de </a:t>
          </a:r>
          <a:r>
            <a:rPr lang="cs-CZ" sz="1400" b="0" kern="1200" dirty="0" err="1"/>
            <a:t>minimis</a:t>
          </a:r>
          <a:r>
            <a:rPr lang="cs-CZ" sz="1400" b="0" kern="1200" dirty="0"/>
            <a:t>)</a:t>
          </a:r>
        </a:p>
      </dsp:txBody>
      <dsp:txXfrm>
        <a:off x="416244" y="2273284"/>
        <a:ext cx="1489175" cy="722121"/>
      </dsp:txXfrm>
    </dsp:sp>
    <dsp:sp modelId="{B0593153-BC72-4D12-BC03-56F7B7E69ACE}">
      <dsp:nvSpPr>
        <dsp:cNvPr id="0" name=""/>
        <dsp:cNvSpPr/>
      </dsp:nvSpPr>
      <dsp:spPr>
        <a:xfrm rot="18680875">
          <a:off x="1519608" y="1717889"/>
          <a:ext cx="2406091" cy="26630"/>
        </a:xfrm>
        <a:custGeom>
          <a:avLst/>
          <a:gdLst/>
          <a:ahLst/>
          <a:cxnLst/>
          <a:rect l="0" t="0" r="0" b="0"/>
          <a:pathLst>
            <a:path>
              <a:moveTo>
                <a:pt x="0" y="13315"/>
              </a:moveTo>
              <a:lnTo>
                <a:pt x="2406091" y="13315"/>
              </a:lnTo>
            </a:path>
          </a:pathLst>
        </a:custGeom>
        <a:noFill/>
        <a:ln w="19050" cap="flat" cmpd="sng" algn="ctr">
          <a:solidFill>
            <a:scrgbClr r="0" g="0" b="0"/>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400050">
            <a:lnSpc>
              <a:spcPct val="90000"/>
            </a:lnSpc>
            <a:spcBef>
              <a:spcPct val="0"/>
            </a:spcBef>
            <a:spcAft>
              <a:spcPct val="35000"/>
            </a:spcAft>
            <a:buNone/>
          </a:pPr>
          <a:endParaRPr lang="cs-CZ" sz="900" kern="1200"/>
        </a:p>
      </dsp:txBody>
      <dsp:txXfrm>
        <a:off x="2662502" y="1671052"/>
        <a:ext cx="120304" cy="120304"/>
      </dsp:txXfrm>
    </dsp:sp>
    <dsp:sp modelId="{B19DDC04-39DF-4FE1-A127-7144C4F367B6}">
      <dsp:nvSpPr>
        <dsp:cNvPr id="0" name=""/>
        <dsp:cNvSpPr/>
      </dsp:nvSpPr>
      <dsp:spPr>
        <a:xfrm>
          <a:off x="3517422" y="444536"/>
          <a:ext cx="1534107" cy="767053"/>
        </a:xfrm>
        <a:prstGeom prst="roundRect">
          <a:avLst>
            <a:gd name="adj" fmla="val 10000"/>
          </a:avLst>
        </a:prstGeom>
        <a:solidFill>
          <a:schemeClr val="lt1">
            <a:hueOff val="0"/>
            <a:satOff val="0"/>
            <a:lumOff val="0"/>
            <a:alphaOff val="0"/>
          </a:schemeClr>
        </a:solidFill>
        <a:ln w="12700" cap="flat" cmpd="sng" algn="ctr">
          <a:solidFill>
            <a:scrgbClr r="0" g="0" b="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cs-CZ" sz="1200" b="1" kern="1200"/>
            <a:t>Dětské skupiny</a:t>
          </a:r>
        </a:p>
      </dsp:txBody>
      <dsp:txXfrm>
        <a:off x="3539888" y="467002"/>
        <a:ext cx="1489175" cy="722121"/>
      </dsp:txXfrm>
    </dsp:sp>
    <dsp:sp modelId="{02250D6E-86AC-4F2F-8E12-E43A425298DB}">
      <dsp:nvSpPr>
        <dsp:cNvPr id="0" name=""/>
        <dsp:cNvSpPr/>
      </dsp:nvSpPr>
      <dsp:spPr>
        <a:xfrm rot="19457599">
          <a:off x="4980499" y="594220"/>
          <a:ext cx="755703" cy="26630"/>
        </a:xfrm>
        <a:custGeom>
          <a:avLst/>
          <a:gdLst/>
          <a:ahLst/>
          <a:cxnLst/>
          <a:rect l="0" t="0" r="0" b="0"/>
          <a:pathLst>
            <a:path>
              <a:moveTo>
                <a:pt x="0" y="13315"/>
              </a:moveTo>
              <a:lnTo>
                <a:pt x="755703" y="13315"/>
              </a:lnTo>
            </a:path>
          </a:pathLst>
        </a:custGeom>
        <a:noFill/>
        <a:ln w="19050" cap="flat" cmpd="sng" algn="ctr">
          <a:solidFill>
            <a:scrgbClr r="0" g="0" b="0"/>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cs-CZ" sz="500" kern="1200"/>
        </a:p>
      </dsp:txBody>
      <dsp:txXfrm>
        <a:off x="5339458" y="588643"/>
        <a:ext cx="37785" cy="37785"/>
      </dsp:txXfrm>
    </dsp:sp>
    <dsp:sp modelId="{FE8AE1F4-840B-4010-A832-17C97FB5C83C}">
      <dsp:nvSpPr>
        <dsp:cNvPr id="0" name=""/>
        <dsp:cNvSpPr/>
      </dsp:nvSpPr>
      <dsp:spPr>
        <a:xfrm>
          <a:off x="5665173" y="3480"/>
          <a:ext cx="1534107" cy="767053"/>
        </a:xfrm>
        <a:prstGeom prst="roundRect">
          <a:avLst>
            <a:gd name="adj" fmla="val 10000"/>
          </a:avLst>
        </a:prstGeom>
        <a:solidFill>
          <a:schemeClr val="lt1">
            <a:hueOff val="0"/>
            <a:satOff val="0"/>
            <a:lumOff val="0"/>
            <a:alphaOff val="0"/>
          </a:schemeClr>
        </a:solidFill>
        <a:ln w="12700" cap="flat" cmpd="sng" algn="ctr">
          <a:solidFill>
            <a:scrgbClr r="0" g="0" b="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cs-CZ" sz="1200" b="1" kern="1200" dirty="0"/>
            <a:t>ANO u podnikových DS</a:t>
          </a:r>
          <a:r>
            <a:rPr lang="cs-CZ" sz="900" kern="1200" dirty="0"/>
            <a:t> v případě podniku soutěžícího na trhu</a:t>
          </a:r>
        </a:p>
      </dsp:txBody>
      <dsp:txXfrm>
        <a:off x="5687639" y="25946"/>
        <a:ext cx="1489175" cy="722121"/>
      </dsp:txXfrm>
    </dsp:sp>
    <dsp:sp modelId="{900FACD9-555C-45AE-B925-256BD3559BD4}">
      <dsp:nvSpPr>
        <dsp:cNvPr id="0" name=""/>
        <dsp:cNvSpPr/>
      </dsp:nvSpPr>
      <dsp:spPr>
        <a:xfrm rot="2142401">
          <a:off x="4980499" y="1035276"/>
          <a:ext cx="755703" cy="26630"/>
        </a:xfrm>
        <a:custGeom>
          <a:avLst/>
          <a:gdLst/>
          <a:ahLst/>
          <a:cxnLst/>
          <a:rect l="0" t="0" r="0" b="0"/>
          <a:pathLst>
            <a:path>
              <a:moveTo>
                <a:pt x="0" y="13315"/>
              </a:moveTo>
              <a:lnTo>
                <a:pt x="755703" y="13315"/>
              </a:lnTo>
            </a:path>
          </a:pathLst>
        </a:custGeom>
        <a:noFill/>
        <a:ln w="19050" cap="flat" cmpd="sng" algn="ctr">
          <a:solidFill>
            <a:scrgbClr r="0" g="0" b="0"/>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cs-CZ" sz="500" kern="1200"/>
        </a:p>
      </dsp:txBody>
      <dsp:txXfrm>
        <a:off x="5339458" y="1029699"/>
        <a:ext cx="37785" cy="37785"/>
      </dsp:txXfrm>
    </dsp:sp>
    <dsp:sp modelId="{B137A3EC-1F3A-464A-875C-4478F38A44D8}">
      <dsp:nvSpPr>
        <dsp:cNvPr id="0" name=""/>
        <dsp:cNvSpPr/>
      </dsp:nvSpPr>
      <dsp:spPr>
        <a:xfrm>
          <a:off x="5665173" y="885592"/>
          <a:ext cx="1534107" cy="767053"/>
        </a:xfrm>
        <a:prstGeom prst="roundRect">
          <a:avLst>
            <a:gd name="adj" fmla="val 10000"/>
          </a:avLst>
        </a:prstGeom>
        <a:solidFill>
          <a:schemeClr val="lt1">
            <a:hueOff val="0"/>
            <a:satOff val="0"/>
            <a:lumOff val="0"/>
            <a:alphaOff val="0"/>
          </a:schemeClr>
        </a:solidFill>
        <a:ln w="12700" cap="flat" cmpd="sng" algn="ctr">
          <a:solidFill>
            <a:scrgbClr r="0" g="0" b="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cs-CZ" sz="1200" b="1" kern="1200" dirty="0"/>
            <a:t>NE </a:t>
          </a:r>
          <a:r>
            <a:rPr lang="cs-CZ" sz="1200" b="0" kern="1200" dirty="0"/>
            <a:t>u DS pro veřejnost</a:t>
          </a:r>
          <a:endParaRPr lang="cs-CZ" sz="900" b="0" kern="1200" dirty="0"/>
        </a:p>
      </dsp:txBody>
      <dsp:txXfrm>
        <a:off x="5687639" y="908058"/>
        <a:ext cx="1489175" cy="722121"/>
      </dsp:txXfrm>
    </dsp:sp>
    <dsp:sp modelId="{3A872FA7-8F68-46B1-BF6B-11B74D09AC8B}">
      <dsp:nvSpPr>
        <dsp:cNvPr id="0" name=""/>
        <dsp:cNvSpPr/>
      </dsp:nvSpPr>
      <dsp:spPr>
        <a:xfrm rot="21509062">
          <a:off x="1927608" y="2600001"/>
          <a:ext cx="1590091" cy="26630"/>
        </a:xfrm>
        <a:custGeom>
          <a:avLst/>
          <a:gdLst/>
          <a:ahLst/>
          <a:cxnLst/>
          <a:rect l="0" t="0" r="0" b="0"/>
          <a:pathLst>
            <a:path>
              <a:moveTo>
                <a:pt x="0" y="13315"/>
              </a:moveTo>
              <a:lnTo>
                <a:pt x="1590091" y="13315"/>
              </a:lnTo>
            </a:path>
          </a:pathLst>
        </a:custGeom>
        <a:noFill/>
        <a:ln w="19050" cap="flat" cmpd="sng" algn="ctr">
          <a:solidFill>
            <a:scrgbClr r="0" g="0" b="0"/>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66700">
            <a:lnSpc>
              <a:spcPct val="90000"/>
            </a:lnSpc>
            <a:spcBef>
              <a:spcPct val="0"/>
            </a:spcBef>
            <a:spcAft>
              <a:spcPct val="35000"/>
            </a:spcAft>
            <a:buNone/>
          </a:pPr>
          <a:endParaRPr lang="cs-CZ" sz="600" kern="1200"/>
        </a:p>
      </dsp:txBody>
      <dsp:txXfrm>
        <a:off x="2682902" y="2573564"/>
        <a:ext cx="79504" cy="79504"/>
      </dsp:txXfrm>
    </dsp:sp>
    <dsp:sp modelId="{5287EAB7-4087-42E4-9D41-FCF9EFB2AE9C}">
      <dsp:nvSpPr>
        <dsp:cNvPr id="0" name=""/>
        <dsp:cNvSpPr/>
      </dsp:nvSpPr>
      <dsp:spPr>
        <a:xfrm>
          <a:off x="3517422" y="2208761"/>
          <a:ext cx="1534107" cy="767053"/>
        </a:xfrm>
        <a:prstGeom prst="roundRect">
          <a:avLst>
            <a:gd name="adj" fmla="val 10000"/>
          </a:avLst>
        </a:prstGeom>
        <a:solidFill>
          <a:schemeClr val="lt1">
            <a:hueOff val="0"/>
            <a:satOff val="0"/>
            <a:lumOff val="0"/>
            <a:alphaOff val="0"/>
          </a:schemeClr>
        </a:solidFill>
        <a:ln w="12700" cap="flat" cmpd="sng" algn="ctr">
          <a:solidFill>
            <a:scrgbClr r="0" g="0" b="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cs-CZ" sz="1200" b="1" kern="1200"/>
            <a:t>Příměstské tábory</a:t>
          </a:r>
        </a:p>
      </dsp:txBody>
      <dsp:txXfrm>
        <a:off x="3539888" y="2231227"/>
        <a:ext cx="1489175" cy="722121"/>
      </dsp:txXfrm>
    </dsp:sp>
    <dsp:sp modelId="{175C6977-5CA8-433B-9E9B-7FA15D7CEB4E}">
      <dsp:nvSpPr>
        <dsp:cNvPr id="0" name=""/>
        <dsp:cNvSpPr/>
      </dsp:nvSpPr>
      <dsp:spPr>
        <a:xfrm rot="19457599">
          <a:off x="4980499" y="2358444"/>
          <a:ext cx="755703" cy="26630"/>
        </a:xfrm>
        <a:custGeom>
          <a:avLst/>
          <a:gdLst/>
          <a:ahLst/>
          <a:cxnLst/>
          <a:rect l="0" t="0" r="0" b="0"/>
          <a:pathLst>
            <a:path>
              <a:moveTo>
                <a:pt x="0" y="13315"/>
              </a:moveTo>
              <a:lnTo>
                <a:pt x="755703" y="13315"/>
              </a:lnTo>
            </a:path>
          </a:pathLst>
        </a:custGeom>
        <a:noFill/>
        <a:ln w="19050" cap="flat" cmpd="sng" algn="ctr">
          <a:solidFill>
            <a:scrgbClr r="0" g="0" b="0"/>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cs-CZ" sz="500" kern="1200"/>
        </a:p>
      </dsp:txBody>
      <dsp:txXfrm>
        <a:off x="5339458" y="2352867"/>
        <a:ext cx="37785" cy="37785"/>
      </dsp:txXfrm>
    </dsp:sp>
    <dsp:sp modelId="{CAC81C74-2E14-47D0-BF57-AEED61FF2F1B}">
      <dsp:nvSpPr>
        <dsp:cNvPr id="0" name=""/>
        <dsp:cNvSpPr/>
      </dsp:nvSpPr>
      <dsp:spPr>
        <a:xfrm>
          <a:off x="5665173" y="1767704"/>
          <a:ext cx="1534107" cy="767053"/>
        </a:xfrm>
        <a:prstGeom prst="roundRect">
          <a:avLst>
            <a:gd name="adj" fmla="val 10000"/>
          </a:avLst>
        </a:prstGeom>
        <a:solidFill>
          <a:schemeClr val="lt1">
            <a:hueOff val="0"/>
            <a:satOff val="0"/>
            <a:lumOff val="0"/>
            <a:alphaOff val="0"/>
          </a:schemeClr>
        </a:solidFill>
        <a:ln w="12700" cap="flat" cmpd="sng" algn="ctr">
          <a:solidFill>
            <a:scrgbClr r="0" g="0" b="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cs-CZ" sz="1200" b="1" kern="1200" dirty="0"/>
            <a:t>ANO,  </a:t>
          </a:r>
          <a:r>
            <a:rPr lang="cs-CZ" sz="900" kern="1200" dirty="0"/>
            <a:t>v případě provozování na základě živnosti</a:t>
          </a:r>
        </a:p>
      </dsp:txBody>
      <dsp:txXfrm>
        <a:off x="5687639" y="1790170"/>
        <a:ext cx="1489175" cy="722121"/>
      </dsp:txXfrm>
    </dsp:sp>
    <dsp:sp modelId="{41C9EF0D-CA74-4711-9AD5-EBC424F7F6E5}">
      <dsp:nvSpPr>
        <dsp:cNvPr id="0" name=""/>
        <dsp:cNvSpPr/>
      </dsp:nvSpPr>
      <dsp:spPr>
        <a:xfrm rot="2142401">
          <a:off x="4980499" y="2799500"/>
          <a:ext cx="755703" cy="26630"/>
        </a:xfrm>
        <a:custGeom>
          <a:avLst/>
          <a:gdLst/>
          <a:ahLst/>
          <a:cxnLst/>
          <a:rect l="0" t="0" r="0" b="0"/>
          <a:pathLst>
            <a:path>
              <a:moveTo>
                <a:pt x="0" y="13315"/>
              </a:moveTo>
              <a:lnTo>
                <a:pt x="755703" y="13315"/>
              </a:lnTo>
            </a:path>
          </a:pathLst>
        </a:custGeom>
        <a:noFill/>
        <a:ln w="19050" cap="flat" cmpd="sng" algn="ctr">
          <a:solidFill>
            <a:scrgbClr r="0" g="0" b="0"/>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cs-CZ" sz="500" kern="1200"/>
        </a:p>
      </dsp:txBody>
      <dsp:txXfrm>
        <a:off x="5339458" y="2793923"/>
        <a:ext cx="37785" cy="37785"/>
      </dsp:txXfrm>
    </dsp:sp>
    <dsp:sp modelId="{611E1FA8-008F-4C0E-B773-FA30EC5F823B}">
      <dsp:nvSpPr>
        <dsp:cNvPr id="0" name=""/>
        <dsp:cNvSpPr/>
      </dsp:nvSpPr>
      <dsp:spPr>
        <a:xfrm>
          <a:off x="5665173" y="2649817"/>
          <a:ext cx="1534107" cy="767053"/>
        </a:xfrm>
        <a:prstGeom prst="roundRect">
          <a:avLst>
            <a:gd name="adj" fmla="val 10000"/>
          </a:avLst>
        </a:prstGeom>
        <a:solidFill>
          <a:schemeClr val="lt1">
            <a:hueOff val="0"/>
            <a:satOff val="0"/>
            <a:lumOff val="0"/>
            <a:alphaOff val="0"/>
          </a:schemeClr>
        </a:solidFill>
        <a:ln w="12700" cap="flat" cmpd="sng" algn="ctr">
          <a:solidFill>
            <a:scrgbClr r="0" g="0" b="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cs-CZ" sz="1200" b="1" kern="1200" dirty="0"/>
            <a:t>NE, </a:t>
          </a:r>
          <a:r>
            <a:rPr lang="cs-CZ" sz="900" kern="1200" dirty="0"/>
            <a:t>v případě provozování mimo živnost, např. NNO v rámci své hlavní činnosti</a:t>
          </a:r>
        </a:p>
      </dsp:txBody>
      <dsp:txXfrm>
        <a:off x="5687639" y="2672283"/>
        <a:ext cx="1489175" cy="722121"/>
      </dsp:txXfrm>
    </dsp:sp>
    <dsp:sp modelId="{0703983B-475C-4A3B-A00D-3617A6EB6AA6}">
      <dsp:nvSpPr>
        <dsp:cNvPr id="0" name=""/>
        <dsp:cNvSpPr/>
      </dsp:nvSpPr>
      <dsp:spPr>
        <a:xfrm rot="2837606">
          <a:off x="1550852" y="3482113"/>
          <a:ext cx="2343604" cy="26630"/>
        </a:xfrm>
        <a:custGeom>
          <a:avLst/>
          <a:gdLst/>
          <a:ahLst/>
          <a:cxnLst/>
          <a:rect l="0" t="0" r="0" b="0"/>
          <a:pathLst>
            <a:path>
              <a:moveTo>
                <a:pt x="0" y="13315"/>
              </a:moveTo>
              <a:lnTo>
                <a:pt x="2343604" y="13315"/>
              </a:lnTo>
            </a:path>
          </a:pathLst>
        </a:custGeom>
        <a:noFill/>
        <a:ln w="19050" cap="flat" cmpd="sng" algn="ctr">
          <a:solidFill>
            <a:scrgbClr r="0" g="0" b="0"/>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355600">
            <a:lnSpc>
              <a:spcPct val="90000"/>
            </a:lnSpc>
            <a:spcBef>
              <a:spcPct val="0"/>
            </a:spcBef>
            <a:spcAft>
              <a:spcPct val="35000"/>
            </a:spcAft>
            <a:buNone/>
          </a:pPr>
          <a:endParaRPr lang="cs-CZ" sz="800" kern="1200"/>
        </a:p>
      </dsp:txBody>
      <dsp:txXfrm>
        <a:off x="2664064" y="3436838"/>
        <a:ext cx="117180" cy="117180"/>
      </dsp:txXfrm>
    </dsp:sp>
    <dsp:sp modelId="{F6AC3986-456B-4B51-BBB7-0EF8B1386893}">
      <dsp:nvSpPr>
        <dsp:cNvPr id="0" name=""/>
        <dsp:cNvSpPr/>
      </dsp:nvSpPr>
      <dsp:spPr>
        <a:xfrm>
          <a:off x="3517422" y="3972985"/>
          <a:ext cx="1534107" cy="767053"/>
        </a:xfrm>
        <a:prstGeom prst="roundRect">
          <a:avLst>
            <a:gd name="adj" fmla="val 10000"/>
          </a:avLst>
        </a:prstGeom>
        <a:solidFill>
          <a:schemeClr val="lt1">
            <a:hueOff val="0"/>
            <a:satOff val="0"/>
            <a:lumOff val="0"/>
            <a:alphaOff val="0"/>
          </a:schemeClr>
        </a:solidFill>
        <a:ln w="12700" cap="flat" cmpd="sng" algn="ctr">
          <a:solidFill>
            <a:scrgbClr r="0" g="0" b="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cs-CZ" sz="1200" b="1" kern="1200"/>
            <a:t>Zařízení péče o děti</a:t>
          </a:r>
        </a:p>
      </dsp:txBody>
      <dsp:txXfrm>
        <a:off x="3539888" y="3995451"/>
        <a:ext cx="1489175" cy="722121"/>
      </dsp:txXfrm>
    </dsp:sp>
    <dsp:sp modelId="{DF4ABD74-B6AF-48C6-B2BA-4B918AF2E801}">
      <dsp:nvSpPr>
        <dsp:cNvPr id="0" name=""/>
        <dsp:cNvSpPr/>
      </dsp:nvSpPr>
      <dsp:spPr>
        <a:xfrm rot="19457599">
          <a:off x="4980499" y="4122668"/>
          <a:ext cx="755703" cy="26630"/>
        </a:xfrm>
        <a:custGeom>
          <a:avLst/>
          <a:gdLst/>
          <a:ahLst/>
          <a:cxnLst/>
          <a:rect l="0" t="0" r="0" b="0"/>
          <a:pathLst>
            <a:path>
              <a:moveTo>
                <a:pt x="0" y="13315"/>
              </a:moveTo>
              <a:lnTo>
                <a:pt x="755703" y="13315"/>
              </a:lnTo>
            </a:path>
          </a:pathLst>
        </a:custGeom>
        <a:noFill/>
        <a:ln w="19050" cap="flat" cmpd="sng" algn="ctr">
          <a:solidFill>
            <a:scrgbClr r="0" g="0" b="0"/>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cs-CZ" sz="500" kern="1200"/>
        </a:p>
      </dsp:txBody>
      <dsp:txXfrm>
        <a:off x="5339458" y="4117091"/>
        <a:ext cx="37785" cy="37785"/>
      </dsp:txXfrm>
    </dsp:sp>
    <dsp:sp modelId="{6A02F217-E9F4-468E-B7EC-853657379366}">
      <dsp:nvSpPr>
        <dsp:cNvPr id="0" name=""/>
        <dsp:cNvSpPr/>
      </dsp:nvSpPr>
      <dsp:spPr>
        <a:xfrm>
          <a:off x="5665173" y="3531929"/>
          <a:ext cx="1534107" cy="767053"/>
        </a:xfrm>
        <a:prstGeom prst="roundRect">
          <a:avLst>
            <a:gd name="adj" fmla="val 10000"/>
          </a:avLst>
        </a:prstGeom>
        <a:solidFill>
          <a:schemeClr val="lt1">
            <a:hueOff val="0"/>
            <a:satOff val="0"/>
            <a:lumOff val="0"/>
            <a:alphaOff val="0"/>
          </a:schemeClr>
        </a:solidFill>
        <a:ln w="12700" cap="flat" cmpd="sng" algn="ctr">
          <a:solidFill>
            <a:scrgbClr r="0" g="0" b="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cs-CZ" sz="1200" b="1" kern="1200"/>
            <a:t>ANO</a:t>
          </a:r>
          <a:r>
            <a:rPr lang="cs-CZ" sz="900" kern="1200"/>
            <a:t>, pokud je to podnikové zařízení</a:t>
          </a:r>
        </a:p>
      </dsp:txBody>
      <dsp:txXfrm>
        <a:off x="5687639" y="3554395"/>
        <a:ext cx="1489175" cy="722121"/>
      </dsp:txXfrm>
    </dsp:sp>
    <dsp:sp modelId="{C0ECC8EE-2358-4025-9C00-32E75B509443}">
      <dsp:nvSpPr>
        <dsp:cNvPr id="0" name=""/>
        <dsp:cNvSpPr/>
      </dsp:nvSpPr>
      <dsp:spPr>
        <a:xfrm rot="2142401">
          <a:off x="4980499" y="4563724"/>
          <a:ext cx="755703" cy="26630"/>
        </a:xfrm>
        <a:custGeom>
          <a:avLst/>
          <a:gdLst/>
          <a:ahLst/>
          <a:cxnLst/>
          <a:rect l="0" t="0" r="0" b="0"/>
          <a:pathLst>
            <a:path>
              <a:moveTo>
                <a:pt x="0" y="13315"/>
              </a:moveTo>
              <a:lnTo>
                <a:pt x="755703" y="13315"/>
              </a:lnTo>
            </a:path>
          </a:pathLst>
        </a:custGeom>
        <a:noFill/>
        <a:ln w="19050" cap="flat" cmpd="sng" algn="ctr">
          <a:solidFill>
            <a:scrgbClr r="0" g="0" b="0"/>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cs-CZ" sz="500" kern="1200"/>
        </a:p>
      </dsp:txBody>
      <dsp:txXfrm>
        <a:off x="5339458" y="4558147"/>
        <a:ext cx="37785" cy="37785"/>
      </dsp:txXfrm>
    </dsp:sp>
    <dsp:sp modelId="{F7065F38-F447-436B-BAB7-FEAC46851692}">
      <dsp:nvSpPr>
        <dsp:cNvPr id="0" name=""/>
        <dsp:cNvSpPr/>
      </dsp:nvSpPr>
      <dsp:spPr>
        <a:xfrm>
          <a:off x="5665173" y="4414041"/>
          <a:ext cx="1534107" cy="767053"/>
        </a:xfrm>
        <a:prstGeom prst="roundRect">
          <a:avLst>
            <a:gd name="adj" fmla="val 10000"/>
          </a:avLst>
        </a:prstGeom>
        <a:solidFill>
          <a:schemeClr val="lt1">
            <a:hueOff val="0"/>
            <a:satOff val="0"/>
            <a:lumOff val="0"/>
            <a:alphaOff val="0"/>
          </a:schemeClr>
        </a:solidFill>
        <a:ln w="12700" cap="flat" cmpd="sng" algn="ctr">
          <a:solidFill>
            <a:scrgbClr r="0" g="0" b="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cs-CZ" sz="1200" b="1" kern="1200" dirty="0"/>
            <a:t>NE, </a:t>
          </a:r>
          <a:r>
            <a:rPr lang="cs-CZ" sz="900" kern="1200" dirty="0"/>
            <a:t>pokud zřizuje škola, případně i jakýkoliv jiný subjekt, který nebude konkurovat komerčním kroužkům </a:t>
          </a:r>
        </a:p>
      </dsp:txBody>
      <dsp:txXfrm>
        <a:off x="5687639" y="4436507"/>
        <a:ext cx="1489175" cy="722121"/>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záhlaví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cs-CZ"/>
          </a:p>
        </p:txBody>
      </p:sp>
      <p:sp>
        <p:nvSpPr>
          <p:cNvPr id="3" name="Zástupný symbol pro datum 2"/>
          <p:cNvSpPr>
            <a:spLocks noGrp="1"/>
          </p:cNvSpPr>
          <p:nvPr>
            <p:ph type="dt" sz="quarter" idx="1"/>
          </p:nvPr>
        </p:nvSpPr>
        <p:spPr>
          <a:xfrm>
            <a:off x="3850443" y="0"/>
            <a:ext cx="2945659" cy="496332"/>
          </a:xfrm>
          <a:prstGeom prst="rect">
            <a:avLst/>
          </a:prstGeom>
        </p:spPr>
        <p:txBody>
          <a:bodyPr vert="horz" lIns="91440" tIns="45720" rIns="91440" bIns="45720" rtlCol="0"/>
          <a:lstStyle>
            <a:lvl1pPr algn="r">
              <a:defRPr sz="1200"/>
            </a:lvl1pPr>
          </a:lstStyle>
          <a:p>
            <a:fld id="{E0F838C8-DDE3-416C-8D96-B17DB27981F3}" type="datetimeFigureOut">
              <a:rPr lang="cs-CZ" smtClean="0"/>
              <a:t>6. 4. 2018</a:t>
            </a:fld>
            <a:endParaRPr lang="cs-CZ"/>
          </a:p>
        </p:txBody>
      </p:sp>
      <p:sp>
        <p:nvSpPr>
          <p:cNvPr id="4" name="Zástupný symbol pro zápatí 3"/>
          <p:cNvSpPr>
            <a:spLocks noGrp="1"/>
          </p:cNvSpPr>
          <p:nvPr>
            <p:ph type="ftr" sz="quarter" idx="2"/>
          </p:nvPr>
        </p:nvSpPr>
        <p:spPr>
          <a:xfrm>
            <a:off x="0" y="9428583"/>
            <a:ext cx="2945659" cy="496332"/>
          </a:xfrm>
          <a:prstGeom prst="rect">
            <a:avLst/>
          </a:prstGeom>
        </p:spPr>
        <p:txBody>
          <a:bodyPr vert="horz" lIns="91440" tIns="45720" rIns="91440" bIns="45720" rtlCol="0" anchor="b"/>
          <a:lstStyle>
            <a:lvl1pPr algn="l">
              <a:defRPr sz="1200"/>
            </a:lvl1pPr>
          </a:lstStyle>
          <a:p>
            <a:endParaRPr lang="cs-CZ"/>
          </a:p>
        </p:txBody>
      </p:sp>
      <p:sp>
        <p:nvSpPr>
          <p:cNvPr id="5" name="Zástupný symbol pro číslo snímku 4"/>
          <p:cNvSpPr>
            <a:spLocks noGrp="1"/>
          </p:cNvSpPr>
          <p:nvPr>
            <p:ph type="sldNum" sz="quarter" idx="3"/>
          </p:nvPr>
        </p:nvSpPr>
        <p:spPr>
          <a:xfrm>
            <a:off x="3850443" y="9428583"/>
            <a:ext cx="2945659" cy="496332"/>
          </a:xfrm>
          <a:prstGeom prst="rect">
            <a:avLst/>
          </a:prstGeom>
        </p:spPr>
        <p:txBody>
          <a:bodyPr vert="horz" lIns="91440" tIns="45720" rIns="91440" bIns="45720" rtlCol="0" anchor="b"/>
          <a:lstStyle>
            <a:lvl1pPr algn="r">
              <a:defRPr sz="1200"/>
            </a:lvl1pPr>
          </a:lstStyle>
          <a:p>
            <a:fld id="{40BB40A2-CA55-434D-AC0F-0AE141699B4D}" type="slidenum">
              <a:rPr lang="cs-CZ" smtClean="0"/>
              <a:t>‹#›</a:t>
            </a:fld>
            <a:endParaRPr lang="cs-CZ"/>
          </a:p>
        </p:txBody>
      </p:sp>
    </p:spTree>
    <p:extLst>
      <p:ext uri="{BB962C8B-B14F-4D97-AF65-F5344CB8AC3E}">
        <p14:creationId xmlns:p14="http://schemas.microsoft.com/office/powerpoint/2010/main" val="43492471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záhlaví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cs-CZ" dirty="0"/>
          </a:p>
        </p:txBody>
      </p:sp>
      <p:sp>
        <p:nvSpPr>
          <p:cNvPr id="3" name="Zástupný symbol pro datum 2"/>
          <p:cNvSpPr>
            <a:spLocks noGrp="1"/>
          </p:cNvSpPr>
          <p:nvPr>
            <p:ph type="dt" idx="1"/>
          </p:nvPr>
        </p:nvSpPr>
        <p:spPr>
          <a:xfrm>
            <a:off x="3850443" y="0"/>
            <a:ext cx="2945659" cy="496332"/>
          </a:xfrm>
          <a:prstGeom prst="rect">
            <a:avLst/>
          </a:prstGeom>
        </p:spPr>
        <p:txBody>
          <a:bodyPr vert="horz" lIns="91440" tIns="45720" rIns="91440" bIns="45720" rtlCol="0"/>
          <a:lstStyle>
            <a:lvl1pPr algn="r">
              <a:defRPr sz="1200"/>
            </a:lvl1pPr>
          </a:lstStyle>
          <a:p>
            <a:fld id="{703916EA-B297-4F0B-851D-BD5704B201B7}" type="datetimeFigureOut">
              <a:rPr lang="cs-CZ" smtClean="0"/>
              <a:t>6. 4. 2018</a:t>
            </a:fld>
            <a:endParaRPr lang="cs-CZ" dirty="0"/>
          </a:p>
        </p:txBody>
      </p:sp>
      <p:sp>
        <p:nvSpPr>
          <p:cNvPr id="4" name="Zástupný symbol pro obrázek snímku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cs-CZ" dirty="0"/>
          </a:p>
        </p:txBody>
      </p:sp>
      <p:sp>
        <p:nvSpPr>
          <p:cNvPr id="5" name="Zástupný symbol pro poznámky 4"/>
          <p:cNvSpPr>
            <a:spLocks noGrp="1"/>
          </p:cNvSpPr>
          <p:nvPr>
            <p:ph type="body" sz="quarter" idx="3"/>
          </p:nvPr>
        </p:nvSpPr>
        <p:spPr>
          <a:xfrm>
            <a:off x="679768" y="4715153"/>
            <a:ext cx="5438140" cy="4466987"/>
          </a:xfrm>
          <a:prstGeom prst="rect">
            <a:avLst/>
          </a:prstGeom>
        </p:spPr>
        <p:txBody>
          <a:bodyPr vert="horz" lIns="91440" tIns="45720" rIns="91440" bIns="45720" rtlCol="0"/>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6" name="Zástupný symbol pro zápatí 5"/>
          <p:cNvSpPr>
            <a:spLocks noGrp="1"/>
          </p:cNvSpPr>
          <p:nvPr>
            <p:ph type="ftr" sz="quarter" idx="4"/>
          </p:nvPr>
        </p:nvSpPr>
        <p:spPr>
          <a:xfrm>
            <a:off x="0" y="9428583"/>
            <a:ext cx="2945659" cy="496332"/>
          </a:xfrm>
          <a:prstGeom prst="rect">
            <a:avLst/>
          </a:prstGeom>
        </p:spPr>
        <p:txBody>
          <a:bodyPr vert="horz" lIns="91440" tIns="45720" rIns="91440" bIns="45720" rtlCol="0" anchor="b"/>
          <a:lstStyle>
            <a:lvl1pPr algn="l">
              <a:defRPr sz="1200"/>
            </a:lvl1pPr>
          </a:lstStyle>
          <a:p>
            <a:endParaRPr lang="cs-CZ" dirty="0"/>
          </a:p>
        </p:txBody>
      </p:sp>
      <p:sp>
        <p:nvSpPr>
          <p:cNvPr id="7" name="Zástupný symbol pro číslo snímku 6"/>
          <p:cNvSpPr>
            <a:spLocks noGrp="1"/>
          </p:cNvSpPr>
          <p:nvPr>
            <p:ph type="sldNum" sz="quarter" idx="5"/>
          </p:nvPr>
        </p:nvSpPr>
        <p:spPr>
          <a:xfrm>
            <a:off x="3850443" y="9428583"/>
            <a:ext cx="2945659" cy="496332"/>
          </a:xfrm>
          <a:prstGeom prst="rect">
            <a:avLst/>
          </a:prstGeom>
        </p:spPr>
        <p:txBody>
          <a:bodyPr vert="horz" lIns="91440" tIns="45720" rIns="91440" bIns="45720" rtlCol="0" anchor="b"/>
          <a:lstStyle>
            <a:lvl1pPr algn="r">
              <a:defRPr sz="1200"/>
            </a:lvl1pPr>
          </a:lstStyle>
          <a:p>
            <a:fld id="{53FB31FA-E905-4016-9D4B-970DF0C7EE08}" type="slidenum">
              <a:rPr lang="cs-CZ" smtClean="0"/>
              <a:t>‹#›</a:t>
            </a:fld>
            <a:endParaRPr lang="cs-CZ" dirty="0"/>
          </a:p>
        </p:txBody>
      </p:sp>
    </p:spTree>
    <p:extLst>
      <p:ext uri="{BB962C8B-B14F-4D97-AF65-F5344CB8AC3E}">
        <p14:creationId xmlns:p14="http://schemas.microsoft.com/office/powerpoint/2010/main" val="286183456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3" Type="http://schemas.openxmlformats.org/officeDocument/2006/relationships/hyperlink" Target="http://www.esfcr.cz/" TargetMode="External"/><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a:t>V</a:t>
            </a:r>
            <a:r>
              <a:rPr lang="cs-CZ" baseline="0" dirty="0"/>
              <a:t> této části bychom vám rádi prezentovali doporučení, jak by měl žadatel přistupovat k psaní projektové žádosti.</a:t>
            </a:r>
            <a:endParaRPr lang="cs-CZ" dirty="0"/>
          </a:p>
        </p:txBody>
      </p:sp>
      <p:sp>
        <p:nvSpPr>
          <p:cNvPr id="4" name="Zástupný symbol pro číslo snímku 3"/>
          <p:cNvSpPr>
            <a:spLocks noGrp="1"/>
          </p:cNvSpPr>
          <p:nvPr>
            <p:ph type="sldNum" sz="quarter" idx="10"/>
          </p:nvPr>
        </p:nvSpPr>
        <p:spPr/>
        <p:txBody>
          <a:bodyPr/>
          <a:lstStyle/>
          <a:p>
            <a:fld id="{53FB31FA-E905-4016-9D4B-970DF0C7EE08}" type="slidenum">
              <a:rPr lang="cs-CZ" smtClean="0"/>
              <a:t>1</a:t>
            </a:fld>
            <a:endParaRPr lang="cs-CZ" dirty="0"/>
          </a:p>
        </p:txBody>
      </p:sp>
    </p:spTree>
    <p:extLst>
      <p:ext uri="{BB962C8B-B14F-4D97-AF65-F5344CB8AC3E}">
        <p14:creationId xmlns:p14="http://schemas.microsoft.com/office/powerpoint/2010/main" val="159234106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a:t>Prostředí</a:t>
            </a:r>
            <a:r>
              <a:rPr lang="cs-CZ" baseline="0" dirty="0"/>
              <a:t> </a:t>
            </a:r>
            <a:r>
              <a:rPr lang="cs-CZ" dirty="0"/>
              <a:t>MS2014+ má 2 části:</a:t>
            </a:r>
          </a:p>
          <a:p>
            <a:pPr lvl="1"/>
            <a:r>
              <a:rPr lang="cs-CZ" dirty="0"/>
              <a:t>1. Pro externí uživatele: IS KP14+ (do externích patří žadatelé/příjemci, externí hodnotitelé)</a:t>
            </a:r>
          </a:p>
          <a:p>
            <a:pPr lvl="1"/>
            <a:r>
              <a:rPr lang="cs-CZ" dirty="0"/>
              <a:t>2.</a:t>
            </a:r>
            <a:r>
              <a:rPr lang="cs-CZ" baseline="0" dirty="0"/>
              <a:t> </a:t>
            </a:r>
            <a:r>
              <a:rPr lang="cs-CZ" dirty="0"/>
              <a:t>Pro interní uživatele: CSSF14+ </a:t>
            </a:r>
          </a:p>
          <a:p>
            <a:r>
              <a:rPr lang="cs-CZ" dirty="0"/>
              <a:t>Do IS KP14+ se lze registrovat bez překážek, CSSF14+ je pouze pro absolventy školení - před přidělením přístupu MMR ověřuje vazbu osoby na daný OP</a:t>
            </a:r>
          </a:p>
          <a:p>
            <a:endParaRPr lang="cs-CZ" dirty="0"/>
          </a:p>
          <a:p>
            <a:r>
              <a:rPr lang="cs-CZ" dirty="0"/>
              <a:t>Pro oboje existují vždy:</a:t>
            </a:r>
          </a:p>
          <a:p>
            <a:pPr lvl="1"/>
            <a:r>
              <a:rPr lang="cs-CZ" dirty="0"/>
              <a:t>1. Ostré prostředí</a:t>
            </a:r>
          </a:p>
          <a:p>
            <a:pPr lvl="1"/>
            <a:r>
              <a:rPr lang="cs-CZ" dirty="0"/>
              <a:t>2. Referenční (mělo by kopírovat ostrou verzi, slouží pro simulaci ze strany ŘO aj.)</a:t>
            </a:r>
          </a:p>
          <a:p>
            <a:pPr lvl="1"/>
            <a:r>
              <a:rPr lang="cs-CZ" dirty="0"/>
              <a:t>3. Testovací (slouží k přípravě rozvoje – před nasazením na referenční a ostrou)</a:t>
            </a:r>
          </a:p>
          <a:p>
            <a:pPr lvl="1"/>
            <a:endParaRPr lang="cs-CZ" dirty="0"/>
          </a:p>
          <a:p>
            <a:pPr lvl="1"/>
            <a:r>
              <a:rPr lang="cs-CZ" dirty="0"/>
              <a:t>Registrace uživatelů IS KP14+</a:t>
            </a:r>
          </a:p>
          <a:p>
            <a:r>
              <a:rPr lang="cs-CZ" dirty="0"/>
              <a:t>Vyplnění: Jméno, Příjmení, Datum narození, E-mail, Telefon, Heslo </a:t>
            </a:r>
          </a:p>
          <a:p>
            <a:r>
              <a:rPr lang="cs-CZ" dirty="0"/>
              <a:t>Systém zašle kód na zadané telefonní číslo</a:t>
            </a:r>
          </a:p>
          <a:p>
            <a:r>
              <a:rPr lang="cs-CZ" dirty="0"/>
              <a:t>Po zadání kódu z SMS zprávy do registračního formuláře v IS KP14+ dochází k zaslání aktivačního linku na e-mail</a:t>
            </a:r>
          </a:p>
          <a:p>
            <a:r>
              <a:rPr lang="cs-CZ" dirty="0"/>
              <a:t>Po kliknutí na aktivační link zasílá systém na email uživatelské jméno (vychází z jména a příjmení)</a:t>
            </a:r>
          </a:p>
          <a:p>
            <a:pPr lvl="1"/>
            <a:endParaRPr lang="cs-CZ" dirty="0"/>
          </a:p>
          <a:p>
            <a:endParaRPr lang="cs-CZ" dirty="0"/>
          </a:p>
        </p:txBody>
      </p:sp>
      <p:sp>
        <p:nvSpPr>
          <p:cNvPr id="4" name="Zástupný symbol pro číslo snímku 3"/>
          <p:cNvSpPr>
            <a:spLocks noGrp="1"/>
          </p:cNvSpPr>
          <p:nvPr>
            <p:ph type="sldNum" sz="quarter" idx="10"/>
          </p:nvPr>
        </p:nvSpPr>
        <p:spPr/>
        <p:txBody>
          <a:bodyPr/>
          <a:lstStyle/>
          <a:p>
            <a:fld id="{53FB31FA-E905-4016-9D4B-970DF0C7EE08}" type="slidenum">
              <a:rPr lang="cs-CZ" smtClean="0"/>
              <a:t>11</a:t>
            </a:fld>
            <a:endParaRPr lang="cs-CZ"/>
          </a:p>
        </p:txBody>
      </p:sp>
    </p:spTree>
    <p:extLst>
      <p:ext uri="{BB962C8B-B14F-4D97-AF65-F5344CB8AC3E}">
        <p14:creationId xmlns:p14="http://schemas.microsoft.com/office/powerpoint/2010/main" val="729915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cs-CZ" dirty="0"/>
          </a:p>
        </p:txBody>
      </p:sp>
      <p:sp>
        <p:nvSpPr>
          <p:cNvPr id="4" name="Zástupný symbol pro číslo snímku 3"/>
          <p:cNvSpPr>
            <a:spLocks noGrp="1"/>
          </p:cNvSpPr>
          <p:nvPr>
            <p:ph type="sldNum" sz="quarter" idx="10"/>
          </p:nvPr>
        </p:nvSpPr>
        <p:spPr/>
        <p:txBody>
          <a:bodyPr/>
          <a:lstStyle/>
          <a:p>
            <a:fld id="{53FB31FA-E905-4016-9D4B-970DF0C7EE08}" type="slidenum">
              <a:rPr lang="cs-CZ" smtClean="0"/>
              <a:t>12</a:t>
            </a:fld>
            <a:endParaRPr lang="cs-CZ"/>
          </a:p>
        </p:txBody>
      </p:sp>
    </p:spTree>
    <p:extLst>
      <p:ext uri="{BB962C8B-B14F-4D97-AF65-F5344CB8AC3E}">
        <p14:creationId xmlns:p14="http://schemas.microsoft.com/office/powerpoint/2010/main" val="358719451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baseline="0" dirty="0"/>
              <a:t>Žadatel musí jít vždy přes výzvu ŘO a konkrétní výzvu MAS volí až na žádosti.</a:t>
            </a:r>
          </a:p>
          <a:p>
            <a:r>
              <a:rPr lang="cs-CZ" baseline="0" dirty="0"/>
              <a:t>Žadatel – Operační program – Výzva ŘO – otevře se nová žádost – a zde na záložce výzvy MAS vyberete konkrétní výzvu MAS</a:t>
            </a:r>
            <a:endParaRPr lang="cs-CZ" dirty="0"/>
          </a:p>
        </p:txBody>
      </p:sp>
      <p:sp>
        <p:nvSpPr>
          <p:cNvPr id="4" name="Zástupný symbol pro číslo snímku 3"/>
          <p:cNvSpPr>
            <a:spLocks noGrp="1"/>
          </p:cNvSpPr>
          <p:nvPr>
            <p:ph type="sldNum" sz="quarter" idx="10"/>
          </p:nvPr>
        </p:nvSpPr>
        <p:spPr/>
        <p:txBody>
          <a:bodyPr/>
          <a:lstStyle/>
          <a:p>
            <a:fld id="{53FB31FA-E905-4016-9D4B-970DF0C7EE08}" type="slidenum">
              <a:rPr lang="cs-CZ" smtClean="0"/>
              <a:t>13</a:t>
            </a:fld>
            <a:endParaRPr lang="cs-CZ"/>
          </a:p>
        </p:txBody>
      </p:sp>
    </p:spTree>
    <p:extLst>
      <p:ext uri="{BB962C8B-B14F-4D97-AF65-F5344CB8AC3E}">
        <p14:creationId xmlns:p14="http://schemas.microsoft.com/office/powerpoint/2010/main" val="344862619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53FB31FA-E905-4016-9D4B-970DF0C7EE08}" type="slidenum">
              <a:rPr lang="cs-CZ" smtClean="0"/>
              <a:t>14</a:t>
            </a:fld>
            <a:endParaRPr lang="cs-CZ"/>
          </a:p>
        </p:txBody>
      </p:sp>
    </p:spTree>
    <p:extLst>
      <p:ext uri="{BB962C8B-B14F-4D97-AF65-F5344CB8AC3E}">
        <p14:creationId xmlns:p14="http://schemas.microsoft.com/office/powerpoint/2010/main" val="408517713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cs-CZ" dirty="0"/>
              <a:t>Pořadí vyplňování záložek není zcela individuální, u některých je nejprve nutné vyplnit nadřazený údaj v jiné části žádosti o podporu (do té doby je záložka šedě podbarvená). </a:t>
            </a:r>
          </a:p>
          <a:p>
            <a:r>
              <a:rPr lang="cs-CZ" dirty="0"/>
              <a:t>Role uživatelů IS KP14+ ve vztahu k projektu:</a:t>
            </a:r>
            <a:r>
              <a:rPr lang="cs-CZ" baseline="0" dirty="0"/>
              <a:t> </a:t>
            </a:r>
            <a:r>
              <a:rPr lang="cs-CZ" dirty="0"/>
              <a:t>Editor,</a:t>
            </a:r>
            <a:r>
              <a:rPr lang="cs-CZ" baseline="0" dirty="0"/>
              <a:t> </a:t>
            </a:r>
            <a:r>
              <a:rPr lang="cs-CZ" dirty="0"/>
              <a:t>Čtenář,</a:t>
            </a:r>
            <a:r>
              <a:rPr lang="cs-CZ" baseline="0" dirty="0"/>
              <a:t> </a:t>
            </a:r>
            <a:r>
              <a:rPr lang="cs-CZ" dirty="0"/>
              <a:t>Signatář</a:t>
            </a:r>
            <a:r>
              <a:rPr lang="cs-CZ" baseline="0" dirty="0"/>
              <a:t> </a:t>
            </a:r>
            <a:r>
              <a:rPr lang="cs-CZ" dirty="0"/>
              <a:t>(vždy minimálně 1 osoba s touto rolí; pořadí signatářů se specifikuje v datech žádosti).</a:t>
            </a:r>
          </a:p>
          <a:p>
            <a:pPr marL="0" lvl="1" indent="0">
              <a:lnSpc>
                <a:spcPts val="2880"/>
              </a:lnSpc>
              <a:spcBef>
                <a:spcPts val="600"/>
              </a:spcBef>
              <a:spcAft>
                <a:spcPts val="600"/>
              </a:spcAft>
              <a:buSzPct val="100000"/>
              <a:buFont typeface="Wingdings" panose="05000000000000000000" pitchFamily="2" charset="2"/>
              <a:buNone/>
            </a:pPr>
            <a:r>
              <a:rPr lang="cs-CZ" sz="2400" dirty="0"/>
              <a:t>Není možné přidělit přístup někomu, kdo pro IS KP14+ neexistuje.</a:t>
            </a:r>
          </a:p>
          <a:p>
            <a:r>
              <a:rPr lang="cs-CZ" dirty="0"/>
              <a:t>Správce přístupů je vždy jedním z editorů.</a:t>
            </a:r>
          </a:p>
          <a:p>
            <a:pPr marL="0" marR="0" indent="0" algn="l" defTabSz="914400" rtl="0" eaLnBrk="1" fontAlgn="auto" latinLnBrk="0" hangingPunct="1">
              <a:lnSpc>
                <a:spcPct val="100000"/>
              </a:lnSpc>
              <a:spcBef>
                <a:spcPts val="0"/>
              </a:spcBef>
              <a:spcAft>
                <a:spcPts val="0"/>
              </a:spcAft>
              <a:buClrTx/>
              <a:buSzTx/>
              <a:buFontTx/>
              <a:buNone/>
              <a:tabLst/>
              <a:defRPr/>
            </a:pPr>
            <a:endParaRPr lang="cs-CZ" dirty="0"/>
          </a:p>
        </p:txBody>
      </p:sp>
      <p:sp>
        <p:nvSpPr>
          <p:cNvPr id="4" name="Zástupný symbol pro číslo snímku 3"/>
          <p:cNvSpPr>
            <a:spLocks noGrp="1"/>
          </p:cNvSpPr>
          <p:nvPr>
            <p:ph type="sldNum" sz="quarter" idx="10"/>
          </p:nvPr>
        </p:nvSpPr>
        <p:spPr/>
        <p:txBody>
          <a:bodyPr/>
          <a:lstStyle/>
          <a:p>
            <a:fld id="{53FB31FA-E905-4016-9D4B-970DF0C7EE08}" type="slidenum">
              <a:rPr lang="cs-CZ" smtClean="0"/>
              <a:t>15</a:t>
            </a:fld>
            <a:endParaRPr lang="cs-CZ"/>
          </a:p>
        </p:txBody>
      </p:sp>
    </p:spTree>
    <p:extLst>
      <p:ext uri="{BB962C8B-B14F-4D97-AF65-F5344CB8AC3E}">
        <p14:creationId xmlns:p14="http://schemas.microsoft.com/office/powerpoint/2010/main" val="242733514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b="1" dirty="0"/>
              <a:t>Zkrácený název projektu </a:t>
            </a:r>
            <a:r>
              <a:rPr lang="cs-CZ" dirty="0"/>
              <a:t>– Identifikační údaj sloužící k základní orientaci v systému</a:t>
            </a:r>
          </a:p>
          <a:p>
            <a:r>
              <a:rPr lang="cs-CZ" b="1" dirty="0"/>
              <a:t>Typ podání </a:t>
            </a:r>
            <a:r>
              <a:rPr lang="cs-CZ" dirty="0"/>
              <a:t>– Automatické x Ruční</a:t>
            </a:r>
          </a:p>
          <a:p>
            <a:pPr lvl="1"/>
            <a:r>
              <a:rPr lang="cs-CZ" dirty="0"/>
              <a:t>Automatické – automaticky po podpisu signatáře/ů</a:t>
            </a:r>
          </a:p>
          <a:p>
            <a:pPr lvl="1"/>
            <a:r>
              <a:rPr lang="cs-CZ" dirty="0"/>
              <a:t>Ruční – aktivní účast žadatele přes tlačítko </a:t>
            </a:r>
            <a:r>
              <a:rPr lang="pl-PL" dirty="0"/>
              <a:t>Podat žádost, které se vygeneruje po podpisu žádosti </a:t>
            </a:r>
          </a:p>
          <a:p>
            <a:r>
              <a:rPr lang="cs-CZ" b="1" dirty="0"/>
              <a:t>Způsob jednání</a:t>
            </a:r>
            <a:r>
              <a:rPr lang="cs-CZ" dirty="0"/>
              <a:t> – nastavení pravidla pro podpis žádosti, provazba se záložkou Přístup k projektu (určení rolí)</a:t>
            </a:r>
          </a:p>
          <a:p>
            <a:endParaRPr lang="cs-CZ" dirty="0"/>
          </a:p>
        </p:txBody>
      </p:sp>
      <p:sp>
        <p:nvSpPr>
          <p:cNvPr id="4" name="Zástupný symbol pro číslo snímku 3"/>
          <p:cNvSpPr>
            <a:spLocks noGrp="1"/>
          </p:cNvSpPr>
          <p:nvPr>
            <p:ph type="sldNum" sz="quarter" idx="10"/>
          </p:nvPr>
        </p:nvSpPr>
        <p:spPr/>
        <p:txBody>
          <a:bodyPr/>
          <a:lstStyle/>
          <a:p>
            <a:fld id="{53FB31FA-E905-4016-9D4B-970DF0C7EE08}" type="slidenum">
              <a:rPr lang="cs-CZ" smtClean="0"/>
              <a:t>16</a:t>
            </a:fld>
            <a:endParaRPr lang="cs-CZ"/>
          </a:p>
        </p:txBody>
      </p:sp>
    </p:spTree>
    <p:extLst>
      <p:ext uri="{BB962C8B-B14F-4D97-AF65-F5344CB8AC3E}">
        <p14:creationId xmlns:p14="http://schemas.microsoft.com/office/powerpoint/2010/main" val="296343666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b="1" u="none" dirty="0"/>
              <a:t>Název projektu </a:t>
            </a:r>
          </a:p>
          <a:p>
            <a:r>
              <a:rPr lang="cs-CZ" b="1" dirty="0"/>
              <a:t>Anotace projektu </a:t>
            </a:r>
            <a:r>
              <a:rPr lang="cs-CZ" dirty="0"/>
              <a:t>– Stručné shrnutí projektu – bude zveřejněno v seznamu podpořených projektů</a:t>
            </a:r>
          </a:p>
          <a:p>
            <a:pPr>
              <a:spcBef>
                <a:spcPts val="375"/>
              </a:spcBef>
              <a:buClr>
                <a:srgbClr val="000000"/>
              </a:buClr>
              <a:buSzPct val="100000"/>
              <a:buFont typeface="Wingdings" panose="05000000000000000000" pitchFamily="2" charset="2"/>
              <a:buChar char=""/>
              <a:defRPr/>
            </a:pPr>
            <a:r>
              <a:rPr lang="cs-CZ" altLang="cs-CZ" dirty="0"/>
              <a:t> zobrazuje se na začátku žádosti</a:t>
            </a:r>
          </a:p>
          <a:p>
            <a:pPr>
              <a:spcBef>
                <a:spcPts val="375"/>
              </a:spcBef>
              <a:buClr>
                <a:srgbClr val="000000"/>
              </a:buClr>
              <a:buSzPct val="100000"/>
              <a:buFont typeface="Wingdings" panose="05000000000000000000" pitchFamily="2" charset="2"/>
              <a:buChar char=""/>
              <a:defRPr/>
            </a:pPr>
            <a:r>
              <a:rPr lang="cs-CZ" altLang="cs-CZ" dirty="0"/>
              <a:t> projekt v kostce, souhrnný obraz</a:t>
            </a:r>
          </a:p>
          <a:p>
            <a:pPr>
              <a:spcBef>
                <a:spcPts val="375"/>
              </a:spcBef>
              <a:buClr>
                <a:srgbClr val="000000"/>
              </a:buClr>
              <a:buSzPct val="100000"/>
              <a:buFont typeface="Wingdings" panose="05000000000000000000" pitchFamily="2" charset="2"/>
              <a:buChar char=""/>
              <a:defRPr/>
            </a:pPr>
            <a:r>
              <a:rPr lang="cs-CZ" altLang="cs-CZ" dirty="0"/>
              <a:t> jednoduše a výstižně (představte si, že píšete odstavec do novin pro projektem a tématem nedotčenou veřejnost)</a:t>
            </a:r>
          </a:p>
          <a:p>
            <a:pPr>
              <a:spcBef>
                <a:spcPts val="375"/>
              </a:spcBef>
              <a:buClr>
                <a:srgbClr val="000000"/>
              </a:buClr>
              <a:buSzPct val="100000"/>
              <a:buFont typeface="Wingdings" panose="05000000000000000000" pitchFamily="2" charset="2"/>
              <a:buChar char=""/>
              <a:defRPr/>
            </a:pPr>
            <a:r>
              <a:rPr lang="cs-CZ" altLang="cs-CZ" dirty="0"/>
              <a:t> úvodní informace pro hodnotitele</a:t>
            </a:r>
          </a:p>
          <a:p>
            <a:pPr>
              <a:spcBef>
                <a:spcPts val="375"/>
              </a:spcBef>
              <a:buClr>
                <a:srgbClr val="000000"/>
              </a:buClr>
              <a:buSzPct val="100000"/>
              <a:buFont typeface="Wingdings" panose="05000000000000000000" pitchFamily="2" charset="2"/>
              <a:buChar char=""/>
              <a:defRPr/>
            </a:pPr>
            <a:r>
              <a:rPr lang="cs-CZ" altLang="cs-CZ" dirty="0"/>
              <a:t> co, kdo, jak, proč, jak dlouho, za kolik</a:t>
            </a:r>
          </a:p>
          <a:p>
            <a:endParaRPr lang="cs-CZ" dirty="0"/>
          </a:p>
          <a:p>
            <a:r>
              <a:rPr lang="cs-CZ" b="1" dirty="0"/>
              <a:t>Datum zahájení a ukončení</a:t>
            </a:r>
            <a:r>
              <a:rPr lang="cs-CZ" dirty="0"/>
              <a:t> – předpokládané/skutečné</a:t>
            </a:r>
          </a:p>
          <a:p>
            <a:pPr lvl="1"/>
            <a:r>
              <a:rPr lang="cs-CZ" dirty="0"/>
              <a:t>generuje se délka projektu</a:t>
            </a:r>
          </a:p>
          <a:p>
            <a:pPr lvl="1"/>
            <a:r>
              <a:rPr lang="cs-CZ" dirty="0"/>
              <a:t>nutno respektovat limity nastavené výzvou</a:t>
            </a:r>
          </a:p>
          <a:p>
            <a:pPr marL="432000" lvl="1" indent="-432000">
              <a:lnSpc>
                <a:spcPts val="2880"/>
              </a:lnSpc>
              <a:spcBef>
                <a:spcPts val="600"/>
              </a:spcBef>
              <a:spcAft>
                <a:spcPts val="600"/>
              </a:spcAft>
              <a:buSzPct val="100000"/>
              <a:buFont typeface="Wingdings" panose="05000000000000000000" pitchFamily="2" charset="2"/>
              <a:buChar char=""/>
            </a:pPr>
            <a:r>
              <a:rPr lang="cs-CZ" sz="2400" b="1" dirty="0"/>
              <a:t>Jiné finanční příjmy</a:t>
            </a:r>
            <a:r>
              <a:rPr lang="cs-CZ" sz="2400" dirty="0"/>
              <a:t> – Vytváří x Nevytváří. Provazba s záložkou Rozpad financování</a:t>
            </a:r>
          </a:p>
          <a:p>
            <a:pPr marL="432000" lvl="1" indent="-432000">
              <a:lnSpc>
                <a:spcPts val="2880"/>
              </a:lnSpc>
              <a:spcBef>
                <a:spcPts val="600"/>
              </a:spcBef>
              <a:spcAft>
                <a:spcPts val="600"/>
              </a:spcAft>
              <a:buSzPct val="100000"/>
              <a:buFont typeface="Wingdings" panose="05000000000000000000" pitchFamily="2" charset="2"/>
              <a:buChar char=""/>
            </a:pPr>
            <a:r>
              <a:rPr lang="cs-CZ" sz="2400" b="1" dirty="0"/>
              <a:t>Příjmy dle čl. 61 obecného nařízení </a:t>
            </a:r>
            <a:r>
              <a:rPr lang="cs-CZ" sz="2400" dirty="0"/>
              <a:t>- Projekt nevytváří příjmy dle článku 61</a:t>
            </a:r>
            <a:endParaRPr lang="cs-CZ" sz="2400" b="1" dirty="0"/>
          </a:p>
          <a:p>
            <a:endParaRPr lang="cs-CZ" b="1" dirty="0"/>
          </a:p>
          <a:p>
            <a:r>
              <a:rPr lang="cs-CZ" b="1" dirty="0"/>
              <a:t>Doplňkové informace – </a:t>
            </a:r>
            <a:r>
              <a:rPr lang="cs-CZ" b="1" dirty="0" err="1"/>
              <a:t>checkboxy</a:t>
            </a:r>
            <a:endParaRPr lang="cs-CZ" b="1" dirty="0"/>
          </a:p>
          <a:p>
            <a:r>
              <a:rPr lang="pl-PL" dirty="0"/>
              <a:t>Realizace zadávacích řízení na projektu</a:t>
            </a:r>
          </a:p>
          <a:p>
            <a:r>
              <a:rPr lang="cs-CZ" dirty="0"/>
              <a:t>Režim financování – nastaveno na výzvě</a:t>
            </a:r>
          </a:p>
          <a:p>
            <a:r>
              <a:rPr lang="cs-CZ" dirty="0"/>
              <a:t>Veřejná podpora – orientační, není provázáno s další záložkou. Bude řešeno až před podpisem právního aktu</a:t>
            </a:r>
          </a:p>
          <a:p>
            <a:r>
              <a:rPr lang="cs-CZ" dirty="0"/>
              <a:t>Projekt je zcela nebo zčásti prováděn sociálními partnery nebo NNO – </a:t>
            </a:r>
            <a:r>
              <a:rPr lang="cs-CZ" dirty="0" err="1"/>
              <a:t>checkbox</a:t>
            </a:r>
            <a:r>
              <a:rPr lang="cs-CZ" dirty="0"/>
              <a:t> s </a:t>
            </a:r>
            <a:r>
              <a:rPr lang="cs-CZ" dirty="0" err="1"/>
              <a:t>provazbou</a:t>
            </a:r>
            <a:r>
              <a:rPr lang="cs-CZ" dirty="0"/>
              <a:t> na indikátor – relevantní v případě, že žadatel je NNO nebo sociální partner</a:t>
            </a:r>
            <a:endParaRPr lang="cs-CZ" b="1" dirty="0"/>
          </a:p>
          <a:p>
            <a:endParaRPr lang="cs-CZ" dirty="0"/>
          </a:p>
        </p:txBody>
      </p:sp>
      <p:sp>
        <p:nvSpPr>
          <p:cNvPr id="4" name="Zástupný symbol pro číslo snímku 3"/>
          <p:cNvSpPr>
            <a:spLocks noGrp="1"/>
          </p:cNvSpPr>
          <p:nvPr>
            <p:ph type="sldNum" sz="quarter" idx="10"/>
          </p:nvPr>
        </p:nvSpPr>
        <p:spPr/>
        <p:txBody>
          <a:bodyPr/>
          <a:lstStyle/>
          <a:p>
            <a:fld id="{53FB31FA-E905-4016-9D4B-970DF0C7EE08}" type="slidenum">
              <a:rPr lang="cs-CZ" smtClean="0"/>
              <a:t>17</a:t>
            </a:fld>
            <a:endParaRPr lang="cs-CZ"/>
          </a:p>
        </p:txBody>
      </p:sp>
    </p:spTree>
    <p:extLst>
      <p:ext uri="{BB962C8B-B14F-4D97-AF65-F5344CB8AC3E}">
        <p14:creationId xmlns:p14="http://schemas.microsoft.com/office/powerpoint/2010/main" val="152391932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a:t>Základní identifikace specifických cílů je nastavena na úrovni výzvy.</a:t>
            </a:r>
          </a:p>
          <a:p>
            <a:r>
              <a:rPr lang="cs-CZ" b="1" dirty="0"/>
              <a:t>Název</a:t>
            </a:r>
            <a:r>
              <a:rPr lang="cs-CZ" dirty="0"/>
              <a:t> – žadatel vybírá z číselníku</a:t>
            </a:r>
          </a:p>
          <a:p>
            <a:r>
              <a:rPr lang="cs-CZ" b="1" dirty="0"/>
              <a:t>Procentní podíl </a:t>
            </a:r>
            <a:r>
              <a:rPr lang="cs-CZ" dirty="0"/>
              <a:t>– míra aktivit projektu pod specifickým cílem</a:t>
            </a:r>
          </a:p>
          <a:p>
            <a:pPr lvl="1"/>
            <a:r>
              <a:rPr lang="cs-CZ" dirty="0"/>
              <a:t>- zadané hodnoty nejsou pro příjemce závazné</a:t>
            </a:r>
          </a:p>
          <a:p>
            <a:pPr lvl="1"/>
            <a:r>
              <a:rPr lang="cs-CZ" dirty="0"/>
              <a:t>- systém provádí kontrolu součtu procentních podílů jednotlivých cílů</a:t>
            </a:r>
          </a:p>
          <a:p>
            <a:pPr lvl="1"/>
            <a:r>
              <a:rPr lang="cs-CZ" dirty="0"/>
              <a:t>- určený poměr je využit při automatických rozpadech v oblasti finančního plánu, indikátorů a kategorie intervencí</a:t>
            </a:r>
          </a:p>
          <a:p>
            <a:endParaRPr lang="cs-CZ" dirty="0"/>
          </a:p>
        </p:txBody>
      </p:sp>
      <p:sp>
        <p:nvSpPr>
          <p:cNvPr id="4" name="Zástupný symbol pro číslo snímku 3"/>
          <p:cNvSpPr>
            <a:spLocks noGrp="1"/>
          </p:cNvSpPr>
          <p:nvPr>
            <p:ph type="sldNum" sz="quarter" idx="10"/>
          </p:nvPr>
        </p:nvSpPr>
        <p:spPr/>
        <p:txBody>
          <a:bodyPr/>
          <a:lstStyle/>
          <a:p>
            <a:fld id="{53FB31FA-E905-4016-9D4B-970DF0C7EE08}" type="slidenum">
              <a:rPr lang="cs-CZ" smtClean="0"/>
              <a:t>18</a:t>
            </a:fld>
            <a:endParaRPr lang="cs-CZ"/>
          </a:p>
        </p:txBody>
      </p:sp>
    </p:spTree>
    <p:extLst>
      <p:ext uri="{BB962C8B-B14F-4D97-AF65-F5344CB8AC3E}">
        <p14:creationId xmlns:p14="http://schemas.microsoft.com/office/powerpoint/2010/main" val="224819513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b="1" dirty="0"/>
              <a:t>Jaký problém projekt řeší? </a:t>
            </a:r>
            <a:r>
              <a:rPr lang="cs-CZ" dirty="0"/>
              <a:t>– popis problému, proč ho řeší, koho se týká, důsledky neřešení</a:t>
            </a:r>
          </a:p>
          <a:p>
            <a:r>
              <a:rPr lang="cs-CZ" b="1" dirty="0"/>
              <a:t>Jaké jsou příčiny problému?</a:t>
            </a:r>
            <a:r>
              <a:rPr lang="cs-CZ" dirty="0"/>
              <a:t> – popis příčin problému, doklady existence problému, zda byl již v minulosti řešen a s jakým výsledkem</a:t>
            </a:r>
          </a:p>
          <a:p>
            <a:r>
              <a:rPr lang="cs-CZ" b="1" dirty="0"/>
              <a:t>Co je cílem projektu? </a:t>
            </a:r>
            <a:r>
              <a:rPr lang="cs-CZ" dirty="0"/>
              <a:t>– cíl/e projektu, provázanost cílů, měřitelnost, jak dosažení cíle řeší problém, jak ověřit dosažení cíle </a:t>
            </a:r>
          </a:p>
          <a:p>
            <a:endParaRPr lang="cs-CZ" b="1" dirty="0"/>
          </a:p>
          <a:p>
            <a:r>
              <a:rPr lang="cs-CZ" b="1" dirty="0"/>
              <a:t>Jaká/é změna/y je/jsou v důsledku projektu očekávána/y? </a:t>
            </a:r>
            <a:r>
              <a:rPr lang="cs-CZ" dirty="0"/>
              <a:t>– co se změní, obecnější než cíl, dopad na cílovou skupinu</a:t>
            </a:r>
          </a:p>
          <a:p>
            <a:pPr>
              <a:buNone/>
            </a:pPr>
            <a:r>
              <a:rPr lang="cs-CZ" altLang="cs-CZ" sz="1200" dirty="0">
                <a:solidFill>
                  <a:srgbClr val="000000"/>
                </a:solidFill>
              </a:rPr>
              <a:t>- nová kolonka v žádosti, která rozvíjí kolonku „cíle“</a:t>
            </a:r>
          </a:p>
          <a:p>
            <a:pPr>
              <a:buNone/>
            </a:pPr>
            <a:r>
              <a:rPr lang="cs-CZ" altLang="cs-CZ" sz="1200" dirty="0">
                <a:solidFill>
                  <a:srgbClr val="000000"/>
                </a:solidFill>
              </a:rPr>
              <a:t>- nutí žadatele popsat kvalitativní dopady projektu</a:t>
            </a:r>
          </a:p>
          <a:p>
            <a:pPr>
              <a:buNone/>
            </a:pPr>
            <a:r>
              <a:rPr lang="cs-CZ" altLang="cs-CZ" sz="1200" dirty="0">
                <a:solidFill>
                  <a:srgbClr val="000000"/>
                </a:solidFill>
              </a:rPr>
              <a:t>- od instrumentálních cílů (cílem je usnadnit přístup rodičům po mateřské dovolené</a:t>
            </a:r>
            <a:r>
              <a:rPr lang="cs-CZ" altLang="cs-CZ" sz="1200" baseline="0" dirty="0">
                <a:solidFill>
                  <a:srgbClr val="000000"/>
                </a:solidFill>
              </a:rPr>
              <a:t> zpět do pracovního procesu</a:t>
            </a:r>
            <a:r>
              <a:rPr lang="cs-CZ" altLang="cs-CZ" sz="1200" dirty="0">
                <a:solidFill>
                  <a:srgbClr val="000000"/>
                </a:solidFill>
              </a:rPr>
              <a:t>) k efektům</a:t>
            </a:r>
          </a:p>
          <a:p>
            <a:pPr>
              <a:buNone/>
            </a:pPr>
            <a:r>
              <a:rPr lang="cs-CZ" altLang="cs-CZ" sz="1200" baseline="0" dirty="0">
                <a:solidFill>
                  <a:srgbClr val="000000"/>
                </a:solidFill>
              </a:rPr>
              <a:t>  </a:t>
            </a:r>
            <a:r>
              <a:rPr lang="cs-CZ" altLang="cs-CZ" sz="1200" dirty="0">
                <a:solidFill>
                  <a:srgbClr val="000000"/>
                </a:solidFill>
              </a:rPr>
              <a:t>(změnou bude získání pracovního uplatnění</a:t>
            </a:r>
            <a:r>
              <a:rPr lang="cs-CZ" altLang="cs-CZ" sz="1200" baseline="0" dirty="0">
                <a:solidFill>
                  <a:srgbClr val="000000"/>
                </a:solidFill>
              </a:rPr>
              <a:t> pro rodiče po mateřské dovolené </a:t>
            </a:r>
            <a:r>
              <a:rPr lang="cs-CZ" altLang="cs-CZ" sz="1200" dirty="0">
                <a:solidFill>
                  <a:srgbClr val="000000"/>
                </a:solidFill>
              </a:rPr>
              <a:t>a sladění rodinného a pracovního života)</a:t>
            </a:r>
          </a:p>
          <a:p>
            <a:pPr>
              <a:buNone/>
            </a:pPr>
            <a:r>
              <a:rPr lang="cs-CZ" altLang="cs-CZ" sz="1200" dirty="0">
                <a:solidFill>
                  <a:srgbClr val="000000"/>
                </a:solidFill>
              </a:rPr>
              <a:t>- kvantifikovat tu změnu</a:t>
            </a:r>
          </a:p>
          <a:p>
            <a:endParaRPr lang="cs-CZ" b="1" dirty="0"/>
          </a:p>
          <a:p>
            <a:r>
              <a:rPr lang="cs-CZ" b="1" dirty="0"/>
              <a:t>Jaké aktivity v projektu budou realizovány? (N) </a:t>
            </a:r>
            <a:r>
              <a:rPr lang="cs-CZ" dirty="0"/>
              <a:t>– KA jsou dále řešeny na samostatné záložce – lze uvést odkaz na tuto záložku nebo stručný popis. </a:t>
            </a:r>
            <a:r>
              <a:rPr lang="cs-CZ" b="1" dirty="0"/>
              <a:t>Údaje zde uvedené nesmí být v rozporu s údaji na záložce KA.</a:t>
            </a:r>
          </a:p>
          <a:p>
            <a:r>
              <a:rPr lang="cs-CZ" b="1" dirty="0"/>
              <a:t>Popis realizačního týmu projektu – </a:t>
            </a:r>
            <a:r>
              <a:rPr lang="cs-CZ" dirty="0"/>
              <a:t>všechny pozice v RT</a:t>
            </a:r>
            <a:r>
              <a:rPr lang="cs-CZ" b="1" dirty="0"/>
              <a:t> </a:t>
            </a:r>
            <a:r>
              <a:rPr lang="cs-CZ" dirty="0"/>
              <a:t>(NN i PN, příjemce i partner)</a:t>
            </a:r>
          </a:p>
          <a:p>
            <a:pPr lvl="1"/>
            <a:r>
              <a:rPr lang="cs-CZ" dirty="0"/>
              <a:t>- hlavní činnosti</a:t>
            </a:r>
          </a:p>
          <a:p>
            <a:pPr lvl="1"/>
            <a:r>
              <a:rPr lang="cs-CZ" dirty="0"/>
              <a:t>- rozsah zapojení</a:t>
            </a:r>
          </a:p>
          <a:p>
            <a:pPr lvl="1"/>
            <a:r>
              <a:rPr lang="cs-CZ" dirty="0"/>
              <a:t>- odborná kapacita (ne konkrétní jména)</a:t>
            </a:r>
          </a:p>
          <a:p>
            <a:pPr marL="457200" lvl="1" indent="0">
              <a:spcAft>
                <a:spcPts val="600"/>
              </a:spcAft>
              <a:buFontTx/>
              <a:buNone/>
            </a:pPr>
            <a:r>
              <a:rPr lang="cs-CZ" dirty="0"/>
              <a:t>- omezený rozsah pole - samostatná příloha s odkazem</a:t>
            </a:r>
          </a:p>
          <a:p>
            <a:pPr marL="628650" lvl="1" indent="-171450">
              <a:spcAft>
                <a:spcPts val="600"/>
              </a:spcAft>
              <a:buFontTx/>
              <a:buChar char="-"/>
            </a:pPr>
            <a:endParaRPr lang="cs-CZ" dirty="0"/>
          </a:p>
          <a:p>
            <a:r>
              <a:rPr lang="cs-CZ" b="1" dirty="0"/>
              <a:t>Jak bude zajištěno šíření výstupů projektu? (N) </a:t>
            </a:r>
            <a:r>
              <a:rPr lang="cs-CZ" dirty="0"/>
              <a:t>– produkty, povědomí cílové skupiny apod.</a:t>
            </a:r>
          </a:p>
          <a:p>
            <a:r>
              <a:rPr lang="cs-CZ" b="1" dirty="0"/>
              <a:t>V čem je navržené řešení inovativní? (N) </a:t>
            </a:r>
            <a:r>
              <a:rPr lang="cs-CZ" dirty="0"/>
              <a:t>- osa 3 OPZ, výzvy zaměřené na sociální inovace.</a:t>
            </a:r>
          </a:p>
          <a:p>
            <a:pPr>
              <a:spcBef>
                <a:spcPts val="450"/>
              </a:spcBef>
              <a:buNone/>
            </a:pPr>
            <a:r>
              <a:rPr lang="cs-CZ" altLang="cs-CZ" sz="1200" dirty="0">
                <a:solidFill>
                  <a:srgbClr val="000000"/>
                </a:solidFill>
              </a:rPr>
              <a:t>- některé výzvy vyžadují popis toho, v čem je projekt inovativní, v čem je nový, neokoukaný</a:t>
            </a:r>
          </a:p>
          <a:p>
            <a:pPr>
              <a:spcBef>
                <a:spcPts val="450"/>
              </a:spcBef>
              <a:buNone/>
            </a:pPr>
            <a:r>
              <a:rPr lang="cs-CZ" altLang="cs-CZ" sz="1200" dirty="0">
                <a:solidFill>
                  <a:srgbClr val="000000"/>
                </a:solidFill>
              </a:rPr>
              <a:t>- </a:t>
            </a:r>
            <a:r>
              <a:rPr lang="cs-CZ" altLang="cs-CZ" sz="1200" u="sng" dirty="0">
                <a:solidFill>
                  <a:srgbClr val="000000"/>
                </a:solidFill>
              </a:rPr>
              <a:t>tři základní roviny inovace:</a:t>
            </a:r>
          </a:p>
          <a:p>
            <a:pPr>
              <a:spcBef>
                <a:spcPts val="450"/>
              </a:spcBef>
              <a:buFont typeface="Wingdings" panose="05000000000000000000" pitchFamily="2" charset="2"/>
              <a:buChar char=""/>
            </a:pPr>
            <a:r>
              <a:rPr lang="cs-CZ" altLang="cs-CZ" sz="1200" dirty="0">
                <a:solidFill>
                  <a:srgbClr val="000000"/>
                </a:solidFill>
              </a:rPr>
              <a:t> buď zavádíte projektem zcela </a:t>
            </a:r>
            <a:r>
              <a:rPr lang="cs-CZ" altLang="cs-CZ" sz="1200" b="1" dirty="0">
                <a:solidFill>
                  <a:srgbClr val="000000"/>
                </a:solidFill>
              </a:rPr>
              <a:t>nové služby</a:t>
            </a:r>
            <a:r>
              <a:rPr lang="cs-CZ" altLang="cs-CZ" sz="1200" dirty="0">
                <a:solidFill>
                  <a:srgbClr val="000000"/>
                </a:solidFill>
              </a:rPr>
              <a:t>, zaplňujete mezeru na trhu</a:t>
            </a:r>
          </a:p>
          <a:p>
            <a:pPr>
              <a:spcBef>
                <a:spcPts val="450"/>
              </a:spcBef>
              <a:buFont typeface="Wingdings" panose="05000000000000000000" pitchFamily="2" charset="2"/>
              <a:buChar char=""/>
            </a:pPr>
            <a:r>
              <a:rPr lang="cs-CZ" altLang="cs-CZ" sz="1200" dirty="0">
                <a:solidFill>
                  <a:srgbClr val="000000"/>
                </a:solidFill>
              </a:rPr>
              <a:t> nebo existující služby </a:t>
            </a:r>
            <a:r>
              <a:rPr lang="cs-CZ" altLang="cs-CZ" sz="1200" b="1" dirty="0">
                <a:solidFill>
                  <a:srgbClr val="000000"/>
                </a:solidFill>
              </a:rPr>
              <a:t>modifikujete, rozšiřujete, posouváte, zkvalitňujete</a:t>
            </a:r>
          </a:p>
          <a:p>
            <a:pPr>
              <a:spcBef>
                <a:spcPts val="450"/>
              </a:spcBef>
              <a:buFont typeface="Wingdings" panose="05000000000000000000" pitchFamily="2" charset="2"/>
              <a:buChar char=""/>
            </a:pPr>
            <a:r>
              <a:rPr lang="cs-CZ" altLang="cs-CZ" sz="1200" dirty="0">
                <a:solidFill>
                  <a:srgbClr val="000000"/>
                </a:solidFill>
              </a:rPr>
              <a:t> nebo vytváříte </a:t>
            </a:r>
            <a:r>
              <a:rPr lang="cs-CZ" altLang="cs-CZ" sz="1200" b="1" dirty="0">
                <a:solidFill>
                  <a:srgbClr val="000000"/>
                </a:solidFill>
              </a:rPr>
              <a:t>komplex</a:t>
            </a:r>
            <a:r>
              <a:rPr lang="cs-CZ" altLang="cs-CZ" sz="1200" dirty="0">
                <a:solidFill>
                  <a:srgbClr val="000000"/>
                </a:solidFill>
              </a:rPr>
              <a:t> vzájemně provázaných nebo se doplňujících služeb, který násobí efekt každé jedné služby v takovém komplexu zařazené a mění situaci v místě celkově</a:t>
            </a:r>
          </a:p>
          <a:p>
            <a:endParaRPr lang="cs-CZ" dirty="0"/>
          </a:p>
          <a:p>
            <a:r>
              <a:rPr lang="cs-CZ" b="1" dirty="0"/>
              <a:t>Jaká existují rizika projektu? </a:t>
            </a:r>
            <a:r>
              <a:rPr lang="cs-CZ" dirty="0"/>
              <a:t>– rizika spojená s realizací projektu a návrh jejich řešení. Ta rizika, jejichž vzniku může příjemce předcházet (kapacita cílové skupiny, personální obsazení projektu, finanční zdroje apod.).</a:t>
            </a:r>
          </a:p>
          <a:p>
            <a:pPr marL="457200" lvl="1" indent="0">
              <a:spcAft>
                <a:spcPts val="600"/>
              </a:spcAft>
              <a:buFontTx/>
              <a:buNone/>
            </a:pPr>
            <a:endParaRPr lang="cs-CZ" dirty="0"/>
          </a:p>
          <a:p>
            <a:endParaRPr lang="cs-CZ" dirty="0"/>
          </a:p>
        </p:txBody>
      </p:sp>
      <p:sp>
        <p:nvSpPr>
          <p:cNvPr id="4" name="Zástupný symbol pro číslo snímku 3"/>
          <p:cNvSpPr>
            <a:spLocks noGrp="1"/>
          </p:cNvSpPr>
          <p:nvPr>
            <p:ph type="sldNum" sz="quarter" idx="10"/>
          </p:nvPr>
        </p:nvSpPr>
        <p:spPr/>
        <p:txBody>
          <a:bodyPr/>
          <a:lstStyle/>
          <a:p>
            <a:fld id="{53FB31FA-E905-4016-9D4B-970DF0C7EE08}" type="slidenum">
              <a:rPr lang="cs-CZ" smtClean="0"/>
              <a:t>19</a:t>
            </a:fld>
            <a:endParaRPr lang="cs-CZ"/>
          </a:p>
        </p:txBody>
      </p:sp>
    </p:spTree>
    <p:extLst>
      <p:ext uri="{BB962C8B-B14F-4D97-AF65-F5344CB8AC3E}">
        <p14:creationId xmlns:p14="http://schemas.microsoft.com/office/powerpoint/2010/main" val="11387413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cs-CZ" sz="1200" b="0" u="none" dirty="0"/>
              <a:t>Při vyplňování</a:t>
            </a:r>
            <a:r>
              <a:rPr lang="cs-CZ" sz="1200" b="0" u="none" baseline="0" dirty="0"/>
              <a:t> indikátorů musí žadatel uvést cílovou hodnotu a popis hodnoty u všech indikátorů v Žádosti o podporu (jedná se o povinná pole). Do Žádosti o podporu se načítají všechny indikátory z Výzvy ŘO OPZ č. 047. U nerelevantních indikátorů ve vztahu k zaměření Výzvy MAS uvede žadatel do pole cílová hodnota nulu a do pole popis hodnoty uvede, že indikátor je ve vztahu k zaměření Výzvy MAS nerelevantní (např. u Výzvy MAS vyhlášené na prorodinná opatření budou indikátory týkající se podpory sociálního podniku nerelevantní). Stejně tak bude žadatel postupovat i v případě, že indikátor bude relevantní ve vztahu k zaměření Výzvy MAS, ale žadatel neplánuje tuto aktivitu realizovat v rámci projektu (např. u Výzvy MAS na prorodinná opatření, která je vyhlášená na podporu dětských skupin a příměstských táborů, ale žadatel plánuje realizovat projekt pouze na příměstské tábory, budou indikátory vztahující se k podpoře dětských skupin s nulovými hodnotami a s popisem nerelevantní ve vztahu k aktivitám projektu).</a:t>
            </a:r>
            <a:endParaRPr lang="cs-CZ" sz="1200" b="0" u="none" dirty="0"/>
          </a:p>
          <a:p>
            <a:endParaRPr lang="cs-CZ" dirty="0"/>
          </a:p>
        </p:txBody>
      </p:sp>
      <p:sp>
        <p:nvSpPr>
          <p:cNvPr id="4" name="Zástupný symbol pro číslo snímku 3"/>
          <p:cNvSpPr>
            <a:spLocks noGrp="1"/>
          </p:cNvSpPr>
          <p:nvPr>
            <p:ph type="sldNum" sz="quarter" idx="10"/>
          </p:nvPr>
        </p:nvSpPr>
        <p:spPr/>
        <p:txBody>
          <a:bodyPr/>
          <a:lstStyle/>
          <a:p>
            <a:fld id="{53FB31FA-E905-4016-9D4B-970DF0C7EE08}" type="slidenum">
              <a:rPr lang="cs-CZ" smtClean="0"/>
              <a:t>20</a:t>
            </a:fld>
            <a:endParaRPr lang="cs-CZ" dirty="0"/>
          </a:p>
        </p:txBody>
      </p:sp>
    </p:spTree>
    <p:extLst>
      <p:ext uri="{BB962C8B-B14F-4D97-AF65-F5344CB8AC3E}">
        <p14:creationId xmlns:p14="http://schemas.microsoft.com/office/powerpoint/2010/main" val="102244088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pPr hangingPunct="0"/>
            <a:r>
              <a:rPr lang="cs-CZ" sz="1200" b="1" u="sng" kern="1200" dirty="0">
                <a:solidFill>
                  <a:schemeClr val="tx1"/>
                </a:solidFill>
                <a:effectLst/>
                <a:latin typeface="+mn-lt"/>
                <a:ea typeface="+mn-ea"/>
                <a:cs typeface="+mn-cs"/>
              </a:rPr>
              <a:t>Příprava žádosti o podporu:</a:t>
            </a:r>
            <a:endParaRPr lang="cs-CZ" sz="1200" u="sng" kern="1200" dirty="0">
              <a:solidFill>
                <a:schemeClr val="tx1"/>
              </a:solidFill>
              <a:effectLst/>
              <a:latin typeface="+mn-lt"/>
              <a:ea typeface="+mn-ea"/>
              <a:cs typeface="+mn-cs"/>
            </a:endParaRPr>
          </a:p>
          <a:p>
            <a:pPr hangingPunct="0"/>
            <a:r>
              <a:rPr lang="cs-CZ" sz="1200" kern="1200" dirty="0">
                <a:solidFill>
                  <a:schemeClr val="tx1"/>
                </a:solidFill>
                <a:effectLst/>
                <a:latin typeface="+mn-lt"/>
                <a:ea typeface="+mn-ea"/>
                <a:cs typeface="+mn-cs"/>
              </a:rPr>
              <a:t>Zásadní pro kvalitu projektu je jeho tzv. </a:t>
            </a:r>
            <a:r>
              <a:rPr lang="cs-CZ" sz="1200" b="1" kern="1200" dirty="0">
                <a:solidFill>
                  <a:schemeClr val="tx1"/>
                </a:solidFill>
                <a:effectLst/>
                <a:latin typeface="+mn-lt"/>
                <a:ea typeface="+mn-ea"/>
                <a:cs typeface="+mn-cs"/>
              </a:rPr>
              <a:t>intervenční logika</a:t>
            </a:r>
            <a:r>
              <a:rPr lang="cs-CZ" sz="1200" kern="1200" dirty="0">
                <a:solidFill>
                  <a:schemeClr val="tx1"/>
                </a:solidFill>
                <a:effectLst/>
                <a:latin typeface="+mn-lt"/>
                <a:ea typeface="+mn-ea"/>
                <a:cs typeface="+mn-cs"/>
              </a:rPr>
              <a:t>. Tím se rozumí vzájemná soudržnost a provázanost identifikovaných problémů, definovaných cílů a navrhovaných opatření/aktivit. </a:t>
            </a:r>
          </a:p>
          <a:p>
            <a:pPr hangingPunct="0"/>
            <a:r>
              <a:rPr lang="cs-CZ" sz="1200" kern="1200" dirty="0">
                <a:solidFill>
                  <a:schemeClr val="tx1"/>
                </a:solidFill>
                <a:effectLst/>
                <a:latin typeface="+mn-lt"/>
                <a:ea typeface="+mn-ea"/>
                <a:cs typeface="+mn-cs"/>
              </a:rPr>
              <a:t> </a:t>
            </a:r>
          </a:p>
          <a:p>
            <a:pPr hangingPunct="0"/>
            <a:r>
              <a:rPr lang="cs-CZ" sz="1200" kern="1200" dirty="0">
                <a:solidFill>
                  <a:schemeClr val="tx1"/>
                </a:solidFill>
                <a:effectLst/>
                <a:latin typeface="+mn-lt"/>
                <a:ea typeface="+mn-ea"/>
                <a:cs typeface="+mn-cs"/>
              </a:rPr>
              <a:t>První fází přípravy projektu</a:t>
            </a:r>
            <a:r>
              <a:rPr lang="cs-CZ" sz="1200" b="1" kern="1200" dirty="0">
                <a:solidFill>
                  <a:schemeClr val="tx1"/>
                </a:solidFill>
                <a:effectLst/>
                <a:latin typeface="+mn-lt"/>
                <a:ea typeface="+mn-ea"/>
                <a:cs typeface="+mn-cs"/>
              </a:rPr>
              <a:t> </a:t>
            </a:r>
            <a:r>
              <a:rPr lang="cs-CZ" sz="1200" kern="1200" dirty="0">
                <a:solidFill>
                  <a:schemeClr val="tx1"/>
                </a:solidFill>
                <a:effectLst/>
                <a:latin typeface="+mn-lt"/>
                <a:ea typeface="+mn-ea"/>
                <a:cs typeface="+mn-cs"/>
              </a:rPr>
              <a:t>je</a:t>
            </a:r>
            <a:r>
              <a:rPr lang="cs-CZ" sz="1200" b="1" kern="1200" dirty="0">
                <a:solidFill>
                  <a:schemeClr val="tx1"/>
                </a:solidFill>
                <a:effectLst/>
                <a:latin typeface="+mn-lt"/>
                <a:ea typeface="+mn-ea"/>
                <a:cs typeface="+mn-cs"/>
              </a:rPr>
              <a:t> projektový záměr</a:t>
            </a:r>
            <a:r>
              <a:rPr lang="cs-CZ" sz="1200" kern="1200" dirty="0">
                <a:solidFill>
                  <a:schemeClr val="tx1"/>
                </a:solidFill>
                <a:effectLst/>
                <a:latin typeface="+mn-lt"/>
                <a:ea typeface="+mn-ea"/>
                <a:cs typeface="+mn-cs"/>
              </a:rPr>
              <a:t>, který zpravidla navazuje na výsledky analýzy či studie identifikující nějaký problém či nedostatek, potřebu nebo zájem, pro jehož řešení či naplnění by byla realizace projektu vhodná.) Doporučujeme si záměr projektu napsat. Formulace záměru v písemné podobě většinou napomůže zpřesnit váš původní nápad a ujasnit si, čeho chcete projektem dosáhnout.</a:t>
            </a:r>
          </a:p>
          <a:p>
            <a:endParaRPr lang="cs-CZ" dirty="0"/>
          </a:p>
        </p:txBody>
      </p:sp>
      <p:sp>
        <p:nvSpPr>
          <p:cNvPr id="4" name="Zástupný symbol pro číslo snímku 3"/>
          <p:cNvSpPr>
            <a:spLocks noGrp="1"/>
          </p:cNvSpPr>
          <p:nvPr>
            <p:ph type="sldNum" sz="quarter" idx="10"/>
          </p:nvPr>
        </p:nvSpPr>
        <p:spPr/>
        <p:txBody>
          <a:bodyPr/>
          <a:lstStyle/>
          <a:p>
            <a:fld id="{53FB31FA-E905-4016-9D4B-970DF0C7EE08}" type="slidenum">
              <a:rPr lang="cs-CZ" smtClean="0"/>
              <a:t>2</a:t>
            </a:fld>
            <a:endParaRPr lang="cs-CZ"/>
          </a:p>
        </p:txBody>
      </p:sp>
    </p:spTree>
    <p:extLst>
      <p:ext uri="{BB962C8B-B14F-4D97-AF65-F5344CB8AC3E}">
        <p14:creationId xmlns:p14="http://schemas.microsoft.com/office/powerpoint/2010/main" val="385758947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pPr marL="0" lvl="1" indent="0">
              <a:lnSpc>
                <a:spcPts val="2880"/>
              </a:lnSpc>
              <a:spcBef>
                <a:spcPts val="600"/>
              </a:spcBef>
              <a:spcAft>
                <a:spcPts val="600"/>
              </a:spcAft>
              <a:buSzPct val="100000"/>
              <a:buFont typeface="Wingdings" panose="05000000000000000000" pitchFamily="2" charset="2"/>
              <a:buNone/>
            </a:pPr>
            <a:r>
              <a:rPr lang="cs-CZ" sz="1200" b="1" u="sng" dirty="0"/>
              <a:t>Indikátory povinné k naplnění</a:t>
            </a:r>
            <a:r>
              <a:rPr lang="cs-CZ" sz="1200" b="1" u="none" dirty="0"/>
              <a:t> </a:t>
            </a:r>
            <a:r>
              <a:rPr lang="cs-CZ" sz="1200" dirty="0"/>
              <a:t>(výstupové či výsledkové):</a:t>
            </a:r>
          </a:p>
          <a:p>
            <a:pPr marL="0" marR="0" lvl="1" indent="0" algn="l" defTabSz="914400" rtl="0" eaLnBrk="1" fontAlgn="auto" latinLnBrk="0" hangingPunct="1">
              <a:lnSpc>
                <a:spcPts val="2880"/>
              </a:lnSpc>
              <a:spcBef>
                <a:spcPts val="600"/>
              </a:spcBef>
              <a:spcAft>
                <a:spcPts val="600"/>
              </a:spcAft>
              <a:buClrTx/>
              <a:buSzPct val="100000"/>
              <a:buFont typeface="Wingdings" panose="05000000000000000000" pitchFamily="2" charset="2"/>
              <a:buNone/>
              <a:tabLst/>
              <a:defRPr/>
            </a:pPr>
            <a:r>
              <a:rPr lang="cs-CZ" sz="1200" dirty="0">
                <a:solidFill>
                  <a:srgbClr val="FF0000"/>
                </a:solidFill>
              </a:rPr>
              <a:t>Každý projekt musí mít povinně stanovenou nenulovou hodnotu </a:t>
            </a:r>
            <a:r>
              <a:rPr lang="cs-CZ" sz="1200" b="1" dirty="0">
                <a:solidFill>
                  <a:srgbClr val="FF0000"/>
                </a:solidFill>
              </a:rPr>
              <a:t>minimálně</a:t>
            </a:r>
            <a:r>
              <a:rPr lang="cs-CZ" sz="1200" dirty="0">
                <a:solidFill>
                  <a:srgbClr val="FF0000"/>
                </a:solidFill>
              </a:rPr>
              <a:t> buď pro indikátor </a:t>
            </a:r>
            <a:r>
              <a:rPr lang="cs-CZ" sz="1200" b="1" dirty="0">
                <a:solidFill>
                  <a:srgbClr val="FF0000"/>
                </a:solidFill>
              </a:rPr>
              <a:t>6 00 00 - Celkový počet účastníků</a:t>
            </a:r>
            <a:r>
              <a:rPr lang="cs-CZ" sz="1200" dirty="0">
                <a:solidFill>
                  <a:srgbClr val="FF0000"/>
                </a:solidFill>
              </a:rPr>
              <a:t> nebo </a:t>
            </a:r>
            <a:br>
              <a:rPr lang="cs-CZ" sz="1200" dirty="0">
                <a:solidFill>
                  <a:srgbClr val="FF0000"/>
                </a:solidFill>
              </a:rPr>
            </a:br>
            <a:r>
              <a:rPr lang="cs-CZ" sz="1200" b="1" dirty="0">
                <a:solidFill>
                  <a:srgbClr val="FF0000"/>
                </a:solidFill>
              </a:rPr>
              <a:t>6 70 01 - Kapacita podpořených služeb!!!</a:t>
            </a:r>
          </a:p>
          <a:p>
            <a:pPr marL="432000" marR="0" lvl="1" indent="-432000" algn="l" defTabSz="914400" rtl="0" eaLnBrk="1" fontAlgn="auto" latinLnBrk="0" hangingPunct="1">
              <a:lnSpc>
                <a:spcPts val="2880"/>
              </a:lnSpc>
              <a:spcBef>
                <a:spcPts val="600"/>
              </a:spcBef>
              <a:spcAft>
                <a:spcPts val="600"/>
              </a:spcAft>
              <a:buClrTx/>
              <a:buSzPct val="100000"/>
              <a:buFont typeface="Wingdings" panose="05000000000000000000" pitchFamily="2" charset="2"/>
              <a:buChar char=""/>
              <a:tabLst/>
              <a:defRPr/>
            </a:pPr>
            <a:endParaRPr lang="cs-CZ" sz="1200" b="1" dirty="0">
              <a:solidFill>
                <a:srgbClr val="FF0000"/>
              </a:solidFill>
            </a:endParaRPr>
          </a:p>
          <a:p>
            <a:pPr marL="0" marR="0" lvl="1" indent="0" algn="l" defTabSz="914400" rtl="0" eaLnBrk="1" fontAlgn="auto" latinLnBrk="0" hangingPunct="1">
              <a:lnSpc>
                <a:spcPts val="2880"/>
              </a:lnSpc>
              <a:spcBef>
                <a:spcPts val="600"/>
              </a:spcBef>
              <a:spcAft>
                <a:spcPts val="600"/>
              </a:spcAft>
              <a:buClrTx/>
              <a:buSzPct val="100000"/>
              <a:buFont typeface="Wingdings" panose="05000000000000000000" pitchFamily="2" charset="2"/>
              <a:buNone/>
              <a:tabLst/>
              <a:defRPr/>
            </a:pPr>
            <a:r>
              <a:rPr lang="cs-CZ" sz="1200" kern="1200" dirty="0">
                <a:solidFill>
                  <a:schemeClr val="tx1"/>
                </a:solidFill>
                <a:effectLst/>
                <a:latin typeface="+mn-lt"/>
                <a:ea typeface="+mn-ea"/>
                <a:cs typeface="+mn-cs"/>
              </a:rPr>
              <a:t>Sledování parametrů týkajících se podpořených osob a související indikátory jsou detailně popsány </a:t>
            </a:r>
            <a:r>
              <a:rPr lang="cs-CZ" sz="1200" b="1" kern="1200" dirty="0">
                <a:solidFill>
                  <a:schemeClr val="tx1"/>
                </a:solidFill>
                <a:effectLst/>
                <a:latin typeface="+mn-lt"/>
                <a:ea typeface="+mn-ea"/>
                <a:cs typeface="+mn-cs"/>
              </a:rPr>
              <a:t>v</a:t>
            </a:r>
            <a:r>
              <a:rPr lang="cs-CZ" sz="1200" kern="1200" dirty="0">
                <a:solidFill>
                  <a:schemeClr val="tx1"/>
                </a:solidFill>
                <a:effectLst/>
                <a:latin typeface="+mn-lt"/>
                <a:ea typeface="+mn-ea"/>
                <a:cs typeface="+mn-cs"/>
              </a:rPr>
              <a:t> </a:t>
            </a:r>
            <a:r>
              <a:rPr lang="cs-CZ" sz="1200" b="1" kern="1200" dirty="0">
                <a:solidFill>
                  <a:schemeClr val="tx1"/>
                </a:solidFill>
                <a:effectLst/>
                <a:latin typeface="+mn-lt"/>
                <a:ea typeface="+mn-ea"/>
                <a:cs typeface="+mn-cs"/>
              </a:rPr>
              <a:t>Obecné části pravidel pro žadatele a příjemce v rámci Operačního programu zaměstnanost v kapitole 18.</a:t>
            </a:r>
          </a:p>
          <a:p>
            <a:pPr marL="432000" marR="0" lvl="1" indent="-432000" algn="l" defTabSz="914400" rtl="0" eaLnBrk="1" fontAlgn="auto" latinLnBrk="0" hangingPunct="1">
              <a:lnSpc>
                <a:spcPts val="2880"/>
              </a:lnSpc>
              <a:spcBef>
                <a:spcPts val="600"/>
              </a:spcBef>
              <a:spcAft>
                <a:spcPts val="600"/>
              </a:spcAft>
              <a:buClrTx/>
              <a:buSzPct val="100000"/>
              <a:buFont typeface="Wingdings" panose="05000000000000000000" pitchFamily="2" charset="2"/>
              <a:buChar char=""/>
              <a:tabLst/>
              <a:defRPr/>
            </a:pPr>
            <a:endParaRPr lang="cs-CZ" sz="1200" kern="1200" dirty="0">
              <a:solidFill>
                <a:schemeClr val="tx1"/>
              </a:solidFill>
              <a:effectLst/>
              <a:latin typeface="+mn-lt"/>
              <a:ea typeface="+mn-ea"/>
              <a:cs typeface="+mn-cs"/>
            </a:endParaRPr>
          </a:p>
          <a:p>
            <a:r>
              <a:rPr lang="cs-CZ" sz="1200" dirty="0">
                <a:latin typeface="+mn-lt"/>
              </a:rPr>
              <a:t>Žadatel není nucen k tomu, aby všechny osoby byly „účastníky“ a čerpaly povinně podporu nad stanovený limit.</a:t>
            </a:r>
          </a:p>
          <a:p>
            <a:r>
              <a:rPr lang="cs-CZ" sz="1200" dirty="0">
                <a:latin typeface="+mn-lt"/>
              </a:rPr>
              <a:t>Žadatel nebude znevýhodněn oproti projektům s vyššími cílovými hodnotami indikátorů za předpokladu, že zapojení osob, které nelze vykazovat v indikátoru, řádně odůvodní a popíše zamýšlené efekty.</a:t>
            </a:r>
          </a:p>
          <a:p>
            <a:r>
              <a:rPr lang="cs-CZ" sz="1200" dirty="0">
                <a:latin typeface="+mn-lt"/>
              </a:rPr>
              <a:t>Hodnotitel hodnotí žádost jako celek, nikoli jen s ohledem na plánované hodnoty indikátorů.</a:t>
            </a:r>
          </a:p>
          <a:p>
            <a:r>
              <a:rPr lang="cs-CZ" sz="1200" dirty="0">
                <a:latin typeface="+mn-lt"/>
              </a:rPr>
              <a:t>Vždy záleží na charakteru projektu, cílové skupiny a plánovaných efektech projektu.</a:t>
            </a:r>
          </a:p>
          <a:p>
            <a:endParaRPr lang="cs-CZ" sz="1200" dirty="0">
              <a:latin typeface="+mn-lt"/>
            </a:endParaRPr>
          </a:p>
          <a:p>
            <a:pPr marL="432000" lvl="2" indent="-432000">
              <a:lnSpc>
                <a:spcPct val="100000"/>
              </a:lnSpc>
              <a:spcBef>
                <a:spcPts val="600"/>
              </a:spcBef>
              <a:spcAft>
                <a:spcPts val="600"/>
              </a:spcAft>
              <a:buSzPct val="100000"/>
              <a:buFont typeface="Courier New" panose="02070309020205020404" pitchFamily="49" charset="0"/>
              <a:buChar char="o"/>
            </a:pPr>
            <a:r>
              <a:rPr lang="cs-CZ" sz="1200" u="sng" dirty="0">
                <a:latin typeface="+mn-lt"/>
                <a:cs typeface="Arial" panose="020B0604020202020204" pitchFamily="34" charset="0"/>
              </a:rPr>
              <a:t>6 00 00 - Celkový počet účastníků  + indikátory </a:t>
            </a:r>
            <a:r>
              <a:rPr lang="cs-CZ" sz="1200" u="sng" dirty="0">
                <a:latin typeface="+mn-lt"/>
              </a:rPr>
              <a:t>týkající se „účastníků“</a:t>
            </a:r>
          </a:p>
          <a:p>
            <a:pPr marL="504000" lvl="4" indent="0">
              <a:lnSpc>
                <a:spcPct val="100000"/>
              </a:lnSpc>
              <a:spcBef>
                <a:spcPts val="600"/>
              </a:spcBef>
              <a:spcAft>
                <a:spcPts val="600"/>
              </a:spcAft>
              <a:buSzPct val="100000"/>
              <a:buNone/>
            </a:pPr>
            <a:r>
              <a:rPr lang="cs-CZ" sz="1200" dirty="0">
                <a:latin typeface="+mn-lt"/>
                <a:cs typeface="Arial" panose="020B0604020202020204" pitchFamily="34" charset="0"/>
              </a:rPr>
              <a:t>= </a:t>
            </a:r>
            <a:r>
              <a:rPr lang="cs-CZ" sz="1200" dirty="0">
                <a:latin typeface="+mn-lt"/>
              </a:rPr>
              <a:t>osoby jednoznačně identifikované, které zároveň překročí hranici pro bagatelní podporu </a:t>
            </a:r>
            <a:r>
              <a:rPr lang="cs-CZ" sz="1200" dirty="0">
                <a:latin typeface="+mn-lt"/>
                <a:cs typeface="Arial" panose="020B0604020202020204" pitchFamily="34" charset="0"/>
              </a:rPr>
              <a:t>(tj. min. 40 hod., </a:t>
            </a:r>
            <a:r>
              <a:rPr lang="cs-CZ" sz="1200" dirty="0">
                <a:latin typeface="+mn-lt"/>
              </a:rPr>
              <a:t>z toho min 20 hod. jinou formou než elektronickou</a:t>
            </a:r>
            <a:r>
              <a:rPr lang="cs-CZ" sz="1200" dirty="0">
                <a:latin typeface="+mn-lt"/>
                <a:cs typeface="Arial" panose="020B0604020202020204" pitchFamily="34" charset="0"/>
              </a:rPr>
              <a:t>)</a:t>
            </a:r>
          </a:p>
          <a:p>
            <a:pPr marL="432000" lvl="2" indent="-432000">
              <a:lnSpc>
                <a:spcPct val="100000"/>
              </a:lnSpc>
              <a:spcBef>
                <a:spcPts val="600"/>
              </a:spcBef>
              <a:spcAft>
                <a:spcPts val="600"/>
              </a:spcAft>
              <a:buSzPct val="100000"/>
              <a:buFont typeface="Courier New" panose="02070309020205020404" pitchFamily="49" charset="0"/>
              <a:buChar char="o"/>
            </a:pPr>
            <a:r>
              <a:rPr lang="cs-CZ" sz="1200" dirty="0">
                <a:latin typeface="+mn-lt"/>
                <a:cs typeface="Arial" panose="020B0604020202020204" pitchFamily="34" charset="0"/>
              </a:rPr>
              <a:t>Účastník započítán pouze jednou za projekt, bez ohledu na počet získaných podpor (víckrát ve více projektech).</a:t>
            </a:r>
          </a:p>
          <a:p>
            <a:pPr marL="432000" lvl="2" indent="-432000">
              <a:lnSpc>
                <a:spcPct val="100000"/>
              </a:lnSpc>
              <a:spcBef>
                <a:spcPts val="600"/>
              </a:spcBef>
              <a:spcAft>
                <a:spcPts val="600"/>
              </a:spcAft>
              <a:buSzPct val="100000"/>
              <a:buFont typeface="Courier New" panose="02070309020205020404" pitchFamily="49" charset="0"/>
              <a:buChar char="o"/>
            </a:pPr>
            <a:r>
              <a:rPr lang="cs-CZ" sz="1200" dirty="0">
                <a:latin typeface="+mn-lt"/>
                <a:cs typeface="Arial" panose="020B0604020202020204" pitchFamily="34" charset="0"/>
              </a:rPr>
              <a:t>Vykazování příjemcem skrze Monitorovací list podpořené osoby v IS ESF </a:t>
            </a:r>
            <a:r>
              <a:rPr lang="cs-CZ" sz="1200" dirty="0">
                <a:latin typeface="+mn-lt"/>
              </a:rPr>
              <a:t>2014+ (</a:t>
            </a:r>
            <a:r>
              <a:rPr lang="cs-CZ" sz="1200" cap="none" baseline="0" dirty="0">
                <a:latin typeface="+mn-lt"/>
              </a:rPr>
              <a:t>Pokyny pro evidenci podpory poskytnuté účastníkům projektu).</a:t>
            </a:r>
          </a:p>
          <a:p>
            <a:pPr marL="432000" lvl="2" indent="-432000">
              <a:lnSpc>
                <a:spcPct val="100000"/>
              </a:lnSpc>
              <a:spcBef>
                <a:spcPts val="600"/>
              </a:spcBef>
              <a:spcAft>
                <a:spcPts val="600"/>
              </a:spcAft>
              <a:buSzPct val="100000"/>
              <a:buFont typeface="Courier New" panose="02070309020205020404" pitchFamily="49" charset="0"/>
              <a:buChar char="o"/>
            </a:pPr>
            <a:r>
              <a:rPr lang="cs-CZ" sz="1200" dirty="0">
                <a:solidFill>
                  <a:srgbClr val="FF0000"/>
                </a:solidFill>
                <a:latin typeface="+mn-lt"/>
                <a:cs typeface="Arial" panose="020B0604020202020204" pitchFamily="34" charset="0"/>
              </a:rPr>
              <a:t>Celkový počet podpořených osob </a:t>
            </a:r>
            <a:r>
              <a:rPr lang="cs-CZ" sz="1200" strike="sngStrike" dirty="0">
                <a:solidFill>
                  <a:srgbClr val="FF0000"/>
                </a:solidFill>
                <a:latin typeface="+mn-lt"/>
                <a:cs typeface="Arial" panose="020B0604020202020204" pitchFamily="34" charset="0"/>
              </a:rPr>
              <a:t>≠</a:t>
            </a:r>
            <a:r>
              <a:rPr lang="cs-CZ" sz="1200" dirty="0">
                <a:solidFill>
                  <a:srgbClr val="FF0000"/>
                </a:solidFill>
                <a:latin typeface="+mn-lt"/>
                <a:cs typeface="Arial" panose="020B0604020202020204" pitchFamily="34" charset="0"/>
              </a:rPr>
              <a:t> celkový počet účastníků!! </a:t>
            </a:r>
            <a:r>
              <a:rPr lang="cs-CZ" sz="1200" dirty="0">
                <a:latin typeface="+mn-lt"/>
              </a:rPr>
              <a:t>(Žadatel předem popíše rozsah skupiny osob, kterou plánuje podpořit, ale která nebude pravděpodobně moci být zahrnuta do dosažených hodnot indikátorů).</a:t>
            </a:r>
            <a:endParaRPr lang="cs-CZ" sz="1200" dirty="0">
              <a:solidFill>
                <a:srgbClr val="FF0000"/>
              </a:solidFill>
              <a:latin typeface="+mn-lt"/>
              <a:cs typeface="Arial" panose="020B0604020202020204" pitchFamily="34" charset="0"/>
            </a:endParaRPr>
          </a:p>
          <a:p>
            <a:pPr>
              <a:lnSpc>
                <a:spcPct val="100000"/>
              </a:lnSpc>
              <a:buFont typeface="Courier New" panose="02070309020205020404" pitchFamily="49" charset="0"/>
              <a:buChar char="o"/>
            </a:pPr>
            <a:r>
              <a:rPr lang="cs-CZ" sz="1200" dirty="0">
                <a:latin typeface="+mn-lt"/>
                <a:cs typeface="Arial" panose="020B0604020202020204" pitchFamily="34" charset="0"/>
              </a:rPr>
              <a:t>       Podpora by měla směřovat výhradně k osobám překračujícím bagatelní podporu a osobám, u kterých je jejich totožnost známá v potřebném rozsahu!!!</a:t>
            </a:r>
          </a:p>
          <a:p>
            <a:pPr>
              <a:lnSpc>
                <a:spcPct val="100000"/>
              </a:lnSpc>
              <a:buFont typeface="Courier New" panose="02070309020205020404" pitchFamily="49" charset="0"/>
              <a:buChar char="o"/>
            </a:pPr>
            <a:r>
              <a:rPr lang="cs-CZ" sz="1200" dirty="0">
                <a:latin typeface="+mn-lt"/>
                <a:cs typeface="Arial" panose="020B0604020202020204" pitchFamily="34" charset="0"/>
              </a:rPr>
              <a:t>       Podpora by měla směřovat výhradně k osobám z území MAS, pokud není zdůvodněno!!!</a:t>
            </a:r>
          </a:p>
          <a:p>
            <a:pPr>
              <a:lnSpc>
                <a:spcPct val="100000"/>
              </a:lnSpc>
              <a:buFont typeface="Courier New" panose="02070309020205020404" pitchFamily="49" charset="0"/>
              <a:buChar char="o"/>
            </a:pPr>
            <a:endParaRPr lang="cs-CZ" sz="1200" dirty="0">
              <a:latin typeface="+mn-lt"/>
              <a:cs typeface="Arial" panose="020B0604020202020204" pitchFamily="34" charset="0"/>
            </a:endParaRPr>
          </a:p>
          <a:p>
            <a:endParaRPr lang="cs-CZ" sz="1200" b="1" dirty="0"/>
          </a:p>
          <a:p>
            <a:r>
              <a:rPr lang="cs-CZ" sz="1200" b="1" u="sng" dirty="0"/>
              <a:t>Indikátory povinné k vykazování</a:t>
            </a:r>
            <a:endParaRPr lang="cs-CZ" sz="1200" b="1" dirty="0"/>
          </a:p>
          <a:p>
            <a:pPr lvl="1"/>
            <a:r>
              <a:rPr lang="cs-CZ" sz="1200" b="0" dirty="0"/>
              <a:t>U projektů, které nebudou sledovat žádný výsledkový indikátor, musí být ze strany žadatele v žádosti o podporu povinně vyplněno textové pole popisující konkrétní cíle projektu včetně popisu očekávaných výsledků a změny, které má být prostřednictvím projektu dosaženo. </a:t>
            </a:r>
          </a:p>
          <a:p>
            <a:pPr marL="457200" marR="0" lvl="1" indent="0" algn="l" defTabSz="914400" rtl="0" eaLnBrk="1" fontAlgn="auto" latinLnBrk="0" hangingPunct="1">
              <a:lnSpc>
                <a:spcPct val="100000"/>
              </a:lnSpc>
              <a:spcBef>
                <a:spcPts val="0"/>
              </a:spcBef>
              <a:spcAft>
                <a:spcPts val="0"/>
              </a:spcAft>
              <a:buClrTx/>
              <a:buSzTx/>
              <a:buFontTx/>
              <a:buNone/>
              <a:tabLst/>
              <a:defRPr/>
            </a:pPr>
            <a:endParaRPr lang="cs-CZ" sz="1200" b="1" dirty="0">
              <a:solidFill>
                <a:schemeClr val="tx1"/>
              </a:solidFill>
            </a:endParaRPr>
          </a:p>
          <a:p>
            <a:pPr marL="457200" marR="0" lvl="1" indent="0" algn="l" defTabSz="914400" rtl="0" eaLnBrk="1" fontAlgn="auto" latinLnBrk="0" hangingPunct="1">
              <a:lnSpc>
                <a:spcPct val="100000"/>
              </a:lnSpc>
              <a:spcBef>
                <a:spcPts val="0"/>
              </a:spcBef>
              <a:spcAft>
                <a:spcPts val="0"/>
              </a:spcAft>
              <a:buClrTx/>
              <a:buSzTx/>
              <a:buFontTx/>
              <a:buNone/>
              <a:tabLst/>
              <a:defRPr/>
            </a:pPr>
            <a:r>
              <a:rPr lang="cs-CZ" sz="1200" b="1" dirty="0">
                <a:solidFill>
                  <a:srgbClr val="FF0000"/>
                </a:solidFill>
              </a:rPr>
              <a:t>U indikátoru týkajícího</a:t>
            </a:r>
            <a:r>
              <a:rPr lang="cs-CZ" sz="1200" b="1" baseline="0" dirty="0">
                <a:solidFill>
                  <a:srgbClr val="FF0000"/>
                </a:solidFill>
              </a:rPr>
              <a:t> se účastníků (6 73 15, 6 73 10, 6 25 00, 6 26 00, 6 28 0)  je cílová hodnota vždy 0, protože se dosažené hodnoty načítají automaticky z IS ESF!!!</a:t>
            </a:r>
          </a:p>
          <a:p>
            <a:pPr marL="457200" marR="0" lvl="1" indent="0" algn="l" defTabSz="914400" rtl="0" eaLnBrk="1" fontAlgn="auto" latinLnBrk="0" hangingPunct="1">
              <a:lnSpc>
                <a:spcPct val="100000"/>
              </a:lnSpc>
              <a:spcBef>
                <a:spcPts val="0"/>
              </a:spcBef>
              <a:spcAft>
                <a:spcPts val="0"/>
              </a:spcAft>
              <a:buClrTx/>
              <a:buSzTx/>
              <a:buFontTx/>
              <a:buNone/>
              <a:tabLst/>
              <a:defRPr/>
            </a:pPr>
            <a:r>
              <a:rPr lang="cs-CZ" sz="1200" b="1" baseline="0" dirty="0">
                <a:solidFill>
                  <a:srgbClr val="FF0000"/>
                </a:solidFill>
              </a:rPr>
              <a:t>Indikátory, které se netýkají účastníků, příjemce vykazuje prostřednictvím Zpráv o realizaci projektu skrze ISKP14+ (8 05 00, 5 01 30, 5 01 10, 5 01 20, 5 01 05, 6 74 01).</a:t>
            </a:r>
          </a:p>
          <a:p>
            <a:pPr marL="0" lvl="1" indent="0">
              <a:lnSpc>
                <a:spcPct val="100000"/>
              </a:lnSpc>
              <a:spcBef>
                <a:spcPts val="600"/>
              </a:spcBef>
              <a:spcAft>
                <a:spcPts val="600"/>
              </a:spcAft>
              <a:buSzPct val="100000"/>
              <a:buFont typeface="Wingdings" panose="05000000000000000000" pitchFamily="2" charset="2"/>
              <a:buNone/>
            </a:pPr>
            <a:endParaRPr lang="cs-CZ" sz="800" dirty="0"/>
          </a:p>
          <a:p>
            <a:pPr marL="0" lvl="1" indent="0">
              <a:lnSpc>
                <a:spcPct val="100000"/>
              </a:lnSpc>
              <a:spcBef>
                <a:spcPts val="600"/>
              </a:spcBef>
              <a:spcAft>
                <a:spcPts val="600"/>
              </a:spcAft>
              <a:buSzPct val="100000"/>
              <a:buFont typeface="Wingdings" panose="05000000000000000000" pitchFamily="2" charset="2"/>
              <a:buNone/>
            </a:pPr>
            <a:r>
              <a:rPr lang="cs-CZ" sz="1800" u="sng" dirty="0"/>
              <a:t>Podrobné informace včetně definic jednotlivých indikátorů viz:</a:t>
            </a:r>
          </a:p>
          <a:p>
            <a:pPr marL="936000" lvl="3" indent="-432000">
              <a:lnSpc>
                <a:spcPct val="100000"/>
              </a:lnSpc>
              <a:spcBef>
                <a:spcPts val="600"/>
              </a:spcBef>
              <a:spcAft>
                <a:spcPts val="600"/>
              </a:spcAft>
              <a:buSzPct val="100000"/>
              <a:buFont typeface="Wingdings" panose="05000000000000000000" pitchFamily="2" charset="2"/>
              <a:buChar char=""/>
            </a:pPr>
            <a:r>
              <a:rPr lang="cs-CZ" sz="1800" dirty="0"/>
              <a:t>Obecná část pravidel pro žadatele a příjemce v rámci OPZ, kpt. 18</a:t>
            </a:r>
          </a:p>
          <a:p>
            <a:pPr marL="936000" lvl="3" indent="-432000">
              <a:lnSpc>
                <a:spcPct val="100000"/>
              </a:lnSpc>
              <a:spcBef>
                <a:spcPts val="600"/>
              </a:spcBef>
              <a:spcAft>
                <a:spcPts val="600"/>
              </a:spcAft>
              <a:buSzPct val="100000"/>
              <a:buFont typeface="Wingdings" panose="05000000000000000000" pitchFamily="2" charset="2"/>
              <a:buChar char=""/>
            </a:pPr>
            <a:r>
              <a:rPr lang="cs-CZ" sz="1800" dirty="0"/>
              <a:t>Systém záznamu rozsahu a typu podpory poskytnuté cílovým skupinám projektů</a:t>
            </a:r>
            <a:endParaRPr lang="cs-CZ" dirty="0"/>
          </a:p>
          <a:p>
            <a:pPr>
              <a:lnSpc>
                <a:spcPct val="100000"/>
              </a:lnSpc>
              <a:buFont typeface="Courier New" panose="02070309020205020404" pitchFamily="49" charset="0"/>
              <a:buNone/>
            </a:pPr>
            <a:endParaRPr lang="cs-CZ" sz="1200" dirty="0">
              <a:latin typeface="+mn-lt"/>
            </a:endParaRPr>
          </a:p>
          <a:p>
            <a:pPr hangingPunct="0"/>
            <a:r>
              <a:rPr lang="cs-CZ" sz="1200" b="1" kern="1200" dirty="0">
                <a:solidFill>
                  <a:schemeClr val="tx1"/>
                </a:solidFill>
                <a:effectLst/>
                <a:latin typeface="+mn-lt"/>
                <a:ea typeface="+mn-ea"/>
                <a:cs typeface="+mn-cs"/>
              </a:rPr>
              <a:t>Bagatelní podpora:</a:t>
            </a:r>
            <a:endParaRPr lang="cs-CZ" sz="1200" kern="1200" dirty="0">
              <a:solidFill>
                <a:schemeClr val="tx1"/>
              </a:solidFill>
              <a:effectLst/>
              <a:latin typeface="+mn-lt"/>
              <a:ea typeface="+mn-ea"/>
              <a:cs typeface="+mn-cs"/>
            </a:endParaRPr>
          </a:p>
          <a:p>
            <a:pPr hangingPunct="0"/>
            <a:r>
              <a:rPr lang="cs-CZ" sz="1200" kern="1200" dirty="0">
                <a:solidFill>
                  <a:schemeClr val="tx1"/>
                </a:solidFill>
                <a:effectLst/>
                <a:latin typeface="+mn-lt"/>
                <a:ea typeface="+mn-ea"/>
                <a:cs typeface="+mn-cs"/>
              </a:rPr>
              <a:t>Je stanoven limit, že účastníkem/podpořenou osobou z hlediska indikátorů, je pouze osoba, která:</a:t>
            </a:r>
          </a:p>
          <a:p>
            <a:pPr hangingPunct="0"/>
            <a:r>
              <a:rPr lang="cs-CZ" sz="1200" kern="1200" dirty="0">
                <a:solidFill>
                  <a:schemeClr val="tx1"/>
                </a:solidFill>
                <a:effectLst/>
                <a:latin typeface="+mn-lt"/>
                <a:ea typeface="+mn-ea"/>
                <a:cs typeface="+mn-cs"/>
              </a:rPr>
              <a:t>a) získala v daném projektu podporu v rozsahu minimálně </a:t>
            </a:r>
            <a:r>
              <a:rPr lang="cs-CZ" sz="1200" b="1" kern="1200" dirty="0">
                <a:solidFill>
                  <a:schemeClr val="tx1"/>
                </a:solidFill>
                <a:effectLst/>
                <a:latin typeface="+mn-lt"/>
                <a:ea typeface="+mn-ea"/>
                <a:cs typeface="+mn-cs"/>
              </a:rPr>
              <a:t>40 hodin </a:t>
            </a:r>
            <a:r>
              <a:rPr lang="cs-CZ" sz="1200" kern="1200" dirty="0">
                <a:solidFill>
                  <a:schemeClr val="tx1"/>
                </a:solidFill>
                <a:effectLst/>
                <a:latin typeface="+mn-lt"/>
                <a:ea typeface="+mn-ea"/>
                <a:cs typeface="+mn-cs"/>
              </a:rPr>
              <a:t>(bez ohledu na počet dílčích podpor, tj. počet dílčích zapojení do projektu) a zároveň</a:t>
            </a:r>
          </a:p>
          <a:p>
            <a:pPr hangingPunct="0"/>
            <a:r>
              <a:rPr lang="cs-CZ" sz="1200" kern="1200" dirty="0">
                <a:solidFill>
                  <a:schemeClr val="tx1"/>
                </a:solidFill>
                <a:effectLst/>
                <a:latin typeface="+mn-lt"/>
                <a:ea typeface="+mn-ea"/>
                <a:cs typeface="+mn-cs"/>
              </a:rPr>
              <a:t>b) alespoň 20 hodin z podpory, kterou osoba v daném projektu získala, nemá charakter elektronického vzdělávání.</a:t>
            </a:r>
          </a:p>
          <a:p>
            <a:pPr hangingPunct="0"/>
            <a:r>
              <a:rPr lang="cs-CZ" sz="1200" b="1" kern="1200" dirty="0">
                <a:solidFill>
                  <a:schemeClr val="tx1"/>
                </a:solidFill>
                <a:effectLst/>
                <a:latin typeface="+mn-lt"/>
                <a:ea typeface="+mn-ea"/>
                <a:cs typeface="+mn-cs"/>
              </a:rPr>
              <a:t> </a:t>
            </a:r>
            <a:endParaRPr lang="cs-CZ" sz="1200" kern="1200" dirty="0">
              <a:solidFill>
                <a:schemeClr val="tx1"/>
              </a:solidFill>
              <a:effectLst/>
              <a:latin typeface="+mn-lt"/>
              <a:ea typeface="+mn-ea"/>
              <a:cs typeface="+mn-cs"/>
            </a:endParaRPr>
          </a:p>
          <a:p>
            <a:pPr hangingPunct="0"/>
            <a:r>
              <a:rPr lang="cs-CZ" sz="1200" b="1" kern="1200" dirty="0">
                <a:solidFill>
                  <a:schemeClr val="tx1"/>
                </a:solidFill>
                <a:effectLst/>
                <a:latin typeface="+mn-lt"/>
                <a:ea typeface="+mn-ea"/>
                <a:cs typeface="+mn-cs"/>
              </a:rPr>
              <a:t>Evidence podpořené osoby:</a:t>
            </a:r>
            <a:endParaRPr lang="cs-CZ" sz="1200" kern="1200" dirty="0">
              <a:solidFill>
                <a:schemeClr val="tx1"/>
              </a:solidFill>
              <a:effectLst/>
              <a:latin typeface="+mn-lt"/>
              <a:ea typeface="+mn-ea"/>
              <a:cs typeface="+mn-cs"/>
            </a:endParaRPr>
          </a:p>
          <a:p>
            <a:pPr hangingPunct="0"/>
            <a:r>
              <a:rPr lang="cs-CZ" sz="1200" kern="1200" dirty="0">
                <a:solidFill>
                  <a:schemeClr val="tx1"/>
                </a:solidFill>
                <a:effectLst/>
                <a:latin typeface="+mn-lt"/>
                <a:ea typeface="+mn-ea"/>
                <a:cs typeface="+mn-cs"/>
              </a:rPr>
              <a:t>U každé osoby je třeba znát jméno, příjmení, adresu bydliště a datum narození -monitorovací list podpořené osoby (na portálu </a:t>
            </a:r>
            <a:r>
              <a:rPr lang="cs-CZ" sz="1200" u="sng" kern="1200" dirty="0">
                <a:solidFill>
                  <a:schemeClr val="tx1"/>
                </a:solidFill>
                <a:effectLst/>
                <a:latin typeface="+mn-lt"/>
                <a:ea typeface="+mn-ea"/>
                <a:cs typeface="+mn-cs"/>
                <a:hlinkClick r:id="rId3"/>
              </a:rPr>
              <a:t>www.esfcr.cz</a:t>
            </a:r>
            <a:endParaRPr lang="cs-CZ" sz="1200" kern="1200" dirty="0">
              <a:solidFill>
                <a:schemeClr val="tx1"/>
              </a:solidFill>
              <a:effectLst/>
              <a:latin typeface="+mn-lt"/>
              <a:ea typeface="+mn-ea"/>
              <a:cs typeface="+mn-cs"/>
            </a:endParaRPr>
          </a:p>
          <a:p>
            <a:pPr hangingPunct="0"/>
            <a:r>
              <a:rPr lang="cs-CZ" sz="1200" u="sng" kern="1200" dirty="0">
                <a:solidFill>
                  <a:schemeClr val="tx1"/>
                </a:solidFill>
                <a:effectLst/>
                <a:latin typeface="+mn-lt"/>
                <a:ea typeface="+mn-ea"/>
                <a:cs typeface="+mn-cs"/>
              </a:rPr>
              <a:t>https://www.esfcr.cz/</a:t>
            </a:r>
            <a:r>
              <a:rPr lang="cs-CZ" sz="1200" u="sng" kern="1200" dirty="0" err="1">
                <a:solidFill>
                  <a:schemeClr val="tx1"/>
                </a:solidFill>
                <a:effectLst/>
                <a:latin typeface="+mn-lt"/>
                <a:ea typeface="+mn-ea"/>
                <a:cs typeface="+mn-cs"/>
              </a:rPr>
              <a:t>monitorovani</a:t>
            </a:r>
            <a:r>
              <a:rPr lang="cs-CZ" sz="1200" u="sng" kern="1200" dirty="0">
                <a:solidFill>
                  <a:schemeClr val="tx1"/>
                </a:solidFill>
                <a:effectLst/>
                <a:latin typeface="+mn-lt"/>
                <a:ea typeface="+mn-ea"/>
                <a:cs typeface="+mn-cs"/>
              </a:rPr>
              <a:t>-</a:t>
            </a:r>
            <a:r>
              <a:rPr lang="cs-CZ" sz="1200" u="sng" kern="1200" dirty="0" err="1">
                <a:solidFill>
                  <a:schemeClr val="tx1"/>
                </a:solidFill>
                <a:effectLst/>
                <a:latin typeface="+mn-lt"/>
                <a:ea typeface="+mn-ea"/>
                <a:cs typeface="+mn-cs"/>
              </a:rPr>
              <a:t>podporenych</a:t>
            </a:r>
            <a:r>
              <a:rPr lang="cs-CZ" sz="1200" u="sng" kern="1200" dirty="0">
                <a:solidFill>
                  <a:schemeClr val="tx1"/>
                </a:solidFill>
                <a:effectLst/>
                <a:latin typeface="+mn-lt"/>
                <a:ea typeface="+mn-ea"/>
                <a:cs typeface="+mn-cs"/>
              </a:rPr>
              <a:t>-osob-</a:t>
            </a:r>
            <a:r>
              <a:rPr lang="cs-CZ" sz="1200" u="sng" kern="1200" dirty="0" err="1">
                <a:solidFill>
                  <a:schemeClr val="tx1"/>
                </a:solidFill>
                <a:effectLst/>
                <a:latin typeface="+mn-lt"/>
                <a:ea typeface="+mn-ea"/>
                <a:cs typeface="+mn-cs"/>
              </a:rPr>
              <a:t>opz</a:t>
            </a:r>
            <a:r>
              <a:rPr lang="cs-CZ" sz="1200" kern="1200" dirty="0">
                <a:solidFill>
                  <a:schemeClr val="tx1"/>
                </a:solidFill>
                <a:effectLst/>
                <a:latin typeface="+mn-lt"/>
                <a:ea typeface="+mn-ea"/>
                <a:cs typeface="+mn-cs"/>
              </a:rPr>
              <a:t>).</a:t>
            </a:r>
          </a:p>
          <a:p>
            <a:pPr hangingPunct="0"/>
            <a:endParaRPr lang="cs-CZ" sz="1200" kern="1200" dirty="0">
              <a:solidFill>
                <a:schemeClr val="tx1"/>
              </a:solidFill>
              <a:effectLst/>
              <a:latin typeface="+mn-lt"/>
              <a:ea typeface="+mn-ea"/>
              <a:cs typeface="+mn-cs"/>
            </a:endParaRPr>
          </a:p>
          <a:p>
            <a:pPr hangingPunct="0"/>
            <a:r>
              <a:rPr lang="cs-CZ" sz="1200" b="1" kern="1200" dirty="0">
                <a:solidFill>
                  <a:schemeClr val="tx1"/>
                </a:solidFill>
                <a:effectLst/>
                <a:latin typeface="+mn-lt"/>
                <a:ea typeface="+mn-ea"/>
                <a:cs typeface="+mn-cs"/>
              </a:rPr>
              <a:t>Monitorovací list podpořené osoby </a:t>
            </a:r>
            <a:r>
              <a:rPr lang="cs-CZ" sz="1200" kern="1200" dirty="0">
                <a:solidFill>
                  <a:schemeClr val="tx1"/>
                </a:solidFill>
                <a:effectLst/>
                <a:latin typeface="+mn-lt"/>
                <a:ea typeface="+mn-ea"/>
                <a:cs typeface="+mn-cs"/>
              </a:rPr>
              <a:t>je nezávazný formulář, který je možné využít při sběru údajů od jednotlivých osob podpořených v projektu. Pokud může příjemce (či partner) data potřebná pro sledování monitorovacích indikátorů podložit jinou průkaznou evidencí, není nutné formulář používat. Příjemce (či partner) je také oprávněn si obsah Monitorovacího listu podpořené osoby upravit (např. v něm nezjišťovat něco, co už je mu známo a eviduje to v podobě nějakého jiného dokumentu/databáze).</a:t>
            </a:r>
          </a:p>
          <a:p>
            <a:pPr hangingPunct="0"/>
            <a:r>
              <a:rPr lang="cs-CZ" sz="1200" kern="1200" dirty="0">
                <a:solidFill>
                  <a:schemeClr val="tx1"/>
                </a:solidFill>
                <a:effectLst/>
                <a:latin typeface="+mn-lt"/>
                <a:ea typeface="+mn-ea"/>
                <a:cs typeface="+mn-cs"/>
              </a:rPr>
              <a:t>Díky sledování vymezených parametrů u podpořených osob bude příjemce schopen vykazovat dosažené hodnoty monitorovacích indikátorů týkajících se účastníků projektu.</a:t>
            </a:r>
          </a:p>
          <a:p>
            <a:pPr hangingPunct="0"/>
            <a:endParaRPr lang="cs-CZ" sz="1200" b="1" u="sng" kern="1200" dirty="0">
              <a:solidFill>
                <a:schemeClr val="tx1"/>
              </a:solidFill>
              <a:effectLst/>
              <a:latin typeface="+mn-lt"/>
              <a:ea typeface="+mn-ea"/>
              <a:cs typeface="+mn-cs"/>
            </a:endParaRPr>
          </a:p>
          <a:p>
            <a:pPr hangingPunct="0"/>
            <a:r>
              <a:rPr lang="cs-CZ" sz="1200" b="1" u="sng" kern="1200" dirty="0">
                <a:solidFill>
                  <a:schemeClr val="tx1"/>
                </a:solidFill>
                <a:effectLst/>
                <a:latin typeface="+mn-lt"/>
                <a:ea typeface="+mn-ea"/>
                <a:cs typeface="+mn-cs"/>
              </a:rPr>
              <a:t>Pokyny pro evidenci podpory poskytnuté účastníkům projektů: </a:t>
            </a:r>
            <a:endParaRPr lang="cs-CZ" sz="1200" kern="1200" dirty="0">
              <a:solidFill>
                <a:schemeClr val="tx1"/>
              </a:solidFill>
              <a:effectLst/>
              <a:latin typeface="+mn-lt"/>
              <a:ea typeface="+mn-ea"/>
              <a:cs typeface="+mn-cs"/>
            </a:endParaRPr>
          </a:p>
          <a:p>
            <a:pPr hangingPunct="0"/>
            <a:r>
              <a:rPr lang="cs-CZ" sz="1200" kern="1200" dirty="0">
                <a:solidFill>
                  <a:schemeClr val="tx1"/>
                </a:solidFill>
                <a:effectLst/>
                <a:latin typeface="+mn-lt"/>
                <a:ea typeface="+mn-ea"/>
                <a:cs typeface="+mn-cs"/>
              </a:rPr>
              <a:t>Dosažené hodnoty u indikátorů týkajících se podpořených osob se do zprávy o realizaci projektu, kterou mají příjemci povinnost předkládat, dostanou prostřednictvím informačního systému IS ESF 2014+. Tento systém umožňuje zejména:</a:t>
            </a:r>
          </a:p>
          <a:p>
            <a:pPr hangingPunct="0"/>
            <a:r>
              <a:rPr lang="cs-CZ" sz="1200" kern="1200" dirty="0">
                <a:solidFill>
                  <a:schemeClr val="tx1"/>
                </a:solidFill>
                <a:effectLst/>
                <a:latin typeface="+mn-lt"/>
                <a:ea typeface="+mn-ea"/>
                <a:cs typeface="+mn-cs"/>
              </a:rPr>
              <a:t>- monitoring osob podpořených projekty OPZ s maximálním využitím existujících dat evidovaných v </a:t>
            </a:r>
            <a:r>
              <a:rPr lang="cs-CZ" sz="1200" kern="1200" dirty="0" err="1">
                <a:solidFill>
                  <a:schemeClr val="tx1"/>
                </a:solidFill>
                <a:effectLst/>
                <a:latin typeface="+mn-lt"/>
                <a:ea typeface="+mn-ea"/>
                <a:cs typeface="+mn-cs"/>
              </a:rPr>
              <a:t>agendových</a:t>
            </a:r>
            <a:r>
              <a:rPr lang="cs-CZ" sz="1200" kern="1200" dirty="0">
                <a:solidFill>
                  <a:schemeClr val="tx1"/>
                </a:solidFill>
                <a:effectLst/>
                <a:latin typeface="+mn-lt"/>
                <a:ea typeface="+mn-ea"/>
                <a:cs typeface="+mn-cs"/>
              </a:rPr>
              <a:t> systémech MPSV, které jsou doplňovány sběrem dat od realizátorů jednotlivých projektů;</a:t>
            </a:r>
          </a:p>
          <a:p>
            <a:pPr hangingPunct="0"/>
            <a:r>
              <a:rPr lang="cs-CZ" sz="1200" kern="1200" dirty="0">
                <a:solidFill>
                  <a:schemeClr val="tx1"/>
                </a:solidFill>
                <a:effectLst/>
                <a:latin typeface="+mn-lt"/>
                <a:ea typeface="+mn-ea"/>
                <a:cs typeface="+mn-cs"/>
              </a:rPr>
              <a:t>- monitoring akcí projektů ESF pro potřeby zájemců o účast na projektech prostřednictvím propojení s modulem Akce na portálu www.esfcr.cz;</a:t>
            </a:r>
          </a:p>
          <a:p>
            <a:pPr hangingPunct="0"/>
            <a:r>
              <a:rPr lang="cs-CZ" sz="1200" kern="1200" dirty="0">
                <a:solidFill>
                  <a:schemeClr val="tx1"/>
                </a:solidFill>
                <a:effectLst/>
                <a:latin typeface="+mn-lt"/>
                <a:ea typeface="+mn-ea"/>
                <a:cs typeface="+mn-cs"/>
              </a:rPr>
              <a:t>- automatizovaný výpočet indikátorů týkajících se osob pro jednotlivé projekty a přenos dosažených hodnot indikátorů týkajících se podpořených osob do IS KP14+.</a:t>
            </a:r>
            <a:endParaRPr lang="cs-CZ" dirty="0"/>
          </a:p>
          <a:p>
            <a:pPr lvl="1"/>
            <a:endParaRPr lang="cs-CZ" dirty="0"/>
          </a:p>
          <a:p>
            <a:r>
              <a:rPr lang="cs-CZ" b="1" u="sng" dirty="0"/>
              <a:t>VAZBA IS KP14+ a IS ESF 2014+ </a:t>
            </a:r>
          </a:p>
          <a:p>
            <a:endParaRPr lang="cs-CZ" b="1" u="sng" dirty="0"/>
          </a:p>
          <a:p>
            <a:pPr marL="0" marR="0" indent="0" algn="l" defTabSz="914400" rtl="0" eaLnBrk="1" fontAlgn="auto" latinLnBrk="0" hangingPunct="1">
              <a:lnSpc>
                <a:spcPct val="100000"/>
              </a:lnSpc>
              <a:spcBef>
                <a:spcPts val="0"/>
              </a:spcBef>
              <a:spcAft>
                <a:spcPts val="0"/>
              </a:spcAft>
              <a:buClrTx/>
              <a:buSzTx/>
              <a:buFontTx/>
              <a:buNone/>
              <a:tabLst/>
              <a:defRPr/>
            </a:pPr>
            <a:r>
              <a:rPr lang="cs-CZ" b="1" dirty="0"/>
              <a:t>IS ESF 2014+ </a:t>
            </a:r>
          </a:p>
          <a:p>
            <a:r>
              <a:rPr lang="cs-CZ" dirty="0"/>
              <a:t>Pro každého účastníka projektu veden záznam.</a:t>
            </a:r>
          </a:p>
          <a:p>
            <a:r>
              <a:rPr lang="cs-CZ" dirty="0"/>
              <a:t>Rozsah sledovaných údajů (viz Obecná pravidla pro žadatele a příjemce).</a:t>
            </a:r>
          </a:p>
          <a:p>
            <a:r>
              <a:rPr lang="cs-CZ" dirty="0"/>
              <a:t>Evidence poskytnutých podpor (typ podpory a rozsah podpory - k dispozici výběr z číselníku - bude zveřejněn na webu OPZ).</a:t>
            </a:r>
          </a:p>
          <a:p>
            <a:r>
              <a:rPr lang="cs-CZ" dirty="0"/>
              <a:t>IS automaticky hlídá u jednotlivých osob limit bagatelní podpory.</a:t>
            </a:r>
          </a:p>
          <a:p>
            <a:r>
              <a:rPr lang="cs-CZ" dirty="0"/>
              <a:t>IS z vyplněných údajů generuje hodnoty pro všechny indikátory týkající se účastníků a přenáší hodnoty do IS KP14+.</a:t>
            </a:r>
          </a:p>
          <a:p>
            <a:r>
              <a:rPr lang="cs-CZ" dirty="0"/>
              <a:t>Přímá vazba na externí registry ÚP a ČSSZ.</a:t>
            </a:r>
          </a:p>
          <a:p>
            <a:endParaRPr lang="cs-CZ" dirty="0"/>
          </a:p>
          <a:p>
            <a:r>
              <a:rPr lang="cs-CZ" b="1" dirty="0"/>
              <a:t>IS KP14+</a:t>
            </a:r>
          </a:p>
          <a:p>
            <a:r>
              <a:rPr lang="cs-CZ" dirty="0"/>
              <a:t>Editace pouze hodnot indikátorů netýkajících se účastníků.</a:t>
            </a:r>
          </a:p>
          <a:p>
            <a:r>
              <a:rPr lang="cs-CZ" dirty="0"/>
              <a:t>Indikátory týkající se účastníků přebírány z IS ESF 2014+ bez možnosti editace.</a:t>
            </a:r>
          </a:p>
          <a:p>
            <a:endParaRPr lang="cs-CZ" dirty="0"/>
          </a:p>
          <a:p>
            <a:pPr marL="0" lvl="1" indent="0">
              <a:lnSpc>
                <a:spcPts val="2880"/>
              </a:lnSpc>
              <a:spcBef>
                <a:spcPts val="600"/>
              </a:spcBef>
              <a:spcAft>
                <a:spcPts val="600"/>
              </a:spcAft>
              <a:buSzPct val="100000"/>
              <a:buFont typeface="Wingdings" panose="05000000000000000000" pitchFamily="2" charset="2"/>
              <a:buNone/>
            </a:pPr>
            <a:r>
              <a:rPr lang="cs-CZ" sz="2400" b="1" dirty="0"/>
              <a:t>MS2014+</a:t>
            </a:r>
          </a:p>
          <a:p>
            <a:pPr marL="0" lvl="1" indent="0">
              <a:lnSpc>
                <a:spcPts val="2880"/>
              </a:lnSpc>
              <a:spcBef>
                <a:spcPts val="600"/>
              </a:spcBef>
              <a:spcAft>
                <a:spcPts val="600"/>
              </a:spcAft>
              <a:buSzPct val="100000"/>
              <a:buFont typeface="Wingdings" panose="05000000000000000000" pitchFamily="2" charset="2"/>
              <a:buNone/>
            </a:pPr>
            <a:r>
              <a:rPr lang="cs-CZ" dirty="0"/>
              <a:t>Všechny indikátory sledované na úrovni dané výzvy, tj.:</a:t>
            </a:r>
          </a:p>
          <a:p>
            <a:pPr marL="0" lvl="1" indent="0">
              <a:lnSpc>
                <a:spcPts val="2880"/>
              </a:lnSpc>
              <a:spcBef>
                <a:spcPts val="600"/>
              </a:spcBef>
              <a:spcAft>
                <a:spcPts val="600"/>
              </a:spcAft>
              <a:buSzPct val="100000"/>
              <a:buFont typeface="Wingdings" panose="05000000000000000000" pitchFamily="2" charset="2"/>
              <a:buNone/>
            </a:pPr>
            <a:r>
              <a:rPr lang="cs-CZ" dirty="0"/>
              <a:t>Indikátory vykazované v rámci </a:t>
            </a:r>
            <a:r>
              <a:rPr lang="cs-CZ" dirty="0" err="1"/>
              <a:t>ZoR</a:t>
            </a:r>
            <a:endParaRPr lang="cs-CZ" dirty="0"/>
          </a:p>
          <a:p>
            <a:pPr marL="0" lvl="1" indent="0">
              <a:lnSpc>
                <a:spcPts val="2880"/>
              </a:lnSpc>
              <a:spcBef>
                <a:spcPts val="600"/>
              </a:spcBef>
              <a:spcAft>
                <a:spcPts val="600"/>
              </a:spcAft>
              <a:buSzPct val="100000"/>
              <a:buFont typeface="Wingdings" panose="05000000000000000000" pitchFamily="2" charset="2"/>
              <a:buNone/>
            </a:pPr>
            <a:r>
              <a:rPr lang="cs-CZ" dirty="0"/>
              <a:t>Indikátory sledované po 6 a více měsících po ukončení účasti v projektu</a:t>
            </a:r>
          </a:p>
          <a:p>
            <a:pPr marL="0" lvl="1" indent="0">
              <a:lnSpc>
                <a:spcPts val="2880"/>
              </a:lnSpc>
              <a:spcBef>
                <a:spcPts val="600"/>
              </a:spcBef>
              <a:spcAft>
                <a:spcPts val="600"/>
              </a:spcAft>
              <a:buSzPct val="100000"/>
              <a:buFont typeface="Wingdings" panose="05000000000000000000" pitchFamily="2" charset="2"/>
              <a:buNone/>
            </a:pPr>
            <a:r>
              <a:rPr lang="cs-CZ" dirty="0"/>
              <a:t>Indikátory sledované z úrovně ŘO</a:t>
            </a:r>
          </a:p>
          <a:p>
            <a:pPr marL="0" lvl="1" indent="0">
              <a:lnSpc>
                <a:spcPts val="2880"/>
              </a:lnSpc>
              <a:spcBef>
                <a:spcPts val="600"/>
              </a:spcBef>
              <a:spcAft>
                <a:spcPts val="600"/>
              </a:spcAft>
              <a:buSzPct val="100000"/>
              <a:buFont typeface="Wingdings" panose="05000000000000000000" pitchFamily="2" charset="2"/>
              <a:buNone/>
            </a:pPr>
            <a:r>
              <a:rPr lang="cs-CZ" dirty="0"/>
              <a:t>Indikátory typu „počet projektů“ (žadatel zaškrtne </a:t>
            </a:r>
            <a:r>
              <a:rPr lang="cs-CZ" dirty="0" err="1"/>
              <a:t>checkbox</a:t>
            </a:r>
            <a:r>
              <a:rPr lang="cs-CZ" dirty="0"/>
              <a:t> na žádosti o podporu a systém toto propojí s příslušným indikátorem)</a:t>
            </a:r>
          </a:p>
          <a:p>
            <a:endParaRPr lang="cs-CZ" dirty="0"/>
          </a:p>
          <a:p>
            <a:pPr lvl="1"/>
            <a:endParaRPr lang="cs-CZ" dirty="0"/>
          </a:p>
          <a:p>
            <a:pPr marL="0" marR="0" lvl="1" indent="0" algn="l" defTabSz="914400" rtl="0" eaLnBrk="1" fontAlgn="auto" latinLnBrk="0" hangingPunct="1">
              <a:lnSpc>
                <a:spcPts val="2880"/>
              </a:lnSpc>
              <a:spcBef>
                <a:spcPts val="600"/>
              </a:spcBef>
              <a:spcAft>
                <a:spcPts val="600"/>
              </a:spcAft>
              <a:buClrTx/>
              <a:buSzPct val="100000"/>
              <a:buFont typeface="Wingdings" panose="05000000000000000000" pitchFamily="2" charset="2"/>
              <a:buNone/>
              <a:tabLst/>
              <a:defRPr/>
            </a:pPr>
            <a:endParaRPr lang="cs-CZ" sz="1200" dirty="0"/>
          </a:p>
          <a:p>
            <a:endParaRPr lang="cs-CZ" dirty="0"/>
          </a:p>
        </p:txBody>
      </p:sp>
      <p:sp>
        <p:nvSpPr>
          <p:cNvPr id="4" name="Zástupný symbol pro číslo snímku 3"/>
          <p:cNvSpPr>
            <a:spLocks noGrp="1"/>
          </p:cNvSpPr>
          <p:nvPr>
            <p:ph type="sldNum" sz="quarter" idx="10"/>
          </p:nvPr>
        </p:nvSpPr>
        <p:spPr/>
        <p:txBody>
          <a:bodyPr/>
          <a:lstStyle/>
          <a:p>
            <a:fld id="{53FB31FA-E905-4016-9D4B-970DF0C7EE08}" type="slidenum">
              <a:rPr lang="cs-CZ" smtClean="0"/>
              <a:t>21</a:t>
            </a:fld>
            <a:endParaRPr lang="cs-CZ"/>
          </a:p>
        </p:txBody>
      </p:sp>
    </p:spTree>
    <p:extLst>
      <p:ext uri="{BB962C8B-B14F-4D97-AF65-F5344CB8AC3E}">
        <p14:creationId xmlns:p14="http://schemas.microsoft.com/office/powerpoint/2010/main" val="337823880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pPr defTabSz="914308">
              <a:defRPr/>
            </a:pPr>
            <a:endParaRPr lang="cs-CZ" baseline="0" dirty="0"/>
          </a:p>
        </p:txBody>
      </p:sp>
      <p:sp>
        <p:nvSpPr>
          <p:cNvPr id="4" name="Zástupný symbol pro číslo snímku 3"/>
          <p:cNvSpPr>
            <a:spLocks noGrp="1"/>
          </p:cNvSpPr>
          <p:nvPr>
            <p:ph type="sldNum" sz="quarter" idx="10"/>
          </p:nvPr>
        </p:nvSpPr>
        <p:spPr/>
        <p:txBody>
          <a:bodyPr/>
          <a:lstStyle/>
          <a:p>
            <a:fld id="{53FB31FA-E905-4016-9D4B-970DF0C7EE08}" type="slidenum">
              <a:rPr lang="cs-CZ" smtClean="0"/>
              <a:t>22</a:t>
            </a:fld>
            <a:endParaRPr lang="cs-CZ"/>
          </a:p>
        </p:txBody>
      </p:sp>
    </p:spTree>
    <p:extLst>
      <p:ext uri="{BB962C8B-B14F-4D97-AF65-F5344CB8AC3E}">
        <p14:creationId xmlns:p14="http://schemas.microsoft.com/office/powerpoint/2010/main" val="100951051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pPr defTabSz="914308">
              <a:defRPr/>
            </a:pPr>
            <a:endParaRPr lang="cs-CZ" baseline="0" dirty="0"/>
          </a:p>
        </p:txBody>
      </p:sp>
      <p:sp>
        <p:nvSpPr>
          <p:cNvPr id="4" name="Zástupný symbol pro číslo snímku 3"/>
          <p:cNvSpPr>
            <a:spLocks noGrp="1"/>
          </p:cNvSpPr>
          <p:nvPr>
            <p:ph type="sldNum" sz="quarter" idx="10"/>
          </p:nvPr>
        </p:nvSpPr>
        <p:spPr/>
        <p:txBody>
          <a:bodyPr/>
          <a:lstStyle/>
          <a:p>
            <a:fld id="{53FB31FA-E905-4016-9D4B-970DF0C7EE08}" type="slidenum">
              <a:rPr lang="cs-CZ" smtClean="0"/>
              <a:t>24</a:t>
            </a:fld>
            <a:endParaRPr lang="cs-CZ"/>
          </a:p>
        </p:txBody>
      </p:sp>
    </p:spTree>
    <p:extLst>
      <p:ext uri="{BB962C8B-B14F-4D97-AF65-F5344CB8AC3E}">
        <p14:creationId xmlns:p14="http://schemas.microsoft.com/office/powerpoint/2010/main" val="100951051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b="1" dirty="0"/>
              <a:t>Rovné příležitosti a nediskriminace, Udržitelný rozvoj (environmentální indikátory), Rovné příležitosti mužů a žen</a:t>
            </a:r>
            <a:r>
              <a:rPr lang="cs-CZ" dirty="0"/>
              <a:t> </a:t>
            </a:r>
            <a:r>
              <a:rPr lang="cs-CZ" b="1" dirty="0"/>
              <a:t>– </a:t>
            </a:r>
            <a:r>
              <a:rPr lang="cs-CZ" dirty="0"/>
              <a:t>určení vlivu na princip</a:t>
            </a:r>
          </a:p>
          <a:p>
            <a:pPr lvl="1">
              <a:spcAft>
                <a:spcPts val="600"/>
              </a:spcAft>
            </a:pPr>
            <a:r>
              <a:rPr lang="cs-CZ" dirty="0"/>
              <a:t>Cílené zaměření na horizontální princip - nutno uvést podrobnosti</a:t>
            </a:r>
          </a:p>
          <a:p>
            <a:pPr lvl="1">
              <a:spcAft>
                <a:spcPts val="600"/>
              </a:spcAft>
            </a:pPr>
            <a:r>
              <a:rPr lang="cs-CZ" dirty="0"/>
              <a:t>Pozitivní vliv na horizontální princip – nutno uvést podrobnosti</a:t>
            </a:r>
          </a:p>
          <a:p>
            <a:pPr lvl="1">
              <a:spcAft>
                <a:spcPts val="600"/>
              </a:spcAft>
            </a:pPr>
            <a:r>
              <a:rPr lang="cs-CZ" dirty="0"/>
              <a:t>Neutrální k horizontálnímu principu (vždy u udržitelného rozvoje)</a:t>
            </a:r>
          </a:p>
          <a:p>
            <a:pPr marL="0" lvl="1" indent="0">
              <a:lnSpc>
                <a:spcPts val="2880"/>
              </a:lnSpc>
              <a:spcBef>
                <a:spcPts val="600"/>
              </a:spcBef>
              <a:spcAft>
                <a:spcPts val="600"/>
              </a:spcAft>
              <a:buSzPct val="100000"/>
              <a:buFont typeface="Wingdings" panose="05000000000000000000" pitchFamily="2" charset="2"/>
              <a:buNone/>
            </a:pPr>
            <a:r>
              <a:rPr lang="cs-CZ" sz="2400" b="1" dirty="0"/>
              <a:t>Projekt  zaměřen na udržitelnou zaměstnanost žen a udržitelný postup žen v zaměstnání </a:t>
            </a:r>
            <a:r>
              <a:rPr lang="cs-CZ" sz="2400" dirty="0"/>
              <a:t>-  </a:t>
            </a:r>
            <a:r>
              <a:rPr lang="cs-CZ" sz="2400" dirty="0" err="1"/>
              <a:t>Checkbox</a:t>
            </a:r>
            <a:r>
              <a:rPr lang="cs-CZ" sz="2400" dirty="0"/>
              <a:t> se zaškrtává pouze u projektů, jejichž cílem je udržitelná zaměstnanost žen a udržitelný postup žen v zaměstnání.</a:t>
            </a:r>
          </a:p>
          <a:p>
            <a:endParaRPr lang="cs-CZ" dirty="0"/>
          </a:p>
        </p:txBody>
      </p:sp>
      <p:sp>
        <p:nvSpPr>
          <p:cNvPr id="4" name="Zástupný symbol pro číslo snímku 3"/>
          <p:cNvSpPr>
            <a:spLocks noGrp="1"/>
          </p:cNvSpPr>
          <p:nvPr>
            <p:ph type="sldNum" sz="quarter" idx="10"/>
          </p:nvPr>
        </p:nvSpPr>
        <p:spPr/>
        <p:txBody>
          <a:bodyPr/>
          <a:lstStyle/>
          <a:p>
            <a:fld id="{53FB31FA-E905-4016-9D4B-970DF0C7EE08}" type="slidenum">
              <a:rPr lang="cs-CZ" smtClean="0"/>
              <a:t>25</a:t>
            </a:fld>
            <a:endParaRPr lang="cs-CZ"/>
          </a:p>
        </p:txBody>
      </p:sp>
    </p:spTree>
    <p:extLst>
      <p:ext uri="{BB962C8B-B14F-4D97-AF65-F5344CB8AC3E}">
        <p14:creationId xmlns:p14="http://schemas.microsoft.com/office/powerpoint/2010/main" val="65856066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sz="1200" b="0" i="0" u="none" strike="noStrike" kern="1200" baseline="0" dirty="0">
                <a:solidFill>
                  <a:schemeClr val="tx1"/>
                </a:solidFill>
                <a:latin typeface="+mn-lt"/>
                <a:ea typeface="+mn-ea"/>
                <a:cs typeface="+mn-cs"/>
              </a:rPr>
              <a:t>Okno zobrazuje nahoře všechny dosud zapsané klíčové aktivity na projektu. V dolní části obrazovky je prostor, v němž uživatel zakládá nový záznam nebo edituje záznam, který si vybral k editaci z tabulky v horní části obrazovky. </a:t>
            </a:r>
          </a:p>
          <a:p>
            <a:r>
              <a:rPr lang="cs-CZ" sz="1200" b="0" i="0" u="none" strike="noStrike" kern="1200" baseline="0" dirty="0">
                <a:solidFill>
                  <a:schemeClr val="tx1"/>
                </a:solidFill>
                <a:latin typeface="+mn-lt"/>
                <a:ea typeface="+mn-ea"/>
                <a:cs typeface="+mn-cs"/>
              </a:rPr>
              <a:t>Jednotlivé klíčové aktivity musí být v přímé vazbě na podporované aktivity uvedené v příslušné výzvě. </a:t>
            </a:r>
          </a:p>
          <a:p>
            <a:r>
              <a:rPr lang="cs-CZ" sz="1200" b="0" i="0" u="none" strike="noStrike" kern="1200" baseline="0" dirty="0">
                <a:solidFill>
                  <a:schemeClr val="tx1"/>
                </a:solidFill>
                <a:latin typeface="+mn-lt"/>
                <a:ea typeface="+mn-ea"/>
                <a:cs typeface="+mn-cs"/>
              </a:rPr>
              <a:t>Každou další klíčovou aktivitu lze zadat přes tlačítko </a:t>
            </a:r>
            <a:r>
              <a:rPr lang="cs-CZ" sz="1200" b="1" i="0" u="none" strike="noStrike" kern="1200" baseline="0" dirty="0">
                <a:solidFill>
                  <a:schemeClr val="tx1"/>
                </a:solidFill>
                <a:latin typeface="+mn-lt"/>
                <a:ea typeface="+mn-ea"/>
                <a:cs typeface="+mn-cs"/>
              </a:rPr>
              <a:t>Nový záznam</a:t>
            </a:r>
            <a:r>
              <a:rPr lang="cs-CZ" sz="1200" b="0" i="0" u="none" strike="noStrike" kern="1200" baseline="0" dirty="0">
                <a:solidFill>
                  <a:schemeClr val="tx1"/>
                </a:solidFill>
                <a:latin typeface="+mn-lt"/>
                <a:ea typeface="+mn-ea"/>
                <a:cs typeface="+mn-cs"/>
              </a:rPr>
              <a:t>. </a:t>
            </a:r>
            <a:endParaRPr lang="cs-CZ" dirty="0"/>
          </a:p>
          <a:p>
            <a:endParaRPr lang="cs-CZ" dirty="0"/>
          </a:p>
          <a:p>
            <a:r>
              <a:rPr lang="cs-CZ" dirty="0"/>
              <a:t>Pole na záložce sice nejsou označena jako povinná pole, přesto byla pro OPZ nastavena kontrola v tom smyslu, že nelze finalizovat projektovou žádost, u které by nebyla vyplněna alespoň 1 klíčová aktivita.</a:t>
            </a:r>
          </a:p>
          <a:p>
            <a:r>
              <a:rPr lang="cs-CZ" sz="2400" dirty="0"/>
              <a:t>Zadává se každá aktivita zvlášť, po zadání je nutno záznam uložit.</a:t>
            </a:r>
          </a:p>
          <a:p>
            <a:pPr marL="171450" indent="-171450">
              <a:buFontTx/>
              <a:buChar char="-"/>
            </a:pPr>
            <a:r>
              <a:rPr lang="cs-CZ" b="1" dirty="0"/>
              <a:t>Název</a:t>
            </a:r>
          </a:p>
          <a:p>
            <a:pPr marL="171450" indent="-171450">
              <a:buFontTx/>
              <a:buChar char="-"/>
            </a:pPr>
            <a:r>
              <a:rPr lang="cs-CZ" b="1" dirty="0"/>
              <a:t>Popis</a:t>
            </a:r>
            <a:r>
              <a:rPr lang="cs-CZ" dirty="0"/>
              <a:t> – činnosti, způsob provádění, výstupy, časová dotace, provázanost s dalšími KA, apod.</a:t>
            </a:r>
            <a:r>
              <a:rPr lang="cs-CZ" sz="1200" b="0" i="0" u="none" strike="noStrike" kern="1200" baseline="0" dirty="0">
                <a:solidFill>
                  <a:schemeClr val="tx1"/>
                </a:solidFill>
                <a:latin typeface="+mn-lt"/>
                <a:ea typeface="+mn-ea"/>
                <a:cs typeface="+mn-cs"/>
              </a:rPr>
              <a:t> Podrobně popište plánovanou realizaci klíčové aktivity. Aktivity projektu by měly být logicky strukturovány a provázány. </a:t>
            </a:r>
          </a:p>
          <a:p>
            <a:pPr marL="171450" indent="-171450">
              <a:buFontTx/>
              <a:buChar char="-"/>
            </a:pPr>
            <a:r>
              <a:rPr lang="cs-CZ" b="1" dirty="0"/>
              <a:t>Přehled nákladů </a:t>
            </a:r>
            <a:r>
              <a:rPr lang="cs-CZ" dirty="0"/>
              <a:t>– přímé náklady, vazba na rozpočet a hodnocení efektivity projektu. </a:t>
            </a:r>
            <a:r>
              <a:rPr lang="cs-CZ" sz="1200" b="0" i="0" u="none" strike="noStrike" kern="1200" baseline="0" dirty="0">
                <a:solidFill>
                  <a:schemeClr val="tx1"/>
                </a:solidFill>
                <a:latin typeface="+mn-lt"/>
                <a:ea typeface="+mn-ea"/>
                <a:cs typeface="+mn-cs"/>
              </a:rPr>
              <a:t>Uveďte, jaké náklady z přímých způsobilých výdajů, které jsou v rozpočtu projektu (na samostatné záložce) se vztahují k plnění dané klíčové aktivity. POZOR: Provazba popisu klíčové aktivity s rozpočtem je důležitá pro posouzení efektivity projektu. </a:t>
            </a:r>
            <a:endParaRPr lang="cs-CZ" dirty="0"/>
          </a:p>
          <a:p>
            <a:pPr marL="628650" lvl="1" indent="-171450">
              <a:spcAft>
                <a:spcPts val="600"/>
              </a:spcAft>
              <a:buFontTx/>
              <a:buChar char="-"/>
            </a:pPr>
            <a:endParaRPr lang="cs-CZ" dirty="0"/>
          </a:p>
          <a:p>
            <a:endParaRPr lang="cs-CZ" dirty="0"/>
          </a:p>
        </p:txBody>
      </p:sp>
      <p:sp>
        <p:nvSpPr>
          <p:cNvPr id="4" name="Zástupný symbol pro číslo snímku 3"/>
          <p:cNvSpPr>
            <a:spLocks noGrp="1"/>
          </p:cNvSpPr>
          <p:nvPr>
            <p:ph type="sldNum" sz="quarter" idx="10"/>
          </p:nvPr>
        </p:nvSpPr>
        <p:spPr/>
        <p:txBody>
          <a:bodyPr/>
          <a:lstStyle/>
          <a:p>
            <a:fld id="{53FB31FA-E905-4016-9D4B-970DF0C7EE08}" type="slidenum">
              <a:rPr lang="cs-CZ" smtClean="0"/>
              <a:t>26</a:t>
            </a:fld>
            <a:endParaRPr lang="cs-CZ"/>
          </a:p>
        </p:txBody>
      </p:sp>
    </p:spTree>
    <p:extLst>
      <p:ext uri="{BB962C8B-B14F-4D97-AF65-F5344CB8AC3E}">
        <p14:creationId xmlns:p14="http://schemas.microsoft.com/office/powerpoint/2010/main" val="382221955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a:t>Obsah číselníku nastaven na výzvě.</a:t>
            </a:r>
          </a:p>
          <a:p>
            <a:r>
              <a:rPr lang="cs-CZ" b="1" dirty="0"/>
              <a:t>Cílová skupina </a:t>
            </a:r>
            <a:r>
              <a:rPr lang="cs-CZ" dirty="0"/>
              <a:t>– výběr z číselníku</a:t>
            </a:r>
          </a:p>
          <a:p>
            <a:r>
              <a:rPr lang="cs-CZ" b="1" dirty="0"/>
              <a:t>Popis cílové skupiny </a:t>
            </a:r>
            <a:r>
              <a:rPr lang="cs-CZ" dirty="0"/>
              <a:t>– identifikace, velikost, struktura, potřeby, zapojení cílové skupiny v průběhu projektu.</a:t>
            </a:r>
          </a:p>
          <a:p>
            <a:r>
              <a:rPr lang="cs-CZ" dirty="0"/>
              <a:t>Podstatná změna projektu - zahrnutí nové cílové skupiny, tj. rozšíření projektu i na osoby, na které projekt původně zaměřen nebyl.</a:t>
            </a:r>
          </a:p>
          <a:p>
            <a:r>
              <a:rPr lang="cs-CZ" sz="1200" b="0" i="0" u="none" strike="noStrike" kern="1200" baseline="0" dirty="0">
                <a:solidFill>
                  <a:schemeClr val="tx1"/>
                </a:solidFill>
                <a:latin typeface="+mn-lt"/>
                <a:ea typeface="+mn-ea"/>
                <a:cs typeface="+mn-cs"/>
              </a:rPr>
              <a:t>Ke každé zvolené cílové skupině doplňte bližší popis, který by měl obsahovat zejména informace o identifikaci cílové skupiny, její velikosti a struktuře, popis potřeb cílové skupiny, posouzení potenciálu cílové skupiny uplatnit se na trhu práce a popis zapojení cílové skupiny v průběhu projektu. </a:t>
            </a:r>
          </a:p>
          <a:p>
            <a:r>
              <a:rPr lang="cs-CZ" sz="1200" b="0" i="0" u="none" strike="noStrike" kern="1200" baseline="0" dirty="0">
                <a:solidFill>
                  <a:schemeClr val="tx1"/>
                </a:solidFill>
                <a:latin typeface="+mn-lt"/>
                <a:ea typeface="+mn-ea"/>
                <a:cs typeface="+mn-cs"/>
              </a:rPr>
              <a:t>Po zadání každé cílové skupiny je nutné záložku uložit pomocí tlačítka </a:t>
            </a:r>
            <a:r>
              <a:rPr lang="cs-CZ" sz="1200" b="1" i="0" u="none" strike="noStrike" kern="1200" baseline="0" dirty="0">
                <a:solidFill>
                  <a:schemeClr val="tx1"/>
                </a:solidFill>
                <a:latin typeface="+mn-lt"/>
                <a:ea typeface="+mn-ea"/>
                <a:cs typeface="+mn-cs"/>
              </a:rPr>
              <a:t>Uložit</a:t>
            </a:r>
            <a:r>
              <a:rPr lang="cs-CZ" sz="1200" b="0" i="0" u="none" strike="noStrike" kern="1200" baseline="0" dirty="0">
                <a:solidFill>
                  <a:schemeClr val="tx1"/>
                </a:solidFill>
                <a:latin typeface="+mn-lt"/>
                <a:ea typeface="+mn-ea"/>
                <a:cs typeface="+mn-cs"/>
              </a:rPr>
              <a:t>. Uložené údaje se zobrazí v souhrnné tabulce. </a:t>
            </a:r>
            <a:endParaRPr lang="cs-CZ" dirty="0"/>
          </a:p>
        </p:txBody>
      </p:sp>
      <p:sp>
        <p:nvSpPr>
          <p:cNvPr id="4" name="Zástupný symbol pro číslo snímku 3"/>
          <p:cNvSpPr>
            <a:spLocks noGrp="1"/>
          </p:cNvSpPr>
          <p:nvPr>
            <p:ph type="sldNum" sz="quarter" idx="10"/>
          </p:nvPr>
        </p:nvSpPr>
        <p:spPr/>
        <p:txBody>
          <a:bodyPr/>
          <a:lstStyle/>
          <a:p>
            <a:fld id="{53FB31FA-E905-4016-9D4B-970DF0C7EE08}" type="slidenum">
              <a:rPr lang="cs-CZ" smtClean="0"/>
              <a:t>27</a:t>
            </a:fld>
            <a:endParaRPr lang="cs-CZ"/>
          </a:p>
        </p:txBody>
      </p:sp>
    </p:spTree>
    <p:extLst>
      <p:ext uri="{BB962C8B-B14F-4D97-AF65-F5344CB8AC3E}">
        <p14:creationId xmlns:p14="http://schemas.microsoft.com/office/powerpoint/2010/main" val="18995727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a:t>Povolené místo realizace a povolené místo dopadu projektu jsou stanovena ve výzvě.</a:t>
            </a:r>
          </a:p>
          <a:p>
            <a:r>
              <a:rPr lang="cs-CZ" b="1" dirty="0"/>
              <a:t>Místo realizace</a:t>
            </a:r>
            <a:r>
              <a:rPr lang="cs-CZ" dirty="0"/>
              <a:t> - realizace aktivit projektu ve prospěch cílových skupin, příp. lokalita, kde vznikají výstupy či výsledky projektu. </a:t>
            </a:r>
            <a:r>
              <a:rPr lang="cs-CZ" b="1" dirty="0"/>
              <a:t>Detail kraje v ČR. </a:t>
            </a:r>
          </a:p>
          <a:p>
            <a:r>
              <a:rPr lang="cs-CZ" b="1" dirty="0"/>
              <a:t>Místo dopadu -</a:t>
            </a:r>
            <a:r>
              <a:rPr lang="cs-CZ" dirty="0"/>
              <a:t> </a:t>
            </a:r>
            <a:r>
              <a:rPr lang="pl-PL" dirty="0"/>
              <a:t>území, které má z realizace projektu prospěch. Může zahrnovat pouze území, z jehož alokace je daná výzva financována. </a:t>
            </a:r>
            <a:r>
              <a:rPr lang="cs-CZ" b="1" dirty="0"/>
              <a:t>Detail kraje v ČR. Pouze ČR.</a:t>
            </a:r>
          </a:p>
          <a:p>
            <a:r>
              <a:rPr lang="cs-CZ" dirty="0"/>
              <a:t>Změna místa realizace nebo území dopadu, které nemají dopad na způsobilost výdajů – nepodstatná změna.</a:t>
            </a:r>
          </a:p>
          <a:p>
            <a:r>
              <a:rPr lang="cs-CZ" sz="1200" b="0" i="0" u="none" strike="noStrike" kern="1200" baseline="0" dirty="0">
                <a:solidFill>
                  <a:schemeClr val="tx1"/>
                </a:solidFill>
                <a:latin typeface="+mn-lt"/>
                <a:ea typeface="+mn-ea"/>
                <a:cs typeface="+mn-cs"/>
              </a:rPr>
              <a:t>V rámci záložky Umístění vyplní žadatel údaje o tom, kde bude projekt realizován (</a:t>
            </a:r>
            <a:r>
              <a:rPr lang="cs-CZ" sz="1200" b="1" i="0" u="none" strike="noStrike" kern="1200" baseline="0" dirty="0">
                <a:solidFill>
                  <a:schemeClr val="tx1"/>
                </a:solidFill>
                <a:latin typeface="+mn-lt"/>
                <a:ea typeface="+mn-ea"/>
                <a:cs typeface="+mn-cs"/>
              </a:rPr>
              <a:t>Místo realizace</a:t>
            </a:r>
            <a:r>
              <a:rPr lang="cs-CZ" sz="1200" b="0" i="0" u="none" strike="noStrike" kern="1200" baseline="0" dirty="0">
                <a:solidFill>
                  <a:schemeClr val="tx1"/>
                </a:solidFill>
                <a:latin typeface="+mn-lt"/>
                <a:ea typeface="+mn-ea"/>
                <a:cs typeface="+mn-cs"/>
              </a:rPr>
              <a:t>) a na jaké území bude mít realizace projektu dopad (</a:t>
            </a:r>
            <a:r>
              <a:rPr lang="cs-CZ" sz="1200" b="1" i="0" u="none" strike="noStrike" kern="1200" baseline="0" dirty="0">
                <a:solidFill>
                  <a:schemeClr val="tx1"/>
                </a:solidFill>
                <a:latin typeface="+mn-lt"/>
                <a:ea typeface="+mn-ea"/>
                <a:cs typeface="+mn-cs"/>
              </a:rPr>
              <a:t>Dopad projektu</a:t>
            </a:r>
            <a:r>
              <a:rPr lang="cs-CZ" sz="1200" b="0" i="0" u="none" strike="noStrike" kern="1200" baseline="0" dirty="0">
                <a:solidFill>
                  <a:schemeClr val="tx1"/>
                </a:solidFill>
                <a:latin typeface="+mn-lt"/>
                <a:ea typeface="+mn-ea"/>
                <a:cs typeface="+mn-cs"/>
              </a:rPr>
              <a:t>). </a:t>
            </a:r>
            <a:endParaRPr lang="cs-CZ" dirty="0"/>
          </a:p>
        </p:txBody>
      </p:sp>
      <p:sp>
        <p:nvSpPr>
          <p:cNvPr id="4" name="Zástupný symbol pro číslo snímku 3"/>
          <p:cNvSpPr>
            <a:spLocks noGrp="1"/>
          </p:cNvSpPr>
          <p:nvPr>
            <p:ph type="sldNum" sz="quarter" idx="10"/>
          </p:nvPr>
        </p:nvSpPr>
        <p:spPr/>
        <p:txBody>
          <a:bodyPr/>
          <a:lstStyle/>
          <a:p>
            <a:fld id="{53FB31FA-E905-4016-9D4B-970DF0C7EE08}" type="slidenum">
              <a:rPr lang="cs-CZ" smtClean="0"/>
              <a:t>29</a:t>
            </a:fld>
            <a:endParaRPr lang="cs-CZ"/>
          </a:p>
        </p:txBody>
      </p:sp>
    </p:spTree>
    <p:extLst>
      <p:ext uri="{BB962C8B-B14F-4D97-AF65-F5344CB8AC3E}">
        <p14:creationId xmlns:p14="http://schemas.microsoft.com/office/powerpoint/2010/main" val="136546220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cs-CZ" dirty="0"/>
              <a:t>Údaje o subjektech, které se k projektu vztahují. </a:t>
            </a:r>
          </a:p>
          <a:p>
            <a:pPr marL="0" marR="0" indent="0" algn="l" defTabSz="914400" rtl="0" eaLnBrk="1" fontAlgn="auto" latinLnBrk="0" hangingPunct="1">
              <a:lnSpc>
                <a:spcPct val="100000"/>
              </a:lnSpc>
              <a:spcBef>
                <a:spcPts val="0"/>
              </a:spcBef>
              <a:spcAft>
                <a:spcPts val="0"/>
              </a:spcAft>
              <a:buClrTx/>
              <a:buSzTx/>
              <a:buFontTx/>
              <a:buNone/>
              <a:tabLst/>
              <a:defRPr/>
            </a:pPr>
            <a:r>
              <a:rPr lang="cs-CZ" dirty="0"/>
              <a:t>Přičemž v rámci této skupiny se rozlišují (a pokud jsou relevantní, musí být na této záložce vyplněny subjekty):</a:t>
            </a:r>
          </a:p>
          <a:p>
            <a:pPr marL="0" marR="0" indent="0" algn="l" defTabSz="914400" rtl="0" eaLnBrk="1" fontAlgn="auto" latinLnBrk="0" hangingPunct="1">
              <a:lnSpc>
                <a:spcPct val="100000"/>
              </a:lnSpc>
              <a:spcBef>
                <a:spcPts val="0"/>
              </a:spcBef>
              <a:spcAft>
                <a:spcPts val="0"/>
              </a:spcAft>
              <a:buClrTx/>
              <a:buSzTx/>
              <a:buFontTx/>
              <a:buNone/>
              <a:tabLst/>
              <a:defRPr/>
            </a:pPr>
            <a:r>
              <a:rPr lang="cs-CZ" dirty="0"/>
              <a:t> Žadatel/příjemce</a:t>
            </a:r>
          </a:p>
          <a:p>
            <a:pPr marL="0" marR="0" indent="0" algn="l" defTabSz="914400" rtl="0" eaLnBrk="1" fontAlgn="auto" latinLnBrk="0" hangingPunct="1">
              <a:lnSpc>
                <a:spcPct val="100000"/>
              </a:lnSpc>
              <a:spcBef>
                <a:spcPts val="0"/>
              </a:spcBef>
              <a:spcAft>
                <a:spcPts val="0"/>
              </a:spcAft>
              <a:buClrTx/>
              <a:buSzTx/>
              <a:buFontTx/>
              <a:buNone/>
              <a:tabLst/>
              <a:defRPr/>
            </a:pPr>
            <a:r>
              <a:rPr lang="cs-CZ" dirty="0"/>
              <a:t> Osoba s podílem v právnické osobě žadatele/příjemce</a:t>
            </a:r>
          </a:p>
          <a:p>
            <a:pPr marL="0" marR="0" indent="0" algn="l" defTabSz="914400" rtl="0" eaLnBrk="1" fontAlgn="auto" latinLnBrk="0" hangingPunct="1">
              <a:lnSpc>
                <a:spcPct val="100000"/>
              </a:lnSpc>
              <a:spcBef>
                <a:spcPts val="0"/>
              </a:spcBef>
              <a:spcAft>
                <a:spcPts val="0"/>
              </a:spcAft>
              <a:buClrTx/>
              <a:buSzTx/>
              <a:buFontTx/>
              <a:buNone/>
              <a:tabLst/>
              <a:defRPr/>
            </a:pPr>
            <a:r>
              <a:rPr lang="cs-CZ" dirty="0"/>
              <a:t> Osoby, v nichž má žadatel/příjemce podíl</a:t>
            </a:r>
          </a:p>
          <a:p>
            <a:pPr marL="0" marR="0" indent="0" algn="l" defTabSz="914400" rtl="0" eaLnBrk="1" fontAlgn="auto" latinLnBrk="0" hangingPunct="1">
              <a:lnSpc>
                <a:spcPct val="100000"/>
              </a:lnSpc>
              <a:spcBef>
                <a:spcPts val="0"/>
              </a:spcBef>
              <a:spcAft>
                <a:spcPts val="0"/>
              </a:spcAft>
              <a:buClrTx/>
              <a:buSzTx/>
              <a:buFontTx/>
              <a:buNone/>
              <a:tabLst/>
              <a:defRPr/>
            </a:pPr>
            <a:r>
              <a:rPr lang="cs-CZ" dirty="0"/>
              <a:t> Partner s finančním příspěvkem</a:t>
            </a:r>
          </a:p>
          <a:p>
            <a:pPr marL="0" marR="0" indent="0" algn="l" defTabSz="914400" rtl="0" eaLnBrk="1" fontAlgn="auto" latinLnBrk="0" hangingPunct="1">
              <a:lnSpc>
                <a:spcPct val="100000"/>
              </a:lnSpc>
              <a:spcBef>
                <a:spcPts val="0"/>
              </a:spcBef>
              <a:spcAft>
                <a:spcPts val="0"/>
              </a:spcAft>
              <a:buClrTx/>
              <a:buSzTx/>
              <a:buFontTx/>
              <a:buNone/>
              <a:tabLst/>
              <a:defRPr/>
            </a:pPr>
            <a:r>
              <a:rPr lang="cs-CZ" dirty="0"/>
              <a:t> Partner bez finančního příspěvku</a:t>
            </a:r>
          </a:p>
          <a:p>
            <a:pPr marL="0" marR="0" indent="0" algn="l" defTabSz="914400" rtl="0" eaLnBrk="1" fontAlgn="auto" latinLnBrk="0" hangingPunct="1">
              <a:lnSpc>
                <a:spcPct val="100000"/>
              </a:lnSpc>
              <a:spcBef>
                <a:spcPts val="0"/>
              </a:spcBef>
              <a:spcAft>
                <a:spcPts val="0"/>
              </a:spcAft>
              <a:buClrTx/>
              <a:buSzTx/>
              <a:buFontTx/>
              <a:buNone/>
              <a:tabLst/>
              <a:defRPr/>
            </a:pPr>
            <a:r>
              <a:rPr lang="cs-CZ" dirty="0"/>
              <a:t> Zřizovatel Obec</a:t>
            </a:r>
          </a:p>
          <a:p>
            <a:pPr marL="0" marR="0" indent="0" algn="l" defTabSz="914400" rtl="0" eaLnBrk="1" fontAlgn="auto" latinLnBrk="0" hangingPunct="1">
              <a:lnSpc>
                <a:spcPct val="100000"/>
              </a:lnSpc>
              <a:spcBef>
                <a:spcPts val="0"/>
              </a:spcBef>
              <a:spcAft>
                <a:spcPts val="0"/>
              </a:spcAft>
              <a:buClrTx/>
              <a:buSzTx/>
              <a:buFontTx/>
              <a:buNone/>
              <a:tabLst/>
              <a:defRPr/>
            </a:pPr>
            <a:r>
              <a:rPr lang="cs-CZ" dirty="0"/>
              <a:t> Zřizovatel / Nadřízený kraj</a:t>
            </a:r>
          </a:p>
          <a:p>
            <a:pPr marL="0" marR="0" indent="0" algn="l" defTabSz="914400" rtl="0" eaLnBrk="1" fontAlgn="auto" latinLnBrk="0" hangingPunct="1">
              <a:lnSpc>
                <a:spcPct val="100000"/>
              </a:lnSpc>
              <a:spcBef>
                <a:spcPts val="0"/>
              </a:spcBef>
              <a:spcAft>
                <a:spcPts val="0"/>
              </a:spcAft>
              <a:buClrTx/>
              <a:buSzTx/>
              <a:buFontTx/>
              <a:buNone/>
              <a:tabLst/>
              <a:defRPr/>
            </a:pPr>
            <a:r>
              <a:rPr lang="cs-CZ" dirty="0"/>
              <a:t> Zřizovatel OSS</a:t>
            </a:r>
          </a:p>
          <a:p>
            <a:pPr marL="0" marR="0" indent="0" algn="l" defTabSz="914400" rtl="0" eaLnBrk="1" fontAlgn="auto" latinLnBrk="0" hangingPunct="1">
              <a:lnSpc>
                <a:spcPct val="100000"/>
              </a:lnSpc>
              <a:spcBef>
                <a:spcPts val="0"/>
              </a:spcBef>
              <a:spcAft>
                <a:spcPts val="0"/>
              </a:spcAft>
              <a:buClrTx/>
              <a:buSzTx/>
              <a:buFontTx/>
              <a:buNone/>
              <a:tabLst/>
              <a:defRPr/>
            </a:pPr>
            <a:r>
              <a:rPr lang="cs-CZ" dirty="0"/>
              <a:t> Financující kapitola SR</a:t>
            </a:r>
          </a:p>
          <a:p>
            <a:pPr marL="0" marR="0" indent="0" algn="l" defTabSz="914400" rtl="0" eaLnBrk="1" fontAlgn="auto" latinLnBrk="0" hangingPunct="1">
              <a:lnSpc>
                <a:spcPct val="100000"/>
              </a:lnSpc>
              <a:spcBef>
                <a:spcPts val="0"/>
              </a:spcBef>
              <a:spcAft>
                <a:spcPts val="0"/>
              </a:spcAft>
              <a:buClrTx/>
              <a:buSzTx/>
              <a:buFontTx/>
              <a:buNone/>
              <a:tabLst/>
              <a:defRPr/>
            </a:pPr>
            <a:r>
              <a:rPr lang="cs-CZ" dirty="0"/>
              <a:t> Financující OSS</a:t>
            </a:r>
          </a:p>
          <a:p>
            <a:pPr marL="0" marR="0" indent="0" algn="l" defTabSz="914400" rtl="0" eaLnBrk="1" fontAlgn="auto" latinLnBrk="0" hangingPunct="1">
              <a:lnSpc>
                <a:spcPct val="100000"/>
              </a:lnSpc>
              <a:spcBef>
                <a:spcPts val="0"/>
              </a:spcBef>
              <a:spcAft>
                <a:spcPts val="0"/>
              </a:spcAft>
              <a:buClrTx/>
              <a:buSzTx/>
              <a:buFontTx/>
              <a:buNone/>
              <a:tabLst/>
              <a:defRPr/>
            </a:pPr>
            <a:r>
              <a:rPr lang="cs-CZ" dirty="0"/>
              <a:t> Dodavatel</a:t>
            </a:r>
          </a:p>
          <a:p>
            <a:pPr marL="0" marR="0" indent="0" algn="l" defTabSz="914400" rtl="0" eaLnBrk="1" fontAlgn="auto" latinLnBrk="0" hangingPunct="1">
              <a:lnSpc>
                <a:spcPct val="100000"/>
              </a:lnSpc>
              <a:spcBef>
                <a:spcPts val="0"/>
              </a:spcBef>
              <a:spcAft>
                <a:spcPts val="0"/>
              </a:spcAft>
              <a:buClrTx/>
              <a:buSzTx/>
              <a:buFontTx/>
              <a:buNone/>
              <a:tabLst/>
              <a:defRPr/>
            </a:pPr>
            <a:r>
              <a:rPr lang="cs-CZ" dirty="0"/>
              <a:t>Viz Pokyny pro vyplnění formuláře žádosti o podporu z OPZ, kapitola 6.2.10 Záložka Subjekty projektu.</a:t>
            </a:r>
          </a:p>
          <a:p>
            <a:pPr marL="0" marR="0" indent="0" algn="l" defTabSz="914400" rtl="0" eaLnBrk="1" fontAlgn="auto" latinLnBrk="0" hangingPunct="1">
              <a:lnSpc>
                <a:spcPct val="100000"/>
              </a:lnSpc>
              <a:spcBef>
                <a:spcPts val="0"/>
              </a:spcBef>
              <a:spcAft>
                <a:spcPts val="0"/>
              </a:spcAft>
              <a:buClrTx/>
              <a:buSzTx/>
              <a:buFontTx/>
              <a:buNone/>
              <a:tabLst/>
              <a:defRPr/>
            </a:pPr>
            <a:endParaRPr lang="cs-CZ" b="1" dirty="0"/>
          </a:p>
          <a:p>
            <a:pPr marL="0" marR="0" indent="0" algn="l" defTabSz="914400" rtl="0" eaLnBrk="1" fontAlgn="auto" latinLnBrk="0" hangingPunct="1">
              <a:lnSpc>
                <a:spcPct val="100000"/>
              </a:lnSpc>
              <a:spcBef>
                <a:spcPts val="0"/>
              </a:spcBef>
              <a:spcAft>
                <a:spcPts val="0"/>
              </a:spcAft>
              <a:buClrTx/>
              <a:buSzTx/>
              <a:buFontTx/>
              <a:buNone/>
              <a:tabLst/>
              <a:defRPr/>
            </a:pPr>
            <a:r>
              <a:rPr lang="cs-CZ" b="1" dirty="0"/>
              <a:t>Na</a:t>
            </a:r>
            <a:r>
              <a:rPr lang="cs-CZ" b="1" baseline="0" dirty="0"/>
              <a:t> záložce </a:t>
            </a:r>
            <a:r>
              <a:rPr lang="cs-CZ" b="1" dirty="0"/>
              <a:t>se uvádí údaje za poslední uzavřené účetní období. Relevantní jsou údaje za poslední schválené účetní období. Pokud se údaje týkají nově založené společnosti, uveďte nuly.</a:t>
            </a:r>
            <a:endParaRPr lang="cs-CZ" sz="1200" b="0" i="0" u="none" strike="noStrike" kern="1200" baseline="0" dirty="0">
              <a:solidFill>
                <a:schemeClr val="tx1"/>
              </a:solidFill>
              <a:latin typeface="+mn-lt"/>
              <a:ea typeface="+mn-ea"/>
              <a:cs typeface="+mn-cs"/>
            </a:endParaRPr>
          </a:p>
          <a:p>
            <a:endParaRPr lang="cs-CZ" sz="1200" b="0" i="0" u="none" strike="noStrike" kern="1200" baseline="0" dirty="0">
              <a:solidFill>
                <a:schemeClr val="tx1"/>
              </a:solidFill>
              <a:latin typeface="+mn-lt"/>
              <a:ea typeface="+mn-ea"/>
              <a:cs typeface="+mn-cs"/>
            </a:endParaRPr>
          </a:p>
          <a:p>
            <a:r>
              <a:rPr lang="cs-CZ" sz="1200" b="0" i="0" u="none" strike="noStrike" kern="1200" baseline="0" dirty="0">
                <a:solidFill>
                  <a:schemeClr val="tx1"/>
                </a:solidFill>
                <a:latin typeface="+mn-lt"/>
                <a:ea typeface="+mn-ea"/>
                <a:cs typeface="+mn-cs"/>
              </a:rPr>
              <a:t>Pole</a:t>
            </a:r>
            <a:r>
              <a:rPr lang="cs-CZ" sz="1200" b="1" i="0" u="none" strike="noStrike" kern="1200" baseline="0" dirty="0">
                <a:solidFill>
                  <a:schemeClr val="tx1"/>
                </a:solidFill>
                <a:latin typeface="+mn-lt"/>
                <a:ea typeface="+mn-ea"/>
                <a:cs typeface="+mn-cs"/>
              </a:rPr>
              <a:t> Roční obrat (EUR):</a:t>
            </a:r>
          </a:p>
          <a:p>
            <a:r>
              <a:rPr lang="cs-CZ" sz="1200" b="0" i="0" u="none" strike="noStrike" kern="1200" baseline="0" dirty="0">
                <a:solidFill>
                  <a:schemeClr val="tx1"/>
                </a:solidFill>
                <a:latin typeface="+mn-lt"/>
                <a:ea typeface="+mn-ea"/>
                <a:cs typeface="+mn-cs"/>
              </a:rPr>
              <a:t>Jaké kurzy pro převod měn se používají?</a:t>
            </a:r>
          </a:p>
          <a:p>
            <a:r>
              <a:rPr lang="cs-CZ" sz="1200" b="0" i="0" u="none" strike="noStrike" kern="1200" baseline="0" dirty="0">
                <a:solidFill>
                  <a:schemeClr val="tx1"/>
                </a:solidFill>
                <a:latin typeface="+mn-lt"/>
                <a:ea typeface="+mn-ea"/>
                <a:cs typeface="+mn-cs"/>
              </a:rPr>
              <a:t>Pro převod na EUR se použije kurz Evropské centrální banky ke dni účetní závěrky. Kurz je k dispozici na webových stránkách banky https://www.ecb.europa.eu/</a:t>
            </a:r>
            <a:r>
              <a:rPr lang="cs-CZ" sz="1200" b="0" i="0" u="none" strike="noStrike" kern="1200" baseline="0" dirty="0" err="1">
                <a:solidFill>
                  <a:schemeClr val="tx1"/>
                </a:solidFill>
                <a:latin typeface="+mn-lt"/>
                <a:ea typeface="+mn-ea"/>
                <a:cs typeface="+mn-cs"/>
              </a:rPr>
              <a:t>ecb</a:t>
            </a:r>
            <a:r>
              <a:rPr lang="cs-CZ" sz="1200" b="0" i="0" u="none" strike="noStrike" kern="1200" baseline="0" dirty="0">
                <a:solidFill>
                  <a:schemeClr val="tx1"/>
                </a:solidFill>
                <a:latin typeface="+mn-lt"/>
                <a:ea typeface="+mn-ea"/>
                <a:cs typeface="+mn-cs"/>
              </a:rPr>
              <a:t>/</a:t>
            </a:r>
            <a:r>
              <a:rPr lang="cs-CZ" sz="1200" b="0" i="0" u="none" strike="noStrike" kern="1200" baseline="0" dirty="0" err="1">
                <a:solidFill>
                  <a:schemeClr val="tx1"/>
                </a:solidFill>
                <a:latin typeface="+mn-lt"/>
                <a:ea typeface="+mn-ea"/>
                <a:cs typeface="+mn-cs"/>
              </a:rPr>
              <a:t>html</a:t>
            </a:r>
            <a:r>
              <a:rPr lang="cs-CZ" sz="1200" b="0" i="0" u="none" strike="noStrike" kern="1200" baseline="0" dirty="0">
                <a:solidFill>
                  <a:schemeClr val="tx1"/>
                </a:solidFill>
                <a:latin typeface="+mn-lt"/>
                <a:ea typeface="+mn-ea"/>
                <a:cs typeface="+mn-cs"/>
              </a:rPr>
              <a:t>/index.en.html. </a:t>
            </a:r>
          </a:p>
          <a:p>
            <a:endParaRPr lang="cs-CZ" sz="1200" b="0" i="0" u="none" strike="noStrike" kern="1200" baseline="0" dirty="0">
              <a:solidFill>
                <a:schemeClr val="tx1"/>
              </a:solidFill>
              <a:latin typeface="+mn-lt"/>
              <a:ea typeface="+mn-ea"/>
              <a:cs typeface="+mn-cs"/>
            </a:endParaRPr>
          </a:p>
          <a:p>
            <a:r>
              <a:rPr lang="cs-CZ" sz="1200" b="0" i="0" u="none" strike="noStrike" kern="1200" baseline="0" dirty="0">
                <a:solidFill>
                  <a:schemeClr val="tx1"/>
                </a:solidFill>
                <a:latin typeface="+mn-lt"/>
                <a:ea typeface="+mn-ea"/>
                <a:cs typeface="+mn-cs"/>
              </a:rPr>
              <a:t>V poli </a:t>
            </a:r>
            <a:r>
              <a:rPr lang="cs-CZ" sz="1200" b="1" i="0" u="none" strike="noStrike" kern="1200" baseline="0" dirty="0">
                <a:solidFill>
                  <a:schemeClr val="tx1"/>
                </a:solidFill>
                <a:latin typeface="+mn-lt"/>
                <a:ea typeface="+mn-ea"/>
                <a:cs typeface="+mn-cs"/>
              </a:rPr>
              <a:t>Typ plátce DPH </a:t>
            </a:r>
            <a:r>
              <a:rPr lang="cs-CZ" sz="1200" b="0" i="0" u="none" strike="noStrike" kern="1200" baseline="0" dirty="0">
                <a:solidFill>
                  <a:schemeClr val="tx1"/>
                </a:solidFill>
                <a:latin typeface="+mn-lt"/>
                <a:ea typeface="+mn-ea"/>
                <a:cs typeface="+mn-cs"/>
              </a:rPr>
              <a:t>se vybírá z číselníku: </a:t>
            </a:r>
          </a:p>
          <a:p>
            <a:r>
              <a:rPr lang="cs-CZ" sz="1200" b="0" i="0" u="none" strike="noStrike" kern="1200" baseline="0" dirty="0">
                <a:solidFill>
                  <a:schemeClr val="tx1"/>
                </a:solidFill>
                <a:latin typeface="+mn-lt"/>
                <a:ea typeface="+mn-ea"/>
                <a:cs typeface="+mn-cs"/>
              </a:rPr>
              <a:t> Nejsem plátce DPH </a:t>
            </a:r>
          </a:p>
          <a:p>
            <a:r>
              <a:rPr lang="cs-CZ" sz="1200" b="0" i="0" u="none" strike="noStrike" kern="1200" baseline="0" dirty="0">
                <a:solidFill>
                  <a:schemeClr val="tx1"/>
                </a:solidFill>
                <a:latin typeface="+mn-lt"/>
                <a:ea typeface="+mn-ea"/>
                <a:cs typeface="+mn-cs"/>
              </a:rPr>
              <a:t> Jsem plátce DPH a nemám zákonný nárok na odpočet DPH ve vztahu k aktivitám projektu </a:t>
            </a:r>
          </a:p>
          <a:p>
            <a:r>
              <a:rPr lang="cs-CZ" sz="1200" b="0" i="0" u="none" strike="noStrike" kern="1200" baseline="0" dirty="0">
                <a:solidFill>
                  <a:schemeClr val="tx1"/>
                </a:solidFill>
                <a:latin typeface="+mn-lt"/>
                <a:ea typeface="+mn-ea"/>
                <a:cs typeface="+mn-cs"/>
              </a:rPr>
              <a:t> Jsem plátce DPH a mám nárok na odpočet DPH ve vztahu k aktivitám projektu - tuto variantu zvolte i pro případy, kdy má subjekt nárok pouze na částečný odpočet DPH ve vztahu k aktivitám projektu</a:t>
            </a:r>
          </a:p>
          <a:p>
            <a:endParaRPr lang="cs-CZ" sz="1200" b="1" i="0" u="none" strike="noStrike" kern="1200" baseline="0" dirty="0">
              <a:solidFill>
                <a:schemeClr val="tx1"/>
              </a:solidFill>
              <a:latin typeface="+mn-lt"/>
              <a:ea typeface="+mn-ea"/>
              <a:cs typeface="+mn-cs"/>
            </a:endParaRPr>
          </a:p>
          <a:p>
            <a:r>
              <a:rPr lang="cs-CZ" sz="1200" b="1" i="0" u="none" strike="noStrike" kern="1200" baseline="0" dirty="0">
                <a:solidFill>
                  <a:schemeClr val="tx1"/>
                </a:solidFill>
                <a:latin typeface="+mn-lt"/>
                <a:ea typeface="+mn-ea"/>
                <a:cs typeface="+mn-cs"/>
              </a:rPr>
              <a:t>POZOR: </a:t>
            </a:r>
            <a:r>
              <a:rPr lang="cs-CZ" sz="1200" b="0" i="0" u="none" strike="noStrike" kern="1200" baseline="0" dirty="0">
                <a:solidFill>
                  <a:schemeClr val="tx1"/>
                </a:solidFill>
                <a:latin typeface="+mn-lt"/>
                <a:ea typeface="+mn-ea"/>
                <a:cs typeface="+mn-cs"/>
              </a:rPr>
              <a:t>Toto pole je povinné k vyplnění u všech typů subjektů. Relevantní je ovšem pouze pro ty subjekty, u kterých je předpokládáno, že podporu využijí na úhradu výdajů, které jim v souvislosti s realizací projektu vzniknou, tj. </a:t>
            </a:r>
            <a:r>
              <a:rPr lang="cs-CZ" sz="1200" b="1" i="0" u="none" strike="noStrike" kern="1200" baseline="0" dirty="0">
                <a:solidFill>
                  <a:schemeClr val="tx1"/>
                </a:solidFill>
                <a:latin typeface="+mn-lt"/>
                <a:ea typeface="+mn-ea"/>
                <a:cs typeface="+mn-cs"/>
              </a:rPr>
              <a:t>relevantní je pouze pro žadatele/příjemce a partnera s finančním příspěvkem</a:t>
            </a:r>
            <a:r>
              <a:rPr lang="cs-CZ" sz="1200" b="0" i="0" u="none" strike="noStrike" kern="1200" baseline="0" dirty="0">
                <a:solidFill>
                  <a:schemeClr val="tx1"/>
                </a:solidFill>
                <a:latin typeface="+mn-lt"/>
                <a:ea typeface="+mn-ea"/>
                <a:cs typeface="+mn-cs"/>
              </a:rPr>
              <a:t>.</a:t>
            </a:r>
          </a:p>
          <a:p>
            <a:pPr marL="0" marR="0" indent="0" algn="l" defTabSz="914400" rtl="0" eaLnBrk="1" fontAlgn="auto" latinLnBrk="0" hangingPunct="1">
              <a:lnSpc>
                <a:spcPct val="100000"/>
              </a:lnSpc>
              <a:spcBef>
                <a:spcPts val="0"/>
              </a:spcBef>
              <a:spcAft>
                <a:spcPts val="0"/>
              </a:spcAft>
              <a:buClrTx/>
              <a:buSzTx/>
              <a:buFontTx/>
              <a:buNone/>
              <a:tabLst/>
              <a:defRPr/>
            </a:pPr>
            <a:endParaRPr lang="cs-CZ" dirty="0"/>
          </a:p>
          <a:p>
            <a:pPr marL="0" marR="0" indent="0" algn="l" defTabSz="914400" rtl="0" eaLnBrk="1" fontAlgn="auto" latinLnBrk="0" hangingPunct="1">
              <a:lnSpc>
                <a:spcPct val="100000"/>
              </a:lnSpc>
              <a:spcBef>
                <a:spcPts val="0"/>
              </a:spcBef>
              <a:spcAft>
                <a:spcPts val="0"/>
              </a:spcAft>
              <a:buClrTx/>
              <a:buSzTx/>
              <a:buFontTx/>
              <a:buNone/>
              <a:tabLst/>
              <a:defRPr/>
            </a:pPr>
            <a:r>
              <a:rPr lang="cs-CZ" dirty="0"/>
              <a:t>Systém IS KP14+ je napojený na Základní registry. Systém základních registrů obsahuje tyto čtyři registry:</a:t>
            </a:r>
          </a:p>
          <a:p>
            <a:pPr marL="0" marR="0" indent="0" algn="l" defTabSz="914400" rtl="0" eaLnBrk="1" fontAlgn="auto" latinLnBrk="0" hangingPunct="1">
              <a:lnSpc>
                <a:spcPct val="100000"/>
              </a:lnSpc>
              <a:spcBef>
                <a:spcPts val="0"/>
              </a:spcBef>
              <a:spcAft>
                <a:spcPts val="0"/>
              </a:spcAft>
              <a:buClrTx/>
              <a:buSzTx/>
              <a:buFontTx/>
              <a:buNone/>
              <a:tabLst/>
              <a:defRPr/>
            </a:pPr>
            <a:r>
              <a:rPr lang="cs-CZ" dirty="0"/>
              <a:t> Registr osob – ROS (gestorem je Český statistický úřad)</a:t>
            </a:r>
          </a:p>
          <a:p>
            <a:pPr marL="0" marR="0" indent="0" algn="l" defTabSz="914400" rtl="0" eaLnBrk="1" fontAlgn="auto" latinLnBrk="0" hangingPunct="1">
              <a:lnSpc>
                <a:spcPct val="100000"/>
              </a:lnSpc>
              <a:spcBef>
                <a:spcPts val="0"/>
              </a:spcBef>
              <a:spcAft>
                <a:spcPts val="0"/>
              </a:spcAft>
              <a:buClrTx/>
              <a:buSzTx/>
              <a:buFontTx/>
              <a:buNone/>
              <a:tabLst/>
              <a:defRPr/>
            </a:pPr>
            <a:r>
              <a:rPr lang="cs-CZ" dirty="0"/>
              <a:t> Registr obyvatel – ROB (gestorem je Ministerstvo vnitra)</a:t>
            </a:r>
          </a:p>
          <a:p>
            <a:pPr marL="0" marR="0" indent="0" algn="l" defTabSz="914400" rtl="0" eaLnBrk="1" fontAlgn="auto" latinLnBrk="0" hangingPunct="1">
              <a:lnSpc>
                <a:spcPct val="100000"/>
              </a:lnSpc>
              <a:spcBef>
                <a:spcPts val="0"/>
              </a:spcBef>
              <a:spcAft>
                <a:spcPts val="0"/>
              </a:spcAft>
              <a:buClrTx/>
              <a:buSzTx/>
              <a:buFontTx/>
              <a:buNone/>
              <a:tabLst/>
              <a:defRPr/>
            </a:pPr>
            <a:r>
              <a:rPr lang="cs-CZ" dirty="0"/>
              <a:t> Registr územní identifikace, adres a nemovitostí – RÚIAN (gestorem je Český úřad zeměměřický a katastrální)</a:t>
            </a:r>
          </a:p>
          <a:p>
            <a:pPr marL="0" marR="0" indent="0" algn="l" defTabSz="914400" rtl="0" eaLnBrk="1" fontAlgn="auto" latinLnBrk="0" hangingPunct="1">
              <a:lnSpc>
                <a:spcPct val="100000"/>
              </a:lnSpc>
              <a:spcBef>
                <a:spcPts val="0"/>
              </a:spcBef>
              <a:spcAft>
                <a:spcPts val="0"/>
              </a:spcAft>
              <a:buClrTx/>
              <a:buSzTx/>
              <a:buFontTx/>
              <a:buNone/>
              <a:tabLst/>
              <a:defRPr/>
            </a:pPr>
            <a:r>
              <a:rPr lang="cs-CZ" dirty="0"/>
              <a:t> Registr práv a povinností – RPP (gestorem je Ministerstvo vnitra)</a:t>
            </a:r>
          </a:p>
        </p:txBody>
      </p:sp>
      <p:sp>
        <p:nvSpPr>
          <p:cNvPr id="4" name="Zástupný symbol pro číslo snímku 3"/>
          <p:cNvSpPr>
            <a:spLocks noGrp="1"/>
          </p:cNvSpPr>
          <p:nvPr>
            <p:ph type="sldNum" sz="quarter" idx="10"/>
          </p:nvPr>
        </p:nvSpPr>
        <p:spPr/>
        <p:txBody>
          <a:bodyPr/>
          <a:lstStyle/>
          <a:p>
            <a:fld id="{53FB31FA-E905-4016-9D4B-970DF0C7EE08}" type="slidenum">
              <a:rPr lang="cs-CZ" smtClean="0"/>
              <a:t>30</a:t>
            </a:fld>
            <a:endParaRPr lang="cs-CZ"/>
          </a:p>
        </p:txBody>
      </p:sp>
    </p:spTree>
    <p:extLst>
      <p:ext uri="{BB962C8B-B14F-4D97-AF65-F5344CB8AC3E}">
        <p14:creationId xmlns:p14="http://schemas.microsoft.com/office/powerpoint/2010/main" val="402959742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b="1" dirty="0"/>
              <a:t>Osoby subjektu </a:t>
            </a:r>
            <a:r>
              <a:rPr lang="cs-CZ" dirty="0"/>
              <a:t>–</a:t>
            </a:r>
            <a:r>
              <a:rPr lang="cs-CZ" baseline="0" dirty="0"/>
              <a:t> </a:t>
            </a:r>
            <a:r>
              <a:rPr lang="cs-CZ" dirty="0"/>
              <a:t>musí být zadán statutární zástupce a hlavní kontaktní osoba – jméno, příjmení, telefon, e-mail </a:t>
            </a:r>
          </a:p>
          <a:p>
            <a:endParaRPr lang="cs-CZ" dirty="0"/>
          </a:p>
          <a:p>
            <a:endParaRPr lang="cs-CZ" dirty="0"/>
          </a:p>
        </p:txBody>
      </p:sp>
      <p:sp>
        <p:nvSpPr>
          <p:cNvPr id="4" name="Zástupný symbol pro číslo snímku 3"/>
          <p:cNvSpPr>
            <a:spLocks noGrp="1"/>
          </p:cNvSpPr>
          <p:nvPr>
            <p:ph type="sldNum" sz="quarter" idx="10"/>
          </p:nvPr>
        </p:nvSpPr>
        <p:spPr/>
        <p:txBody>
          <a:bodyPr/>
          <a:lstStyle/>
          <a:p>
            <a:fld id="{53FB31FA-E905-4016-9D4B-970DF0C7EE08}" type="slidenum">
              <a:rPr lang="cs-CZ" smtClean="0"/>
              <a:t>31</a:t>
            </a:fld>
            <a:endParaRPr lang="cs-CZ"/>
          </a:p>
        </p:txBody>
      </p:sp>
    </p:spTree>
    <p:extLst>
      <p:ext uri="{BB962C8B-B14F-4D97-AF65-F5344CB8AC3E}">
        <p14:creationId xmlns:p14="http://schemas.microsoft.com/office/powerpoint/2010/main" val="2461928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a:t>Účty subjektu – až při tvorbě právního aktu.</a:t>
            </a:r>
          </a:p>
          <a:p>
            <a:r>
              <a:rPr lang="cs-CZ" dirty="0"/>
              <a:t>Účetní období – až při tvorbě právního aktu, při veřejné podpoře.</a:t>
            </a:r>
          </a:p>
          <a:p>
            <a:r>
              <a:rPr lang="cs-CZ" dirty="0"/>
              <a:t>Kategorie</a:t>
            </a:r>
            <a:r>
              <a:rPr lang="cs-CZ" baseline="0" dirty="0"/>
              <a:t> intervencí – až při tvorbě právního aktu.</a:t>
            </a:r>
            <a:endParaRPr lang="cs-CZ" dirty="0"/>
          </a:p>
          <a:p>
            <a:endParaRPr lang="cs-CZ" dirty="0"/>
          </a:p>
        </p:txBody>
      </p:sp>
      <p:sp>
        <p:nvSpPr>
          <p:cNvPr id="4" name="Zástupný symbol pro číslo snímku 3"/>
          <p:cNvSpPr>
            <a:spLocks noGrp="1"/>
          </p:cNvSpPr>
          <p:nvPr>
            <p:ph type="sldNum" sz="quarter" idx="10"/>
          </p:nvPr>
        </p:nvSpPr>
        <p:spPr/>
        <p:txBody>
          <a:bodyPr/>
          <a:lstStyle/>
          <a:p>
            <a:fld id="{53FB31FA-E905-4016-9D4B-970DF0C7EE08}" type="slidenum">
              <a:rPr lang="cs-CZ" smtClean="0"/>
              <a:t>32</a:t>
            </a:fld>
            <a:endParaRPr lang="cs-CZ"/>
          </a:p>
        </p:txBody>
      </p:sp>
    </p:spTree>
    <p:extLst>
      <p:ext uri="{BB962C8B-B14F-4D97-AF65-F5344CB8AC3E}">
        <p14:creationId xmlns:p14="http://schemas.microsoft.com/office/powerpoint/2010/main" val="109336940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pPr hangingPunct="0"/>
            <a:r>
              <a:rPr lang="cs-CZ" sz="1200" kern="1200" dirty="0">
                <a:solidFill>
                  <a:schemeClr val="tx1"/>
                </a:solidFill>
                <a:effectLst/>
                <a:latin typeface="+mn-lt"/>
                <a:ea typeface="+mn-ea"/>
                <a:cs typeface="+mn-cs"/>
              </a:rPr>
              <a:t>V kontextu OPZ, které se zaměřuje na lidské zdroje, je součástí definice problému vždy také </a:t>
            </a:r>
            <a:r>
              <a:rPr lang="cs-CZ" sz="1200" b="1" kern="1200" dirty="0">
                <a:solidFill>
                  <a:schemeClr val="tx1"/>
                </a:solidFill>
                <a:effectLst/>
                <a:latin typeface="+mn-lt"/>
                <a:ea typeface="+mn-ea"/>
                <a:cs typeface="+mn-cs"/>
              </a:rPr>
              <a:t>specifikace cílové skupiny</a:t>
            </a:r>
            <a:r>
              <a:rPr lang="cs-CZ" sz="1200" kern="1200" dirty="0">
                <a:solidFill>
                  <a:schemeClr val="tx1"/>
                </a:solidFill>
                <a:effectLst/>
                <a:latin typeface="+mn-lt"/>
                <a:ea typeface="+mn-ea"/>
                <a:cs typeface="+mn-cs"/>
              </a:rPr>
              <a:t> projektu, tj. osob, kterých se problém týká.</a:t>
            </a:r>
          </a:p>
          <a:p>
            <a:pPr hangingPunct="0"/>
            <a:r>
              <a:rPr lang="cs-CZ" sz="1200" b="1" kern="1200" dirty="0">
                <a:solidFill>
                  <a:schemeClr val="tx1"/>
                </a:solidFill>
                <a:effectLst/>
                <a:latin typeface="+mn-lt"/>
                <a:ea typeface="+mn-ea"/>
                <a:cs typeface="+mn-cs"/>
              </a:rPr>
              <a:t> </a:t>
            </a:r>
            <a:endParaRPr lang="cs-CZ" sz="1200" kern="1200" dirty="0">
              <a:solidFill>
                <a:schemeClr val="tx1"/>
              </a:solidFill>
              <a:effectLst/>
              <a:latin typeface="+mn-lt"/>
              <a:ea typeface="+mn-ea"/>
              <a:cs typeface="+mn-cs"/>
            </a:endParaRPr>
          </a:p>
          <a:p>
            <a:endParaRPr lang="cs-CZ" dirty="0"/>
          </a:p>
        </p:txBody>
      </p:sp>
      <p:sp>
        <p:nvSpPr>
          <p:cNvPr id="4" name="Zástupný symbol pro číslo snímku 3"/>
          <p:cNvSpPr>
            <a:spLocks noGrp="1"/>
          </p:cNvSpPr>
          <p:nvPr>
            <p:ph type="sldNum" sz="quarter" idx="10"/>
          </p:nvPr>
        </p:nvSpPr>
        <p:spPr/>
        <p:txBody>
          <a:bodyPr/>
          <a:lstStyle/>
          <a:p>
            <a:fld id="{53FB31FA-E905-4016-9D4B-970DF0C7EE08}" type="slidenum">
              <a:rPr lang="cs-CZ" smtClean="0"/>
              <a:t>3</a:t>
            </a:fld>
            <a:endParaRPr lang="cs-CZ"/>
          </a:p>
        </p:txBody>
      </p:sp>
    </p:spTree>
    <p:extLst>
      <p:ext uri="{BB962C8B-B14F-4D97-AF65-F5344CB8AC3E}">
        <p14:creationId xmlns:p14="http://schemas.microsoft.com/office/powerpoint/2010/main" val="70806260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b="1" dirty="0"/>
              <a:t>Základní struktura rozpočtu </a:t>
            </a:r>
            <a:r>
              <a:rPr lang="cs-CZ" dirty="0"/>
              <a:t>je stanovená (viz </a:t>
            </a:r>
            <a:r>
              <a:rPr lang="cs-CZ" i="1" dirty="0"/>
              <a:t>Pokyny k vyplnění</a:t>
            </a:r>
            <a:r>
              <a:rPr lang="cs-CZ" dirty="0"/>
              <a:t>), žadatel rozpočet specifikuje řádky v nižší úrovni struktury.</a:t>
            </a:r>
          </a:p>
          <a:p>
            <a:r>
              <a:rPr lang="cs-CZ" dirty="0"/>
              <a:t>Potřebné být konkrétní (posouzení efektivity a hospodárnosti).</a:t>
            </a:r>
          </a:p>
          <a:p>
            <a:r>
              <a:rPr lang="cs-CZ" dirty="0"/>
              <a:t>Zpracovává se jeden rozpočet (nedělá se detail po subjektech, ani detail na kalendářní roky).</a:t>
            </a:r>
          </a:p>
          <a:p>
            <a:r>
              <a:rPr lang="cs-CZ" dirty="0"/>
              <a:t>Řádek Celkové nezpůsobilé výdaje OPZ nepoužívá, ale systém jej zobrazuje; NN se vypočtou automaticky.</a:t>
            </a:r>
          </a:p>
          <a:p>
            <a:endParaRPr lang="cs-CZ" dirty="0"/>
          </a:p>
        </p:txBody>
      </p:sp>
      <p:sp>
        <p:nvSpPr>
          <p:cNvPr id="4" name="Zástupný symbol pro číslo snímku 3"/>
          <p:cNvSpPr>
            <a:spLocks noGrp="1"/>
          </p:cNvSpPr>
          <p:nvPr>
            <p:ph type="sldNum" sz="quarter" idx="10"/>
          </p:nvPr>
        </p:nvSpPr>
        <p:spPr/>
        <p:txBody>
          <a:bodyPr/>
          <a:lstStyle/>
          <a:p>
            <a:fld id="{53FB31FA-E905-4016-9D4B-970DF0C7EE08}" type="slidenum">
              <a:rPr lang="cs-CZ" smtClean="0"/>
              <a:t>33</a:t>
            </a:fld>
            <a:endParaRPr lang="cs-CZ"/>
          </a:p>
        </p:txBody>
      </p:sp>
    </p:spTree>
    <p:extLst>
      <p:ext uri="{BB962C8B-B14F-4D97-AF65-F5344CB8AC3E}">
        <p14:creationId xmlns:p14="http://schemas.microsoft.com/office/powerpoint/2010/main" val="320327217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cs-CZ" dirty="0"/>
              <a:t>Pro zadání řádku nižší úrovně je nutné kliknout na položku úrovně, do které má být řádek založen; poté Nový záznam a vyplnit Název nákladu, Měrnou jednotku, Cenu jednotky a Počet jednotek. </a:t>
            </a:r>
          </a:p>
          <a:p>
            <a:endParaRPr lang="cs-CZ" dirty="0"/>
          </a:p>
        </p:txBody>
      </p:sp>
      <p:sp>
        <p:nvSpPr>
          <p:cNvPr id="4" name="Zástupný symbol pro číslo snímku 3"/>
          <p:cNvSpPr>
            <a:spLocks noGrp="1"/>
          </p:cNvSpPr>
          <p:nvPr>
            <p:ph type="sldNum" sz="quarter" idx="10"/>
          </p:nvPr>
        </p:nvSpPr>
        <p:spPr/>
        <p:txBody>
          <a:bodyPr/>
          <a:lstStyle/>
          <a:p>
            <a:fld id="{53FB31FA-E905-4016-9D4B-970DF0C7EE08}" type="slidenum">
              <a:rPr lang="cs-CZ" smtClean="0"/>
              <a:t>34</a:t>
            </a:fld>
            <a:endParaRPr lang="cs-CZ"/>
          </a:p>
        </p:txBody>
      </p:sp>
    </p:spTree>
    <p:extLst>
      <p:ext uri="{BB962C8B-B14F-4D97-AF65-F5344CB8AC3E}">
        <p14:creationId xmlns:p14="http://schemas.microsoft.com/office/powerpoint/2010/main" val="161579242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cs-CZ" sz="1200" b="0" i="0" u="none" strike="noStrike" kern="1200" baseline="0" dirty="0">
                <a:solidFill>
                  <a:schemeClr val="tx1"/>
                </a:solidFill>
                <a:latin typeface="+mn-lt"/>
                <a:ea typeface="+mn-ea"/>
                <a:cs typeface="+mn-cs"/>
              </a:rPr>
              <a:t>Vyplněný rozpočet na žádosti o podporu je podkladem pro Přehled zdrojů financování. Rozpad na jednotlivé zdroje financování provádí systém na pokyn uživatele. Vyplnění je nutné tam, kde na základě textu výzvy k předkládání žádostí o podporu musí žadatel výdaje spolufinancovat z vlastního rozpočtu a současně nebylo možné toto procento v IS KP14+ navázat na právní formu žadatele. </a:t>
            </a:r>
            <a:endParaRPr lang="cs-CZ" dirty="0"/>
          </a:p>
          <a:p>
            <a:endParaRPr lang="cs-CZ" sz="1200" b="0" i="0" u="none" strike="noStrike" kern="1200" baseline="0" dirty="0">
              <a:solidFill>
                <a:schemeClr val="tx1"/>
              </a:solidFill>
              <a:latin typeface="+mn-lt"/>
              <a:ea typeface="+mn-ea"/>
              <a:cs typeface="+mn-cs"/>
            </a:endParaRPr>
          </a:p>
          <a:p>
            <a:r>
              <a:rPr lang="cs-CZ" dirty="0"/>
              <a:t>Žadatel uvádí </a:t>
            </a:r>
            <a:r>
              <a:rPr lang="cs-CZ" b="1" dirty="0"/>
              <a:t>% spolufinancování</a:t>
            </a:r>
            <a:r>
              <a:rPr lang="cs-CZ" dirty="0"/>
              <a:t> ze svých zdrojů a typ zdrojů</a:t>
            </a:r>
            <a:r>
              <a:rPr lang="cs-CZ" baseline="0" dirty="0"/>
              <a:t> - </a:t>
            </a:r>
            <a:r>
              <a:rPr lang="cs-CZ" dirty="0"/>
              <a:t>% pro vlastní zdroj.</a:t>
            </a:r>
          </a:p>
          <a:p>
            <a:r>
              <a:rPr lang="cs-CZ" dirty="0"/>
              <a:t>U některých právních forem je automaticky doplněno, z jaké kategorie financí je vlastní zdroj (např. rozpočet obce, jiné národní zdroje), u některých právních forem to nebylo možné stanovit (žadatel to musí upřesnit sám).</a:t>
            </a:r>
          </a:p>
          <a:p>
            <a:endParaRPr lang="cs-CZ" dirty="0"/>
          </a:p>
          <a:p>
            <a:r>
              <a:rPr lang="cs-CZ" sz="1200" b="0" i="0" u="none" strike="noStrike" kern="1200" baseline="0" dirty="0">
                <a:solidFill>
                  <a:schemeClr val="tx1"/>
                </a:solidFill>
                <a:latin typeface="+mn-lt"/>
                <a:ea typeface="+mn-ea"/>
                <a:cs typeface="+mn-cs"/>
              </a:rPr>
              <a:t>Pokud žadatel počítá s tím, že realizace projektu vygeneruje čisté příjmy (a to žadateli/příjemci či partnerům), je nutné je vyčíslit v poli </a:t>
            </a:r>
            <a:r>
              <a:rPr lang="cs-CZ" sz="1200" b="1" i="0" u="none" strike="noStrike" kern="1200" baseline="0" dirty="0">
                <a:solidFill>
                  <a:schemeClr val="tx1"/>
                </a:solidFill>
                <a:latin typeface="+mn-lt"/>
                <a:ea typeface="+mn-ea"/>
                <a:cs typeface="+mn-cs"/>
              </a:rPr>
              <a:t>Jiné peněžní příjmy</a:t>
            </a:r>
            <a:r>
              <a:rPr lang="cs-CZ" sz="1200" b="0" i="0" u="none" strike="noStrike" kern="1200" baseline="0" dirty="0">
                <a:solidFill>
                  <a:schemeClr val="tx1"/>
                </a:solidFill>
                <a:latin typeface="+mn-lt"/>
                <a:ea typeface="+mn-ea"/>
                <a:cs typeface="+mn-cs"/>
              </a:rPr>
              <a:t>. </a:t>
            </a:r>
            <a:endParaRPr lang="cs-CZ" dirty="0"/>
          </a:p>
          <a:p>
            <a:r>
              <a:rPr lang="cs-CZ" dirty="0"/>
              <a:t>Žadatel uvádí </a:t>
            </a:r>
            <a:r>
              <a:rPr lang="cs-CZ" b="1" dirty="0"/>
              <a:t>Jiné peněžní příjmy </a:t>
            </a:r>
            <a:r>
              <a:rPr lang="cs-CZ" dirty="0"/>
              <a:t>(JPP).</a:t>
            </a:r>
          </a:p>
          <a:p>
            <a:r>
              <a:rPr lang="cs-CZ" dirty="0"/>
              <a:t>Uvádí se ČISTÉ příjmy, tj. ty, které jsou nad rámec výdajů za zdroje příjemce.</a:t>
            </a:r>
          </a:p>
          <a:p>
            <a:r>
              <a:rPr lang="cs-CZ" dirty="0"/>
              <a:t>Kategorie </a:t>
            </a:r>
            <a:r>
              <a:rPr lang="cs-CZ" b="1" dirty="0"/>
              <a:t>Příjmy podle čl. 61 </a:t>
            </a:r>
            <a:r>
              <a:rPr lang="cs-CZ" dirty="0"/>
              <a:t>nejsou pro ESF projekty relevantní.</a:t>
            </a:r>
          </a:p>
          <a:p>
            <a:r>
              <a:rPr lang="cs-CZ" dirty="0"/>
              <a:t>Na základě % vlastního zdroje a JPP se provede rozpad celkových způsobilých výdajů (z rozpočtu) na jednotlivé zdroje financování.</a:t>
            </a:r>
          </a:p>
          <a:p>
            <a:r>
              <a:rPr lang="cs-CZ" dirty="0"/>
              <a:t>Při změně celkových způsobilých výdajů v rozpočtu je nutné znovu provést rozpad (hlídá finalizační kontrola).</a:t>
            </a:r>
          </a:p>
          <a:p>
            <a:endParaRPr lang="cs-CZ" dirty="0"/>
          </a:p>
          <a:p>
            <a:r>
              <a:rPr lang="cs-CZ" sz="1200" b="1" i="0" u="none" strike="noStrike" kern="1200" baseline="0" dirty="0">
                <a:solidFill>
                  <a:schemeClr val="tx1"/>
                </a:solidFill>
                <a:latin typeface="+mn-lt"/>
                <a:ea typeface="+mn-ea"/>
                <a:cs typeface="+mn-cs"/>
              </a:rPr>
              <a:t>Pro projekty, které budou spolufinancovány z vlastních zdrojů žadatele (případně partnera) platí pro vyplnění pole Jiné peněžní příjmy následující: </a:t>
            </a:r>
          </a:p>
          <a:p>
            <a:r>
              <a:rPr lang="cs-CZ" sz="1200" b="0" i="0" u="none" strike="noStrike" kern="1200" baseline="0" dirty="0">
                <a:solidFill>
                  <a:schemeClr val="tx1"/>
                </a:solidFill>
                <a:latin typeface="+mn-lt"/>
                <a:ea typeface="+mn-ea"/>
                <a:cs typeface="+mn-cs"/>
              </a:rPr>
              <a:t>Do tohoto pole uvádějte jen tu část očekávaných příjmů, která převyšuje objem vlastního financování projektu. Příjmy nižší nebo rovnající se částce vlastního spolufinancování do tohoto pole nepište. (Podle pravidel příjmy nepřesahující částku, kterou do financování projektu vkládá příjemce podpory, nejsou čistými příjmy a nesnižují tak podporu projektu ze zdrojů ŘO.) Více informací o tom, jaké příjmy vygenerované projektem patří do čistých příjmů, je uvedeno ve Specifické části pravidel pro žadatele a příjemce v rámci OPZ pro projekty se skutečně vzniklými výdaji a případně také s nepřímými náklady. </a:t>
            </a:r>
          </a:p>
          <a:p>
            <a:endParaRPr lang="cs-CZ" sz="1200" b="0" i="0" u="none" strike="noStrike" kern="1200" baseline="0" dirty="0">
              <a:solidFill>
                <a:schemeClr val="tx1"/>
              </a:solidFill>
              <a:latin typeface="+mn-lt"/>
              <a:ea typeface="+mn-ea"/>
              <a:cs typeface="+mn-cs"/>
            </a:endParaRPr>
          </a:p>
          <a:p>
            <a:r>
              <a:rPr lang="cs-CZ" sz="1200" b="0" i="0" u="none" strike="noStrike" kern="1200" baseline="0" dirty="0">
                <a:solidFill>
                  <a:schemeClr val="tx1"/>
                </a:solidFill>
                <a:latin typeface="+mn-lt"/>
                <a:ea typeface="+mn-ea"/>
                <a:cs typeface="+mn-cs"/>
              </a:rPr>
              <a:t>Číselník může kromě „Národní soukromé zdroje“ nabízet položku „Soukromé zdroje“. Tuto položku ovšem v případě OPZ nikdy nevybírejte. Protože v případě OPZ se soukromé zdroje započítávají do národního spolufinancování (tj. prostředky, které musí doplňovat zdroje Evropského sociálního fondu, mohou pocházet jak z veřejných, tak ze soukromých zdrojů), je pro OPZ pro prostředky z privátního sektoru vždy používáno značení </a:t>
            </a:r>
            <a:r>
              <a:rPr lang="cs-CZ" sz="1200" b="1" i="0" u="none" strike="noStrike" kern="1200" baseline="0" dirty="0">
                <a:solidFill>
                  <a:schemeClr val="tx1"/>
                </a:solidFill>
                <a:latin typeface="+mn-lt"/>
                <a:ea typeface="+mn-ea"/>
                <a:cs typeface="+mn-cs"/>
              </a:rPr>
              <a:t>Národní soukromé zdroje. </a:t>
            </a:r>
            <a:endParaRPr lang="cs-CZ" dirty="0"/>
          </a:p>
          <a:p>
            <a:endParaRPr lang="cs-CZ" dirty="0"/>
          </a:p>
          <a:p>
            <a:endParaRPr lang="cs-CZ" dirty="0"/>
          </a:p>
        </p:txBody>
      </p:sp>
      <p:sp>
        <p:nvSpPr>
          <p:cNvPr id="4" name="Zástupný symbol pro číslo snímku 3"/>
          <p:cNvSpPr>
            <a:spLocks noGrp="1"/>
          </p:cNvSpPr>
          <p:nvPr>
            <p:ph type="sldNum" sz="quarter" idx="10"/>
          </p:nvPr>
        </p:nvSpPr>
        <p:spPr/>
        <p:txBody>
          <a:bodyPr/>
          <a:lstStyle/>
          <a:p>
            <a:fld id="{53FB31FA-E905-4016-9D4B-970DF0C7EE08}" type="slidenum">
              <a:rPr lang="cs-CZ" smtClean="0"/>
              <a:t>35</a:t>
            </a:fld>
            <a:endParaRPr lang="cs-CZ"/>
          </a:p>
        </p:txBody>
      </p:sp>
    </p:spTree>
    <p:extLst>
      <p:ext uri="{BB962C8B-B14F-4D97-AF65-F5344CB8AC3E}">
        <p14:creationId xmlns:p14="http://schemas.microsoft.com/office/powerpoint/2010/main" val="406993260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a:t>Finanční</a:t>
            </a:r>
            <a:r>
              <a:rPr lang="cs-CZ" baseline="0" dirty="0"/>
              <a:t> plán se generuje </a:t>
            </a:r>
            <a:r>
              <a:rPr lang="cs-CZ" dirty="0"/>
              <a:t>automaticky, ale žadatel ho může ručně upravit. Automatické generování</a:t>
            </a:r>
            <a:r>
              <a:rPr lang="cs-CZ" baseline="0" dirty="0"/>
              <a:t> FP je převzato z nastavení Výzvy ŘO do výzev MAS</a:t>
            </a:r>
            <a:r>
              <a:rPr lang="cs-CZ" dirty="0"/>
              <a:t>.</a:t>
            </a:r>
          </a:p>
          <a:p>
            <a:r>
              <a:rPr lang="cs-CZ" dirty="0"/>
              <a:t>Obsahuje tolik řádků, kolik žádostí o platbu se na projektu dá předpokládat (obecně 1x za 6 měsíců); případně se upraví před vydáním právního aktu či následně.</a:t>
            </a:r>
          </a:p>
          <a:p>
            <a:endParaRPr lang="cs-CZ" dirty="0"/>
          </a:p>
          <a:p>
            <a:r>
              <a:rPr lang="cs-CZ" dirty="0"/>
              <a:t>EX ANTE: pole </a:t>
            </a:r>
            <a:r>
              <a:rPr lang="cs-CZ" b="1" dirty="0"/>
              <a:t>Záloha – plán pro zálohu </a:t>
            </a:r>
            <a:r>
              <a:rPr lang="cs-CZ" dirty="0"/>
              <a:t>a </a:t>
            </a:r>
            <a:r>
              <a:rPr lang="cs-CZ" b="1" dirty="0"/>
              <a:t>Vyúčtování – plán pro vyúčtování zálohy</a:t>
            </a:r>
          </a:p>
          <a:p>
            <a:r>
              <a:rPr lang="cs-CZ" dirty="0"/>
              <a:t>EX POST:  pole </a:t>
            </a:r>
            <a:r>
              <a:rPr lang="cs-CZ" b="1" dirty="0"/>
              <a:t>Vyúčtování – plán</a:t>
            </a:r>
            <a:endParaRPr lang="cs-CZ" dirty="0"/>
          </a:p>
          <a:p>
            <a:r>
              <a:rPr lang="cs-CZ" dirty="0"/>
              <a:t>Uvádí se částky za všechny zdroje financování projektu (včetně případných vlastních zdrojů žadatele).</a:t>
            </a:r>
          </a:p>
          <a:p>
            <a:endParaRPr lang="cs-CZ" dirty="0"/>
          </a:p>
          <a:p>
            <a:r>
              <a:rPr lang="cs-CZ" b="1" dirty="0"/>
              <a:t>Uvádí se datum předložení žádosti o platbu:</a:t>
            </a:r>
          </a:p>
          <a:p>
            <a:pPr lvl="1"/>
            <a:r>
              <a:rPr lang="cs-CZ" dirty="0"/>
              <a:t>- předkládané v průběhu realizace projektu 1 měsíc od konce monitorovacího období</a:t>
            </a:r>
          </a:p>
          <a:p>
            <a:pPr lvl="1"/>
            <a:r>
              <a:rPr lang="cs-CZ" dirty="0"/>
              <a:t>- u závěrečné žádosti o platbu pak 2 měsíce od ukončení posledního monitorovacího období, tj. od ukončení realizace projektu</a:t>
            </a:r>
          </a:p>
          <a:p>
            <a:pPr marL="0" lvl="1" indent="0">
              <a:lnSpc>
                <a:spcPts val="2880"/>
              </a:lnSpc>
              <a:spcBef>
                <a:spcPts val="600"/>
              </a:spcBef>
              <a:spcAft>
                <a:spcPts val="600"/>
              </a:spcAft>
              <a:buSzPct val="100000"/>
              <a:buFont typeface="Wingdings" panose="05000000000000000000" pitchFamily="2" charset="2"/>
              <a:buNone/>
            </a:pPr>
            <a:r>
              <a:rPr lang="cs-CZ" sz="2400" dirty="0"/>
              <a:t>Finanční plán musí odpovídat celkovým způsobilým výdajům v rozpočtu (hlídá finalizační kontrola).</a:t>
            </a:r>
          </a:p>
          <a:p>
            <a:endParaRPr lang="cs-CZ" dirty="0"/>
          </a:p>
          <a:p>
            <a:endParaRPr lang="cs-CZ" dirty="0"/>
          </a:p>
        </p:txBody>
      </p:sp>
      <p:sp>
        <p:nvSpPr>
          <p:cNvPr id="4" name="Zástupný symbol pro číslo snímku 3"/>
          <p:cNvSpPr>
            <a:spLocks noGrp="1"/>
          </p:cNvSpPr>
          <p:nvPr>
            <p:ph type="sldNum" sz="quarter" idx="10"/>
          </p:nvPr>
        </p:nvSpPr>
        <p:spPr/>
        <p:txBody>
          <a:bodyPr/>
          <a:lstStyle/>
          <a:p>
            <a:fld id="{53FB31FA-E905-4016-9D4B-970DF0C7EE08}" type="slidenum">
              <a:rPr lang="cs-CZ" smtClean="0"/>
              <a:t>36</a:t>
            </a:fld>
            <a:endParaRPr lang="cs-CZ"/>
          </a:p>
        </p:txBody>
      </p:sp>
    </p:spTree>
    <p:extLst>
      <p:ext uri="{BB962C8B-B14F-4D97-AF65-F5344CB8AC3E}">
        <p14:creationId xmlns:p14="http://schemas.microsoft.com/office/powerpoint/2010/main" val="385453165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sz="1200" b="0" i="0" u="none" strike="noStrike" kern="1200" baseline="0" dirty="0">
                <a:solidFill>
                  <a:schemeClr val="tx1"/>
                </a:solidFill>
                <a:latin typeface="+mn-lt"/>
                <a:ea typeface="+mn-ea"/>
                <a:cs typeface="+mn-cs"/>
              </a:rPr>
              <a:t>Oblast Veřejných zakázek se zaktivuje po zaškrtnutí </a:t>
            </a:r>
            <a:r>
              <a:rPr lang="cs-CZ" sz="1200" b="0" i="0" u="none" strike="noStrike" kern="1200" baseline="0" dirty="0" err="1">
                <a:solidFill>
                  <a:schemeClr val="tx1"/>
                </a:solidFill>
                <a:latin typeface="+mn-lt"/>
                <a:ea typeface="+mn-ea"/>
                <a:cs typeface="+mn-cs"/>
              </a:rPr>
              <a:t>checkboxu</a:t>
            </a:r>
            <a:r>
              <a:rPr lang="cs-CZ" sz="1200" b="0" i="0" u="none" strike="noStrike" kern="1200" baseline="0" dirty="0">
                <a:solidFill>
                  <a:schemeClr val="tx1"/>
                </a:solidFill>
                <a:latin typeface="+mn-lt"/>
                <a:ea typeface="+mn-ea"/>
                <a:cs typeface="+mn-cs"/>
              </a:rPr>
              <a:t> Realizace zadávacích řízení na projektu na záložce Projekt (sekce Identifikace projektu) a uložení této změny. </a:t>
            </a:r>
          </a:p>
          <a:p>
            <a:r>
              <a:rPr lang="cs-CZ" sz="1200" b="0" i="0" u="none" strike="noStrike" kern="1200" baseline="0" dirty="0">
                <a:solidFill>
                  <a:schemeClr val="tx1"/>
                </a:solidFill>
                <a:latin typeface="+mn-lt"/>
                <a:ea typeface="+mn-ea"/>
                <a:cs typeface="+mn-cs"/>
              </a:rPr>
              <a:t>IS KP14+ používá pro zadávací řízení i pro výběrová řízení pojem veřejné zakázky. </a:t>
            </a:r>
          </a:p>
          <a:p>
            <a:r>
              <a:rPr lang="cs-CZ" sz="1200" b="0" i="0" u="none" strike="noStrike" kern="1200" baseline="0" dirty="0">
                <a:solidFill>
                  <a:schemeClr val="tx1"/>
                </a:solidFill>
                <a:latin typeface="+mn-lt"/>
                <a:ea typeface="+mn-ea"/>
                <a:cs typeface="+mn-cs"/>
              </a:rPr>
              <a:t>Jakmile je změna uložena, jsou zpřístupněny datové oblasti k zadání údajů o plánovaných (či už zrealizovaných) výběrových/zadávacích řízeních. Jedná se o zaktivnění následujících záložek: </a:t>
            </a:r>
          </a:p>
          <a:p>
            <a:r>
              <a:rPr lang="cs-CZ" sz="1200" b="0" i="0" u="none" strike="noStrike" kern="1200" baseline="0" dirty="0">
                <a:solidFill>
                  <a:schemeClr val="tx1"/>
                </a:solidFill>
                <a:latin typeface="+mn-lt"/>
                <a:ea typeface="+mn-ea"/>
                <a:cs typeface="+mn-cs"/>
              </a:rPr>
              <a:t> Veřejné zakázky </a:t>
            </a:r>
          </a:p>
          <a:p>
            <a:r>
              <a:rPr lang="cs-CZ" sz="1200" b="0" i="0" u="none" strike="noStrike" kern="1200" baseline="0" dirty="0">
                <a:solidFill>
                  <a:schemeClr val="tx1"/>
                </a:solidFill>
                <a:latin typeface="+mn-lt"/>
                <a:ea typeface="+mn-ea"/>
                <a:cs typeface="+mn-cs"/>
              </a:rPr>
              <a:t> Hodnocení a odvolání </a:t>
            </a:r>
          </a:p>
          <a:p>
            <a:r>
              <a:rPr lang="cs-CZ" sz="1200" b="0" i="0" u="none" strike="noStrike" kern="1200" baseline="0" dirty="0">
                <a:solidFill>
                  <a:schemeClr val="tx1"/>
                </a:solidFill>
                <a:latin typeface="+mn-lt"/>
                <a:ea typeface="+mn-ea"/>
                <a:cs typeface="+mn-cs"/>
              </a:rPr>
              <a:t> Návrh/podnět na ÚOHS </a:t>
            </a:r>
          </a:p>
          <a:p>
            <a:r>
              <a:rPr lang="cs-CZ" sz="1200" b="0" i="0" u="none" strike="noStrike" kern="1200" baseline="0" dirty="0">
                <a:solidFill>
                  <a:schemeClr val="tx1"/>
                </a:solidFill>
                <a:latin typeface="+mn-lt"/>
                <a:ea typeface="+mn-ea"/>
                <a:cs typeface="+mn-cs"/>
              </a:rPr>
              <a:t> Údaje o smlouvě/dodatku </a:t>
            </a:r>
          </a:p>
          <a:p>
            <a:r>
              <a:rPr lang="cs-CZ" sz="1200" b="0" i="0" u="none" strike="noStrike" kern="1200" baseline="0" dirty="0">
                <a:solidFill>
                  <a:schemeClr val="tx1"/>
                </a:solidFill>
                <a:latin typeface="+mn-lt"/>
                <a:ea typeface="+mn-ea"/>
                <a:cs typeface="+mn-cs"/>
              </a:rPr>
              <a:t> Přílohy k VZ </a:t>
            </a:r>
            <a:endParaRPr lang="cs-CZ" sz="1200" b="1" i="0" u="none" strike="noStrike" kern="1200" baseline="0" dirty="0">
              <a:solidFill>
                <a:schemeClr val="tx1"/>
              </a:solidFill>
              <a:latin typeface="+mn-lt"/>
              <a:ea typeface="+mn-ea"/>
              <a:cs typeface="+mn-cs"/>
            </a:endParaRPr>
          </a:p>
          <a:p>
            <a:endParaRPr lang="cs-CZ" sz="2200" dirty="0"/>
          </a:p>
          <a:p>
            <a:r>
              <a:rPr lang="cs-CZ" sz="2200" b="1" dirty="0"/>
              <a:t>V IS KP14+ se k zakázkám vyplňují záložky</a:t>
            </a:r>
          </a:p>
          <a:p>
            <a:pPr lvl="1"/>
            <a:r>
              <a:rPr lang="cs-CZ" dirty="0"/>
              <a:t>1) Veřejné zakázky, 2) Údaje o smlouvě/dodatku, 3) Hodnocení a odvolání, 4) Návrh/podnět na ÚOHS, 5) Přílohy k VZ </a:t>
            </a:r>
          </a:p>
          <a:p>
            <a:r>
              <a:rPr lang="cs-CZ" sz="2200" dirty="0"/>
              <a:t>Záložka</a:t>
            </a:r>
            <a:r>
              <a:rPr lang="cs-CZ" sz="2200" b="1" dirty="0"/>
              <a:t> Údaje o smlouvě/dodatku </a:t>
            </a:r>
          </a:p>
          <a:p>
            <a:pPr lvl="1"/>
            <a:r>
              <a:rPr lang="cs-CZ" dirty="0"/>
              <a:t>Zakládá se každá podepsaná smlouva i dodatek</a:t>
            </a:r>
          </a:p>
          <a:p>
            <a:r>
              <a:rPr lang="cs-CZ" sz="2200" dirty="0"/>
              <a:t>Záložka </a:t>
            </a:r>
            <a:r>
              <a:rPr lang="cs-CZ" sz="2200" b="1" dirty="0"/>
              <a:t>Hodnocení a odvolání </a:t>
            </a:r>
          </a:p>
          <a:p>
            <a:pPr lvl="1"/>
            <a:r>
              <a:rPr lang="cs-CZ" dirty="0"/>
              <a:t>Údaje o procesu zadávání a také o vybraném dodavateli</a:t>
            </a:r>
          </a:p>
          <a:p>
            <a:pPr lvl="1"/>
            <a:r>
              <a:rPr lang="cs-CZ" dirty="0"/>
              <a:t>Dodavatel musí být nejprve zaevidován mezi SUBJEKTY  projektu</a:t>
            </a:r>
          </a:p>
          <a:p>
            <a:pPr lvl="1"/>
            <a:r>
              <a:rPr lang="cs-CZ" dirty="0"/>
              <a:t>Lze vyplnit údaje k případným námitkám vzneseným k zadavateli </a:t>
            </a:r>
          </a:p>
          <a:p>
            <a:r>
              <a:rPr lang="cs-CZ" sz="2200" dirty="0"/>
              <a:t>Záložka</a:t>
            </a:r>
            <a:r>
              <a:rPr lang="cs-CZ" sz="2200" b="1" dirty="0"/>
              <a:t> Návrh/podnět na ÚOHS </a:t>
            </a:r>
          </a:p>
          <a:p>
            <a:pPr lvl="1"/>
            <a:r>
              <a:rPr lang="cs-CZ" dirty="0"/>
              <a:t>Eviduje se agenda týkající se řízení ze strany ÚOHS</a:t>
            </a:r>
          </a:p>
          <a:p>
            <a:r>
              <a:rPr lang="cs-CZ" sz="2200" dirty="0"/>
              <a:t>Záložka </a:t>
            </a:r>
            <a:r>
              <a:rPr lang="cs-CZ" sz="2200" b="1" dirty="0"/>
              <a:t>Přílohy k VZ </a:t>
            </a:r>
            <a:endParaRPr lang="cs-CZ" sz="2200" dirty="0"/>
          </a:p>
          <a:p>
            <a:pPr lvl="1"/>
            <a:r>
              <a:rPr lang="cs-CZ" dirty="0"/>
              <a:t>Záložka Přílohy k VZ slouží k předání dokumentace k zakázce na ŘO</a:t>
            </a:r>
          </a:p>
          <a:p>
            <a:endParaRPr lang="cs-CZ" sz="1200" b="1" i="0" u="none" strike="noStrike" kern="1200" baseline="0" dirty="0">
              <a:solidFill>
                <a:schemeClr val="tx1"/>
              </a:solidFill>
              <a:latin typeface="+mn-lt"/>
              <a:ea typeface="+mn-ea"/>
              <a:cs typeface="+mn-cs"/>
            </a:endParaRPr>
          </a:p>
          <a:p>
            <a:r>
              <a:rPr lang="cs-CZ" sz="1200" b="1" i="0" u="none" strike="noStrike" kern="1200" baseline="0" dirty="0">
                <a:solidFill>
                  <a:schemeClr val="tx1"/>
                </a:solidFill>
                <a:latin typeface="+mn-lt"/>
                <a:ea typeface="+mn-ea"/>
                <a:cs typeface="+mn-cs"/>
              </a:rPr>
              <a:t>Záložka Veřejné zakázky</a:t>
            </a:r>
          </a:p>
          <a:p>
            <a:pPr marL="0" marR="0" indent="0" algn="l" defTabSz="914400" rtl="0" eaLnBrk="1" fontAlgn="auto" latinLnBrk="0" hangingPunct="1">
              <a:lnSpc>
                <a:spcPct val="100000"/>
              </a:lnSpc>
              <a:spcBef>
                <a:spcPts val="0"/>
              </a:spcBef>
              <a:spcAft>
                <a:spcPts val="0"/>
              </a:spcAft>
              <a:buClrTx/>
              <a:buSzTx/>
              <a:buFontTx/>
              <a:buNone/>
              <a:tabLst/>
              <a:defRPr/>
            </a:pPr>
            <a:r>
              <a:rPr lang="cs-CZ" sz="1200" b="0" i="0" u="none" strike="noStrike" kern="1200" baseline="0" dirty="0">
                <a:solidFill>
                  <a:schemeClr val="tx1"/>
                </a:solidFill>
                <a:latin typeface="+mn-lt"/>
                <a:ea typeface="+mn-ea"/>
                <a:cs typeface="+mn-cs"/>
              </a:rPr>
              <a:t>Uživatel eviduje všechny zakázky s vazbou na projekt (včetně těch plánovaných), které musí na základě pravidel OPZ nebo právních předpisů zadat prostřednictvím zadávacího/výběrového řízení, více viz Obecná část pravidel pro žadatele a příjemce v rámci OPZ. </a:t>
            </a:r>
          </a:p>
        </p:txBody>
      </p:sp>
      <p:sp>
        <p:nvSpPr>
          <p:cNvPr id="4" name="Zástupný symbol pro číslo snímku 3"/>
          <p:cNvSpPr>
            <a:spLocks noGrp="1"/>
          </p:cNvSpPr>
          <p:nvPr>
            <p:ph type="sldNum" sz="quarter" idx="10"/>
          </p:nvPr>
        </p:nvSpPr>
        <p:spPr/>
        <p:txBody>
          <a:bodyPr/>
          <a:lstStyle/>
          <a:p>
            <a:fld id="{53FB31FA-E905-4016-9D4B-970DF0C7EE08}" type="slidenum">
              <a:rPr lang="cs-CZ" smtClean="0"/>
              <a:t>37</a:t>
            </a:fld>
            <a:endParaRPr lang="cs-CZ"/>
          </a:p>
        </p:txBody>
      </p:sp>
    </p:spTree>
    <p:extLst>
      <p:ext uri="{BB962C8B-B14F-4D97-AF65-F5344CB8AC3E}">
        <p14:creationId xmlns:p14="http://schemas.microsoft.com/office/powerpoint/2010/main" val="377434908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sz="1200" b="1" kern="1200" dirty="0">
                <a:solidFill>
                  <a:schemeClr val="tx1"/>
                </a:solidFill>
                <a:effectLst/>
                <a:latin typeface="+mn-lt"/>
                <a:ea typeface="+mn-ea"/>
                <a:cs typeface="+mn-cs"/>
              </a:rPr>
              <a:t>Veřejným zadavatelem</a:t>
            </a:r>
            <a:r>
              <a:rPr lang="cs-CZ" sz="1200" kern="1200" dirty="0">
                <a:solidFill>
                  <a:schemeClr val="tx1"/>
                </a:solidFill>
                <a:effectLst/>
                <a:latin typeface="+mn-lt"/>
                <a:ea typeface="+mn-ea"/>
                <a:cs typeface="+mn-cs"/>
              </a:rPr>
              <a:t> podle § 2 odst. 1 zákona je ČR, státní příspěvková organizace, územní samosprávný celek nebo příspěvková organizace, u níž funkci zřizovatele vykonává územní samosprávný celek.</a:t>
            </a:r>
          </a:p>
          <a:p>
            <a:r>
              <a:rPr lang="cs-CZ" sz="1200" b="1" kern="1200" dirty="0">
                <a:solidFill>
                  <a:schemeClr val="tx1"/>
                </a:solidFill>
                <a:effectLst/>
                <a:latin typeface="+mn-lt"/>
                <a:ea typeface="+mn-ea"/>
                <a:cs typeface="+mn-cs"/>
              </a:rPr>
              <a:t>Dotovaným zadavatelem</a:t>
            </a:r>
            <a:r>
              <a:rPr lang="cs-CZ" sz="1200" kern="1200" dirty="0">
                <a:solidFill>
                  <a:schemeClr val="tx1"/>
                </a:solidFill>
                <a:effectLst/>
                <a:latin typeface="+mn-lt"/>
                <a:ea typeface="+mn-ea"/>
                <a:cs typeface="+mn-cs"/>
              </a:rPr>
              <a:t> je právnická nebo fyzická osoba, která zadává veřejnou zakázku hrazenou </a:t>
            </a:r>
            <a:r>
              <a:rPr lang="cs-CZ" sz="1200" b="1" kern="1200" dirty="0">
                <a:solidFill>
                  <a:schemeClr val="tx1"/>
                </a:solidFill>
                <a:effectLst/>
                <a:latin typeface="+mn-lt"/>
                <a:ea typeface="+mn-ea"/>
                <a:cs typeface="+mn-cs"/>
              </a:rPr>
              <a:t>z více než 50 % z peněžních prostředků z veřejných zdrojů,</a:t>
            </a:r>
            <a:r>
              <a:rPr lang="cs-CZ" sz="1200" kern="1200" dirty="0">
                <a:solidFill>
                  <a:schemeClr val="tx1"/>
                </a:solidFill>
                <a:effectLst/>
                <a:latin typeface="+mn-lt"/>
                <a:ea typeface="+mn-ea"/>
                <a:cs typeface="+mn-cs"/>
              </a:rPr>
              <a:t> nebo pokud peněžní prostředky poskytnuté na veřejnou zakázku z těchto zdrojů přesahují 200.000.000 Kč, přičemž se může jednat i o peněžní prostředky poskytované prostřednictvím jiné osoby (např. partnerovi prostřednictvím příjemce).</a:t>
            </a:r>
          </a:p>
          <a:p>
            <a:r>
              <a:rPr lang="cs-CZ" sz="1200" b="1" kern="1200" dirty="0">
                <a:solidFill>
                  <a:schemeClr val="tx1"/>
                </a:solidFill>
                <a:effectLst/>
                <a:latin typeface="+mn-lt"/>
                <a:ea typeface="+mn-ea"/>
                <a:cs typeface="+mn-cs"/>
              </a:rPr>
              <a:t>Sektorovým zadavatelem</a:t>
            </a:r>
            <a:r>
              <a:rPr lang="cs-CZ" sz="1200" kern="1200" dirty="0">
                <a:solidFill>
                  <a:schemeClr val="tx1"/>
                </a:solidFill>
                <a:effectLst/>
                <a:latin typeface="+mn-lt"/>
                <a:ea typeface="+mn-ea"/>
                <a:cs typeface="+mn-cs"/>
              </a:rPr>
              <a:t> je osoba vykonávající některou z relevantních činností podle § 4 zákona (např. v odvětvích teplárenství, plynárenství, elektroenergetiky, vodárenství aj.) za zákonem blíže specifikovaných podmínek.</a:t>
            </a:r>
          </a:p>
          <a:p>
            <a:r>
              <a:rPr lang="cs-CZ" sz="1200" b="1" kern="1200" dirty="0">
                <a:solidFill>
                  <a:schemeClr val="tx1"/>
                </a:solidFill>
                <a:effectLst/>
                <a:latin typeface="+mn-lt"/>
                <a:ea typeface="+mn-ea"/>
                <a:cs typeface="+mn-cs"/>
              </a:rPr>
              <a:t>Veřejnými zakázkami malého rozsahu</a:t>
            </a:r>
            <a:r>
              <a:rPr lang="cs-CZ" sz="1200" kern="1200" dirty="0">
                <a:solidFill>
                  <a:schemeClr val="tx1"/>
                </a:solidFill>
                <a:effectLst/>
                <a:latin typeface="+mn-lt"/>
                <a:ea typeface="+mn-ea"/>
                <a:cs typeface="+mn-cs"/>
              </a:rPr>
              <a:t> jsou veřejné zakázky na dodávku či nákup služeb, jejichž předpokládaná hodnota nedosahuje 2.000.000 Kč bez DPH, a zakázky na stavební práce, jejichž předpokládaná hodnota nedosahuje 6.000.000 Kč bez DPH. </a:t>
            </a:r>
            <a:r>
              <a:rPr lang="cs-CZ" sz="1200" b="1" kern="1200" dirty="0">
                <a:solidFill>
                  <a:schemeClr val="tx1"/>
                </a:solidFill>
                <a:effectLst/>
                <a:latin typeface="+mn-lt"/>
                <a:ea typeface="+mn-ea"/>
                <a:cs typeface="+mn-cs"/>
              </a:rPr>
              <a:t>Podlimitními a nadlimitními veřejnými zakázkami jsou veřejné zakázky s předpokládanou hodnotou vyšší, než je uvedeno v předchozí větě.</a:t>
            </a:r>
          </a:p>
          <a:p>
            <a:r>
              <a:rPr lang="cs-CZ" sz="1200" b="0" kern="1200" dirty="0">
                <a:solidFill>
                  <a:schemeClr val="tx1"/>
                </a:solidFill>
                <a:effectLst/>
                <a:latin typeface="+mn-lt"/>
                <a:ea typeface="+mn-ea"/>
                <a:cs typeface="+mn-cs"/>
              </a:rPr>
              <a:t>Obchodní společnosti, družstva, neziskové organizace, fyzické osoby a další neveřejní zadavatelé zadávají zakázky na dodávky či služby s předpokládanou hodnotou nejméně 2.000.000 Kč bez DPH a vyšší (resp. zakázky na stavební práce s předpokládanou hodnotou nejméně 6.000.000 Kč bez DPH a vyšší) podle kap. 20.5 (tj. kapitoly pro zadávání zakázek, na které se nevztahují postupy upravené zákonem č. 137/2006 Sb.)</a:t>
            </a:r>
            <a:r>
              <a:rPr lang="cs-CZ" sz="1200" b="1" kern="1200" dirty="0">
                <a:solidFill>
                  <a:schemeClr val="tx1"/>
                </a:solidFill>
                <a:effectLst/>
                <a:latin typeface="+mn-lt"/>
                <a:ea typeface="+mn-ea"/>
                <a:cs typeface="+mn-cs"/>
              </a:rPr>
              <a:t> </a:t>
            </a:r>
            <a:r>
              <a:rPr lang="cs-CZ" sz="1200" b="0" kern="1200" dirty="0">
                <a:solidFill>
                  <a:schemeClr val="tx1"/>
                </a:solidFill>
                <a:effectLst/>
                <a:latin typeface="+mn-lt"/>
                <a:ea typeface="+mn-ea"/>
                <a:cs typeface="+mn-cs"/>
              </a:rPr>
              <a:t>pouze v případech, kdy bude jejich zakázka hrazena nejvýše z 50 % z veřejných zdrojů. Bude-li zakázka takových zadavatelů hrazena z více než 50 % z veřejných zdrojů, zadávají zakázky přesahující hodnotu 2.000.000 Kč bez DPH v režimu zákona č. 137/2006 Sb.</a:t>
            </a:r>
            <a:endParaRPr lang="cs-CZ" sz="1200" b="1" kern="1200" dirty="0">
              <a:solidFill>
                <a:schemeClr val="tx1"/>
              </a:solidFill>
              <a:effectLst/>
              <a:latin typeface="+mn-lt"/>
              <a:ea typeface="+mn-ea"/>
              <a:cs typeface="+mn-cs"/>
            </a:endParaRPr>
          </a:p>
          <a:p>
            <a:r>
              <a:rPr lang="cs-CZ" sz="1200" kern="1200" dirty="0">
                <a:solidFill>
                  <a:schemeClr val="tx1"/>
                </a:solidFill>
                <a:effectLst/>
                <a:latin typeface="+mn-lt"/>
                <a:ea typeface="+mn-ea"/>
                <a:cs typeface="+mn-cs"/>
              </a:rPr>
              <a:t>Veřejným zadavatelem je také jiná právnická osoba, pokud byla založena či zřízena za účelem uspokojování potřeb veřejného zájmu, které nemají průmyslovou nebo obchodní povahu, a pokud je financována převážně státem či jiným veřejným zadavatelem nebo je státem či jiným veřejným zadavatelem ovládána nebo stát či jiný veřejný zadavatel jmenuje či volí více než polovinu členů v jejím statutárním, správním, dozorčím či kontrolním orgánu.</a:t>
            </a:r>
          </a:p>
          <a:p>
            <a:r>
              <a:rPr lang="cs-CZ" sz="1200" kern="1200" dirty="0">
                <a:solidFill>
                  <a:schemeClr val="tx1"/>
                </a:solidFill>
                <a:effectLst/>
                <a:latin typeface="+mn-lt"/>
                <a:ea typeface="+mn-ea"/>
                <a:cs typeface="+mn-cs"/>
              </a:rPr>
              <a:t>Pokud tito zadavatelé nepatří jako tzv. jiná právnická osoba mezi veřejné zadavatele, kteří jsou povinni zadávat podlimitní a nadlimitní zakázky postupy podle zákona, resp. mezi sektorové zadavatele, kteří postupy podle zákona zadávají své nadlimitní zakázky. </a:t>
            </a:r>
          </a:p>
          <a:p>
            <a:endParaRPr lang="cs-CZ" sz="1200" kern="1200" dirty="0">
              <a:solidFill>
                <a:schemeClr val="tx1"/>
              </a:solidFill>
              <a:effectLst/>
              <a:latin typeface="+mn-lt"/>
              <a:ea typeface="+mn-ea"/>
              <a:cs typeface="+mn-cs"/>
            </a:endParaRPr>
          </a:p>
          <a:p>
            <a:r>
              <a:rPr lang="cs-CZ" sz="1200" dirty="0"/>
              <a:t>MAS (resp. Příjemci) se řídí podmínkami stanovenými v Obecné části pravidel pro žadatele a příjemce v rámci OPZ, kapitola 20 Pravidla pro zadávání zakázek.</a:t>
            </a:r>
          </a:p>
          <a:p>
            <a:r>
              <a:rPr lang="cs-CZ" sz="1200" dirty="0"/>
              <a:t>Kontrolu administrace VZ provádí ŘO.</a:t>
            </a:r>
          </a:p>
          <a:p>
            <a:r>
              <a:rPr lang="cs-CZ" sz="1200" dirty="0"/>
              <a:t>Od přepokládané hodnoty VZ </a:t>
            </a:r>
            <a:r>
              <a:rPr lang="cs-CZ" sz="1200" b="1" dirty="0"/>
              <a:t>2 mil. Kč </a:t>
            </a:r>
            <a:r>
              <a:rPr lang="cs-CZ" sz="1200" dirty="0"/>
              <a:t>bez DPH se musí veřejný a dotovaný zadavatel řídit zákonem č.137/2006 Sb., o veřejných zakázkách.</a:t>
            </a:r>
          </a:p>
          <a:p>
            <a:r>
              <a:rPr lang="cs-CZ" sz="1200" dirty="0"/>
              <a:t>Výdaje na pořízení plnění musí i v OPZ splňovat </a:t>
            </a:r>
            <a:r>
              <a:rPr lang="cs-CZ" sz="1200" b="1" dirty="0"/>
              <a:t>pravidla hospodárnosti, efektivnosti a účelnosti.</a:t>
            </a:r>
          </a:p>
          <a:p>
            <a:r>
              <a:rPr lang="cs-CZ" sz="1200" dirty="0"/>
              <a:t>Dále je zadavatel povinen dodržet </a:t>
            </a:r>
            <a:r>
              <a:rPr lang="cs-CZ" sz="1200" b="1" dirty="0"/>
              <a:t>zásady transparentnosti, rovného zacházení a nediskriminace.</a:t>
            </a:r>
          </a:p>
          <a:p>
            <a:endParaRPr lang="cs-CZ" sz="1200" b="1" dirty="0"/>
          </a:p>
          <a:p>
            <a:endParaRPr lang="cs-CZ" sz="1200" dirty="0"/>
          </a:p>
          <a:p>
            <a:endParaRPr lang="cs-CZ" sz="1200" kern="1200" dirty="0">
              <a:solidFill>
                <a:schemeClr val="tx1"/>
              </a:solidFill>
              <a:effectLst/>
              <a:latin typeface="+mn-lt"/>
              <a:ea typeface="+mn-ea"/>
              <a:cs typeface="+mn-cs"/>
            </a:endParaRPr>
          </a:p>
          <a:p>
            <a:endParaRPr lang="cs-CZ" dirty="0"/>
          </a:p>
        </p:txBody>
      </p:sp>
      <p:sp>
        <p:nvSpPr>
          <p:cNvPr id="4" name="Zástupný symbol pro číslo snímku 3"/>
          <p:cNvSpPr>
            <a:spLocks noGrp="1"/>
          </p:cNvSpPr>
          <p:nvPr>
            <p:ph type="sldNum" sz="quarter" idx="10"/>
          </p:nvPr>
        </p:nvSpPr>
        <p:spPr/>
        <p:txBody>
          <a:bodyPr/>
          <a:lstStyle/>
          <a:p>
            <a:fld id="{53FB31FA-E905-4016-9D4B-970DF0C7EE08}" type="slidenum">
              <a:rPr lang="cs-CZ" smtClean="0"/>
              <a:t>38</a:t>
            </a:fld>
            <a:endParaRPr lang="cs-CZ"/>
          </a:p>
        </p:txBody>
      </p:sp>
    </p:spTree>
    <p:extLst>
      <p:ext uri="{BB962C8B-B14F-4D97-AF65-F5344CB8AC3E}">
        <p14:creationId xmlns:p14="http://schemas.microsoft.com/office/powerpoint/2010/main" val="3824679363"/>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a:t>Žadatel nemůže editovat, musí potvrdit soulad s obsahem předpřipraveného prohlášení.</a:t>
            </a:r>
          </a:p>
          <a:p>
            <a:r>
              <a:rPr lang="cs-CZ" dirty="0"/>
              <a:t>Potvrzuje např. pravdivost údajů, bezdlužnost, absenci citlivých údajů v žádosti, souhlasí s uváděním v seznamu příjemců, vylučuje dvojí financování, akceptuje, že neumožnění ex ante kontroly je důvod pro vyloučení z hodnocení, bere na vědomí závazek mít aktivní datovou schránku.</a:t>
            </a:r>
          </a:p>
          <a:p>
            <a:endParaRPr lang="cs-CZ" dirty="0"/>
          </a:p>
          <a:p>
            <a:r>
              <a:rPr lang="cs-CZ" dirty="0"/>
              <a:t>Z technických důvodů je čestné prohlášení v IS KP14+ evidováno ve dvou částech; žadatel musí </a:t>
            </a:r>
            <a:r>
              <a:rPr lang="cs-CZ" b="1" dirty="0"/>
              <a:t>na každou část kliknout </a:t>
            </a:r>
            <a:r>
              <a:rPr lang="cs-CZ" dirty="0"/>
              <a:t>(tj. otevřít jej pro editaci) a </a:t>
            </a:r>
            <a:r>
              <a:rPr lang="cs-CZ" b="1" dirty="0"/>
              <a:t>potvrdit, že s čestným prohlášením souhlasí </a:t>
            </a:r>
            <a:r>
              <a:rPr lang="cs-CZ" dirty="0"/>
              <a:t>(zaškrtnutím </a:t>
            </a:r>
            <a:r>
              <a:rPr lang="cs-CZ" dirty="0" err="1"/>
              <a:t>checkboxu</a:t>
            </a:r>
            <a:r>
              <a:rPr lang="cs-CZ" dirty="0"/>
              <a:t> „Souhlasím s čestným prohlášením“).</a:t>
            </a:r>
          </a:p>
          <a:p>
            <a:r>
              <a:rPr lang="cs-CZ" sz="1200" b="0" i="0" u="none" strike="noStrike" kern="1200" baseline="0" dirty="0">
                <a:solidFill>
                  <a:schemeClr val="tx1"/>
                </a:solidFill>
                <a:latin typeface="+mn-lt"/>
                <a:ea typeface="+mn-ea"/>
                <a:cs typeface="+mn-cs"/>
              </a:rPr>
              <a:t> </a:t>
            </a:r>
            <a:endParaRPr lang="cs-CZ" dirty="0"/>
          </a:p>
        </p:txBody>
      </p:sp>
      <p:sp>
        <p:nvSpPr>
          <p:cNvPr id="4" name="Zástupný symbol pro číslo snímku 3"/>
          <p:cNvSpPr>
            <a:spLocks noGrp="1"/>
          </p:cNvSpPr>
          <p:nvPr>
            <p:ph type="sldNum" sz="quarter" idx="10"/>
          </p:nvPr>
        </p:nvSpPr>
        <p:spPr/>
        <p:txBody>
          <a:bodyPr/>
          <a:lstStyle/>
          <a:p>
            <a:fld id="{53FB31FA-E905-4016-9D4B-970DF0C7EE08}" type="slidenum">
              <a:rPr lang="cs-CZ" smtClean="0"/>
              <a:t>39</a:t>
            </a:fld>
            <a:endParaRPr lang="cs-CZ"/>
          </a:p>
        </p:txBody>
      </p:sp>
    </p:spTree>
    <p:extLst>
      <p:ext uri="{BB962C8B-B14F-4D97-AF65-F5344CB8AC3E}">
        <p14:creationId xmlns:p14="http://schemas.microsoft.com/office/powerpoint/2010/main" val="581509301"/>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sz="1200" b="0" i="0" u="none" strike="noStrike" kern="1200" baseline="0" dirty="0">
                <a:solidFill>
                  <a:schemeClr val="tx1"/>
                </a:solidFill>
                <a:latin typeface="+mn-lt"/>
                <a:ea typeface="+mn-ea"/>
                <a:cs typeface="+mn-cs"/>
              </a:rPr>
              <a:t>Patří sem všechny přílohy žádosti o podporu (povinné i nepovinné).</a:t>
            </a:r>
          </a:p>
          <a:p>
            <a:r>
              <a:rPr lang="cs-CZ" sz="1200" b="0" i="0" u="none" strike="noStrike" kern="1200" baseline="0" dirty="0">
                <a:solidFill>
                  <a:schemeClr val="tx1"/>
                </a:solidFill>
                <a:latin typeface="+mn-lt"/>
                <a:ea typeface="+mn-ea"/>
                <a:cs typeface="+mn-cs"/>
              </a:rPr>
              <a:t>Systém automaticky přílohy čísluje, uživatel každé příloze připojuje vlastní název. </a:t>
            </a:r>
          </a:p>
          <a:p>
            <a:r>
              <a:rPr lang="cs-CZ" sz="1200" b="0" i="0" u="none" strike="noStrike" kern="1200" baseline="0" dirty="0">
                <a:solidFill>
                  <a:schemeClr val="tx1"/>
                </a:solidFill>
                <a:latin typeface="+mn-lt"/>
                <a:ea typeface="+mn-ea"/>
                <a:cs typeface="+mn-cs"/>
              </a:rPr>
              <a:t>Pokud výzva k předkládání žádostí o podporu stanovila povinnost předložit spolu se žádostí o podporu nějaký dokument, pak je tato </a:t>
            </a:r>
            <a:r>
              <a:rPr lang="cs-CZ" sz="1200" b="1" i="0" u="none" strike="noStrike" kern="1200" baseline="0" dirty="0">
                <a:solidFill>
                  <a:schemeClr val="tx1"/>
                </a:solidFill>
                <a:latin typeface="+mn-lt"/>
                <a:ea typeface="+mn-ea"/>
                <a:cs typeface="+mn-cs"/>
              </a:rPr>
              <a:t>povinná příloha zařazena do číselníku</a:t>
            </a:r>
            <a:r>
              <a:rPr lang="cs-CZ" sz="1200" b="0" i="0" u="none" strike="noStrike" kern="1200" baseline="0" dirty="0">
                <a:solidFill>
                  <a:schemeClr val="tx1"/>
                </a:solidFill>
                <a:latin typeface="+mn-lt"/>
                <a:ea typeface="+mn-ea"/>
                <a:cs typeface="+mn-cs"/>
              </a:rPr>
              <a:t> v poli „Název předdefinovaného dokumentu“. </a:t>
            </a:r>
          </a:p>
          <a:p>
            <a:r>
              <a:rPr lang="cs-CZ" sz="1200" b="0" i="0" u="none" strike="noStrike" kern="1200" baseline="0" dirty="0">
                <a:solidFill>
                  <a:schemeClr val="tx1"/>
                </a:solidFill>
                <a:latin typeface="+mn-lt"/>
                <a:ea typeface="+mn-ea"/>
                <a:cs typeface="+mn-cs"/>
              </a:rPr>
              <a:t>Pokud se nejedná o povinnou přílohu, pak se toto pole ponechává prázdné. </a:t>
            </a:r>
          </a:p>
          <a:p>
            <a:endParaRPr lang="cs-CZ" sz="1200" b="0" i="0" u="none" strike="noStrike" kern="1200" baseline="0" dirty="0">
              <a:solidFill>
                <a:schemeClr val="tx1"/>
              </a:solidFill>
              <a:latin typeface="+mn-lt"/>
              <a:ea typeface="+mn-ea"/>
              <a:cs typeface="+mn-cs"/>
            </a:endParaRPr>
          </a:p>
          <a:p>
            <a:r>
              <a:rPr lang="cs-CZ" sz="1200" b="0" i="0" u="none" strike="noStrike" kern="1200" baseline="0" dirty="0">
                <a:solidFill>
                  <a:schemeClr val="tx1"/>
                </a:solidFill>
                <a:latin typeface="+mn-lt"/>
                <a:ea typeface="+mn-ea"/>
                <a:cs typeface="+mn-cs"/>
              </a:rPr>
              <a:t>Záložka </a:t>
            </a:r>
            <a:r>
              <a:rPr lang="cs-CZ" sz="1200" b="1" i="0" u="none" strike="noStrike" kern="1200" baseline="0" dirty="0">
                <a:solidFill>
                  <a:schemeClr val="tx1"/>
                </a:solidFill>
                <a:latin typeface="+mn-lt"/>
                <a:ea typeface="+mn-ea"/>
                <a:cs typeface="+mn-cs"/>
              </a:rPr>
              <a:t>Seznam odborností projektu </a:t>
            </a:r>
            <a:r>
              <a:rPr lang="cs-CZ" sz="1200" b="0" i="0" u="none" strike="noStrike" kern="1200" baseline="0" dirty="0">
                <a:solidFill>
                  <a:schemeClr val="tx1"/>
                </a:solidFill>
                <a:latin typeface="+mn-lt"/>
                <a:ea typeface="+mn-ea"/>
                <a:cs typeface="+mn-cs"/>
              </a:rPr>
              <a:t>je pro žadatele needitovatelná, žadatel na této záložce žádná data nevyplňuje. </a:t>
            </a:r>
            <a:endParaRPr lang="cs-CZ" dirty="0"/>
          </a:p>
        </p:txBody>
      </p:sp>
      <p:sp>
        <p:nvSpPr>
          <p:cNvPr id="4" name="Zástupný symbol pro číslo snímku 3"/>
          <p:cNvSpPr>
            <a:spLocks noGrp="1"/>
          </p:cNvSpPr>
          <p:nvPr>
            <p:ph type="sldNum" sz="quarter" idx="10"/>
          </p:nvPr>
        </p:nvSpPr>
        <p:spPr/>
        <p:txBody>
          <a:bodyPr/>
          <a:lstStyle/>
          <a:p>
            <a:fld id="{53FB31FA-E905-4016-9D4B-970DF0C7EE08}" type="slidenum">
              <a:rPr lang="cs-CZ" smtClean="0"/>
              <a:t>40</a:t>
            </a:fld>
            <a:endParaRPr lang="cs-CZ"/>
          </a:p>
        </p:txBody>
      </p:sp>
    </p:spTree>
    <p:extLst>
      <p:ext uri="{BB962C8B-B14F-4D97-AF65-F5344CB8AC3E}">
        <p14:creationId xmlns:p14="http://schemas.microsoft.com/office/powerpoint/2010/main" val="271664454"/>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cs-CZ" sz="1200" b="0" i="0" u="none" strike="noStrike" kern="1200" baseline="0" dirty="0">
                <a:solidFill>
                  <a:schemeClr val="tx1"/>
                </a:solidFill>
                <a:latin typeface="+mn-lt"/>
                <a:ea typeface="+mn-ea"/>
                <a:cs typeface="+mn-cs"/>
              </a:rPr>
              <a:t>Stisknutím tlačítka </a:t>
            </a:r>
            <a:r>
              <a:rPr lang="cs-CZ" sz="1200" b="1" i="0" u="none" strike="noStrike" kern="1200" baseline="0" dirty="0">
                <a:solidFill>
                  <a:schemeClr val="tx1"/>
                </a:solidFill>
                <a:latin typeface="+mn-lt"/>
                <a:ea typeface="+mn-ea"/>
                <a:cs typeface="+mn-cs"/>
              </a:rPr>
              <a:t>Přístup k projektu </a:t>
            </a:r>
            <a:r>
              <a:rPr lang="cs-CZ" sz="1200" b="0" i="0" u="none" strike="noStrike" kern="1200" baseline="0" dirty="0">
                <a:solidFill>
                  <a:schemeClr val="tx1"/>
                </a:solidFill>
                <a:latin typeface="+mn-lt"/>
                <a:ea typeface="+mn-ea"/>
                <a:cs typeface="+mn-cs"/>
              </a:rPr>
              <a:t>se zobrazí obrazovka, v rámci které lze přidělit/odebrat role v rámci dané žádosti o podporu konkrétním uživatelům, kteří jsou v IS KP14+ registrováni. S výjimkou níže uvedeného „Neregistrovaného signatáře“ není možné přidělit přístup k žádosti/projektu někomu, kdo pro aplikaci IS KP14+ jako uživatel neexistuje. Neregistrovaný signatář navíc skutečný přístup nemá, protože bez uživatelského konta v IS KP14+ nemůže data žádným způsobem prohlížet ani editovat. </a:t>
            </a:r>
            <a:endParaRPr lang="cs-CZ" dirty="0"/>
          </a:p>
          <a:p>
            <a:endParaRPr lang="cs-CZ" sz="1200" b="0" i="0" u="none" strike="noStrike" kern="1200" baseline="0" dirty="0">
              <a:solidFill>
                <a:schemeClr val="tx1"/>
              </a:solidFill>
              <a:latin typeface="+mn-lt"/>
              <a:ea typeface="+mn-ea"/>
              <a:cs typeface="+mn-cs"/>
            </a:endParaRPr>
          </a:p>
          <a:p>
            <a:r>
              <a:rPr lang="cs-CZ" sz="1200" b="0" i="0" u="none" strike="noStrike" kern="1200" baseline="0" dirty="0">
                <a:solidFill>
                  <a:schemeClr val="tx1"/>
                </a:solidFill>
                <a:latin typeface="+mn-lt"/>
                <a:ea typeface="+mn-ea"/>
                <a:cs typeface="+mn-cs"/>
              </a:rPr>
              <a:t>Uživatel, který žádost o podporu založil, je aplikací IS KP14+ určen jako </a:t>
            </a:r>
            <a:r>
              <a:rPr lang="cs-CZ" sz="1200" b="1" i="0" u="none" strike="noStrike" kern="1200" baseline="0" dirty="0">
                <a:solidFill>
                  <a:schemeClr val="tx1"/>
                </a:solidFill>
                <a:latin typeface="+mn-lt"/>
                <a:ea typeface="+mn-ea"/>
                <a:cs typeface="+mn-cs"/>
              </a:rPr>
              <a:t>správce přístupů </a:t>
            </a:r>
            <a:r>
              <a:rPr lang="cs-CZ" sz="1200" b="0" i="0" u="none" strike="noStrike" kern="1200" baseline="0" dirty="0">
                <a:solidFill>
                  <a:schemeClr val="tx1"/>
                </a:solidFill>
                <a:latin typeface="+mn-lt"/>
                <a:ea typeface="+mn-ea"/>
                <a:cs typeface="+mn-cs"/>
              </a:rPr>
              <a:t>a má právo přidělit/odebrat k dané žádosti příslušné role dalším uživatelům.  </a:t>
            </a:r>
          </a:p>
          <a:p>
            <a:r>
              <a:rPr lang="cs-CZ" sz="1200" b="1" i="0" u="none" strike="noStrike" kern="1200" baseline="0" dirty="0">
                <a:solidFill>
                  <a:schemeClr val="tx1"/>
                </a:solidFill>
                <a:latin typeface="+mn-lt"/>
                <a:ea typeface="+mn-ea"/>
                <a:cs typeface="+mn-cs"/>
              </a:rPr>
              <a:t>Rozlišují se role: </a:t>
            </a:r>
          </a:p>
          <a:p>
            <a:r>
              <a:rPr lang="cs-CZ" sz="1200" b="1" i="0" u="none" strike="noStrike" kern="1200" baseline="0" dirty="0">
                <a:solidFill>
                  <a:schemeClr val="tx1"/>
                </a:solidFill>
                <a:latin typeface="+mn-lt"/>
                <a:ea typeface="+mn-ea"/>
                <a:cs typeface="+mn-cs"/>
              </a:rPr>
              <a:t>- čtenář </a:t>
            </a:r>
            <a:r>
              <a:rPr lang="cs-CZ" sz="1200" b="0" i="0" u="none" strike="noStrike" kern="1200" baseline="0" dirty="0">
                <a:solidFill>
                  <a:schemeClr val="tx1"/>
                </a:solidFill>
                <a:latin typeface="+mn-lt"/>
                <a:ea typeface="+mn-ea"/>
                <a:cs typeface="+mn-cs"/>
              </a:rPr>
              <a:t>= data jsou mu zobrazena pouze k náhledu, </a:t>
            </a:r>
          </a:p>
          <a:p>
            <a:r>
              <a:rPr lang="cs-CZ" sz="1200" b="1" i="0" u="none" strike="noStrike" kern="1200" baseline="0" dirty="0">
                <a:solidFill>
                  <a:schemeClr val="tx1"/>
                </a:solidFill>
                <a:latin typeface="+mn-lt"/>
                <a:ea typeface="+mn-ea"/>
                <a:cs typeface="+mn-cs"/>
              </a:rPr>
              <a:t>- editor </a:t>
            </a:r>
            <a:r>
              <a:rPr lang="cs-CZ" sz="1200" b="0" i="0" u="none" strike="noStrike" kern="1200" baseline="0" dirty="0">
                <a:solidFill>
                  <a:schemeClr val="tx1"/>
                </a:solidFill>
                <a:latin typeface="+mn-lt"/>
                <a:ea typeface="+mn-ea"/>
                <a:cs typeface="+mn-cs"/>
              </a:rPr>
              <a:t>= má možnost zápisu změn, </a:t>
            </a:r>
          </a:p>
          <a:p>
            <a:pPr marL="0" indent="0">
              <a:buFontTx/>
              <a:buNone/>
            </a:pPr>
            <a:r>
              <a:rPr lang="cs-CZ" sz="1200" b="1" i="0" u="none" strike="noStrike" kern="1200" baseline="0" dirty="0">
                <a:solidFill>
                  <a:schemeClr val="tx1"/>
                </a:solidFill>
                <a:latin typeface="+mn-lt"/>
                <a:ea typeface="+mn-ea"/>
                <a:cs typeface="+mn-cs"/>
              </a:rPr>
              <a:t>- signatář </a:t>
            </a:r>
            <a:r>
              <a:rPr lang="cs-CZ" sz="1200" b="0" i="0" u="none" strike="noStrike" kern="1200" baseline="0" dirty="0">
                <a:solidFill>
                  <a:schemeClr val="tx1"/>
                </a:solidFill>
                <a:latin typeface="+mn-lt"/>
                <a:ea typeface="+mn-ea"/>
                <a:cs typeface="+mn-cs"/>
              </a:rPr>
              <a:t>= je odpovědný za podepisování žádosti o podporu a na ní navázaných prvků, které samostatný podpis vyžadují,</a:t>
            </a:r>
          </a:p>
          <a:p>
            <a:pPr marL="0" indent="0">
              <a:buFontTx/>
              <a:buNone/>
            </a:pPr>
            <a:r>
              <a:rPr lang="cs-CZ" sz="1200" b="0" i="0" u="none" strike="noStrike" kern="1200" baseline="0" dirty="0">
                <a:solidFill>
                  <a:schemeClr val="tx1"/>
                </a:solidFill>
                <a:latin typeface="+mn-lt"/>
                <a:ea typeface="+mn-ea"/>
                <a:cs typeface="+mn-cs"/>
              </a:rPr>
              <a:t>- </a:t>
            </a:r>
            <a:r>
              <a:rPr lang="cs-CZ" sz="1200" b="1" i="0" u="none" strike="noStrike" kern="1200" baseline="0" dirty="0">
                <a:solidFill>
                  <a:schemeClr val="tx1"/>
                </a:solidFill>
                <a:latin typeface="+mn-lt"/>
                <a:ea typeface="+mn-ea"/>
                <a:cs typeface="+mn-cs"/>
              </a:rPr>
              <a:t>správce přístupů</a:t>
            </a:r>
          </a:p>
          <a:p>
            <a:r>
              <a:rPr lang="cs-CZ" sz="1200" b="1" i="0" u="none" strike="noStrike" kern="1200" baseline="0" dirty="0">
                <a:solidFill>
                  <a:schemeClr val="tx1"/>
                </a:solidFill>
                <a:latin typeface="+mn-lt"/>
                <a:ea typeface="+mn-ea"/>
                <a:cs typeface="+mn-cs"/>
              </a:rPr>
              <a:t>- zástupce správce přístupu </a:t>
            </a:r>
            <a:r>
              <a:rPr lang="cs-CZ" sz="1200" b="0" i="0" u="none" strike="noStrike" kern="1200" baseline="0" dirty="0">
                <a:solidFill>
                  <a:schemeClr val="tx1"/>
                </a:solidFill>
                <a:latin typeface="+mn-lt"/>
                <a:ea typeface="+mn-ea"/>
                <a:cs typeface="+mn-cs"/>
              </a:rPr>
              <a:t>= role, která má stejná práva jako správce přístupu. </a:t>
            </a:r>
          </a:p>
          <a:p>
            <a:endParaRPr lang="cs-CZ" sz="1200" b="0" i="0" u="none" strike="noStrike" kern="1200" baseline="0" dirty="0">
              <a:solidFill>
                <a:schemeClr val="tx1"/>
              </a:solidFill>
              <a:latin typeface="+mn-lt"/>
              <a:ea typeface="+mn-ea"/>
              <a:cs typeface="+mn-cs"/>
            </a:endParaRPr>
          </a:p>
          <a:p>
            <a:r>
              <a:rPr lang="cs-CZ" sz="1200" b="1" i="0" u="none" strike="noStrike" kern="1200" baseline="0" dirty="0">
                <a:solidFill>
                  <a:schemeClr val="tx1"/>
                </a:solidFill>
                <a:latin typeface="+mn-lt"/>
                <a:ea typeface="+mn-ea"/>
                <a:cs typeface="+mn-cs"/>
              </a:rPr>
              <a:t>Upozornění! </a:t>
            </a:r>
          </a:p>
          <a:p>
            <a:r>
              <a:rPr lang="cs-CZ" sz="1200" b="0" i="0" u="none" strike="noStrike" kern="1200" baseline="0" dirty="0">
                <a:solidFill>
                  <a:schemeClr val="tx1"/>
                </a:solidFill>
                <a:latin typeface="+mn-lt"/>
                <a:ea typeface="+mn-ea"/>
                <a:cs typeface="+mn-cs"/>
              </a:rPr>
              <a:t>Přístup k žádosti nelze měnit (přidávat nové přístupy/rušit přístupy stávající), pokud je žádost o podporu ve stavu „Finalizována“. Ve všech ostatních stavech (tj. ve stavu Rozpracována i Podána) lze měnit přístupy k žádosti (přidávat i rušit sdílení osob). </a:t>
            </a:r>
            <a:endParaRPr lang="cs-CZ" dirty="0"/>
          </a:p>
          <a:p>
            <a:endParaRPr lang="cs-CZ" dirty="0"/>
          </a:p>
        </p:txBody>
      </p:sp>
      <p:sp>
        <p:nvSpPr>
          <p:cNvPr id="4" name="Zástupný symbol pro číslo snímku 3"/>
          <p:cNvSpPr>
            <a:spLocks noGrp="1"/>
          </p:cNvSpPr>
          <p:nvPr>
            <p:ph type="sldNum" sz="quarter" idx="10"/>
          </p:nvPr>
        </p:nvSpPr>
        <p:spPr/>
        <p:txBody>
          <a:bodyPr/>
          <a:lstStyle/>
          <a:p>
            <a:fld id="{53FB31FA-E905-4016-9D4B-970DF0C7EE08}" type="slidenum">
              <a:rPr lang="cs-CZ" smtClean="0"/>
              <a:t>42</a:t>
            </a:fld>
            <a:endParaRPr lang="cs-CZ" dirty="0"/>
          </a:p>
        </p:txBody>
      </p:sp>
    </p:spTree>
    <p:extLst>
      <p:ext uri="{BB962C8B-B14F-4D97-AF65-F5344CB8AC3E}">
        <p14:creationId xmlns:p14="http://schemas.microsoft.com/office/powerpoint/2010/main" val="1325458385"/>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sz="1200" b="1" i="0" u="none" strike="noStrike" kern="1200" baseline="0" dirty="0">
                <a:solidFill>
                  <a:schemeClr val="tx1"/>
                </a:solidFill>
                <a:latin typeface="+mn-lt"/>
                <a:ea typeface="+mn-ea"/>
                <a:cs typeface="+mn-cs"/>
              </a:rPr>
              <a:t>Přidělení role </a:t>
            </a:r>
            <a:endParaRPr lang="cs-CZ" sz="1200" b="0" i="0" u="none" strike="noStrike" kern="1200" baseline="0" dirty="0">
              <a:solidFill>
                <a:schemeClr val="tx1"/>
              </a:solidFill>
              <a:latin typeface="+mn-lt"/>
              <a:ea typeface="+mn-ea"/>
              <a:cs typeface="+mn-cs"/>
            </a:endParaRPr>
          </a:p>
          <a:p>
            <a:r>
              <a:rPr lang="cs-CZ" sz="1200" b="0" i="0" u="none" strike="noStrike" kern="1200" baseline="0" dirty="0">
                <a:solidFill>
                  <a:schemeClr val="tx1"/>
                </a:solidFill>
                <a:latin typeface="+mn-lt"/>
                <a:ea typeface="+mn-ea"/>
                <a:cs typeface="+mn-cs"/>
              </a:rPr>
              <a:t>Stiskem tlačítka </a:t>
            </a:r>
            <a:r>
              <a:rPr lang="cs-CZ" sz="1200" b="1" i="0" u="none" strike="noStrike" kern="1200" baseline="0" dirty="0">
                <a:solidFill>
                  <a:schemeClr val="tx1"/>
                </a:solidFill>
                <a:latin typeface="+mn-lt"/>
                <a:ea typeface="+mn-ea"/>
                <a:cs typeface="+mn-cs"/>
              </a:rPr>
              <a:t>Nový záznam</a:t>
            </a:r>
            <a:r>
              <a:rPr lang="cs-CZ" sz="1200" b="0" i="0" u="none" strike="noStrike" kern="1200" baseline="0" dirty="0">
                <a:solidFill>
                  <a:schemeClr val="tx1"/>
                </a:solidFill>
                <a:latin typeface="+mn-lt"/>
                <a:ea typeface="+mn-ea"/>
                <a:cs typeface="+mn-cs"/>
              </a:rPr>
              <a:t>, zadáním uživatelského jména osoby, pod nímž je registrována v IS KP14+ a zaškrtnutím vybraného </a:t>
            </a:r>
            <a:r>
              <a:rPr lang="cs-CZ" sz="1200" b="1" i="0" u="none" strike="noStrike" kern="1200" baseline="0" dirty="0" err="1">
                <a:solidFill>
                  <a:schemeClr val="tx1"/>
                </a:solidFill>
                <a:latin typeface="+mn-lt"/>
                <a:ea typeface="+mn-ea"/>
                <a:cs typeface="+mn-cs"/>
              </a:rPr>
              <a:t>checkboxu</a:t>
            </a:r>
            <a:r>
              <a:rPr lang="cs-CZ" sz="1200" b="1" i="0" u="none" strike="noStrike" kern="1200" baseline="0" dirty="0">
                <a:solidFill>
                  <a:schemeClr val="tx1"/>
                </a:solidFill>
                <a:latin typeface="+mn-lt"/>
                <a:ea typeface="+mn-ea"/>
                <a:cs typeface="+mn-cs"/>
              </a:rPr>
              <a:t> (editor, signatář, čtenář) </a:t>
            </a:r>
            <a:r>
              <a:rPr lang="cs-CZ" sz="1200" b="0" i="0" u="none" strike="noStrike" kern="1200" baseline="0" dirty="0">
                <a:solidFill>
                  <a:schemeClr val="tx1"/>
                </a:solidFill>
                <a:latin typeface="+mn-lt"/>
                <a:ea typeface="+mn-ea"/>
                <a:cs typeface="+mn-cs"/>
              </a:rPr>
              <a:t>se příslušnému uživateli přiřadí konkrétní role k dané žádosti o podporu. Pokud je signatářů na žádosti založeno více než jeden, určuje se i pořadí, v jakém mají žádost o podporu podepisovat. Tlačítkem Uložit se záznam uloží</a:t>
            </a:r>
            <a:r>
              <a:rPr lang="cs-CZ" sz="1200" b="1" i="0" u="none" strike="noStrike" kern="1200" baseline="0" dirty="0">
                <a:solidFill>
                  <a:schemeClr val="tx1"/>
                </a:solidFill>
                <a:latin typeface="+mn-lt"/>
                <a:ea typeface="+mn-ea"/>
                <a:cs typeface="+mn-cs"/>
              </a:rPr>
              <a:t>. </a:t>
            </a:r>
          </a:p>
          <a:p>
            <a:endParaRPr lang="cs-CZ" sz="1200" b="0" i="0" u="none" strike="noStrike" kern="1200" baseline="0" dirty="0">
              <a:solidFill>
                <a:schemeClr val="tx1"/>
              </a:solidFill>
              <a:latin typeface="+mn-lt"/>
              <a:ea typeface="+mn-ea"/>
              <a:cs typeface="+mn-cs"/>
            </a:endParaRPr>
          </a:p>
          <a:p>
            <a:r>
              <a:rPr lang="cs-CZ" sz="1200" b="1" i="0" u="none" strike="noStrike" kern="1200" baseline="0" dirty="0">
                <a:solidFill>
                  <a:schemeClr val="tx1"/>
                </a:solidFill>
                <a:latin typeface="+mn-lt"/>
                <a:ea typeface="+mn-ea"/>
                <a:cs typeface="+mn-cs"/>
              </a:rPr>
              <a:t>Pro možnost finalizace a následného podpisu žádosti o podporu je nutné, aby v rámci žádosti vystupoval alespoň jeden uživatel s přiřazenou rolí signatář. </a:t>
            </a:r>
          </a:p>
          <a:p>
            <a:r>
              <a:rPr lang="cs-CZ" sz="1200" b="1" i="0" u="none" strike="noStrike" kern="1200" baseline="0" dirty="0">
                <a:solidFill>
                  <a:schemeClr val="tx1"/>
                </a:solidFill>
                <a:latin typeface="+mn-lt"/>
                <a:ea typeface="+mn-ea"/>
                <a:cs typeface="+mn-cs"/>
              </a:rPr>
              <a:t>Signatář musí disponovat kvalifikovaným elektronickým podpisem </a:t>
            </a:r>
            <a:r>
              <a:rPr lang="cs-CZ" sz="1200" b="0" i="0" u="none" strike="noStrike" kern="1200" baseline="0" dirty="0">
                <a:solidFill>
                  <a:schemeClr val="tx1"/>
                </a:solidFill>
                <a:latin typeface="+mn-lt"/>
                <a:ea typeface="+mn-ea"/>
                <a:cs typeface="+mn-cs"/>
              </a:rPr>
              <a:t>(typ: osobní kvalifikovaný certifikát). Bez tohoto podpisu nemůže dokumentaci v IS KP14+ podepisovat.</a:t>
            </a:r>
          </a:p>
          <a:p>
            <a:endParaRPr lang="cs-CZ" sz="1200" b="0" i="0" u="none" strike="noStrike" kern="1200" baseline="0" dirty="0">
              <a:solidFill>
                <a:schemeClr val="tx1"/>
              </a:solidFill>
              <a:latin typeface="+mn-lt"/>
              <a:ea typeface="+mn-ea"/>
              <a:cs typeface="+mn-cs"/>
            </a:endParaRPr>
          </a:p>
          <a:p>
            <a:r>
              <a:rPr lang="cs-CZ" sz="1200" b="1" i="0" u="none" strike="noStrike" kern="1200" baseline="0" dirty="0">
                <a:solidFill>
                  <a:schemeClr val="tx1"/>
                </a:solidFill>
                <a:latin typeface="+mn-lt"/>
                <a:ea typeface="+mn-ea"/>
                <a:cs typeface="+mn-cs"/>
              </a:rPr>
              <a:t>POZOR: </a:t>
            </a:r>
            <a:r>
              <a:rPr lang="cs-CZ" sz="1200" b="0" i="0" u="none" strike="noStrike" kern="1200" baseline="0" dirty="0">
                <a:solidFill>
                  <a:schemeClr val="tx1"/>
                </a:solidFill>
                <a:latin typeface="+mn-lt"/>
                <a:ea typeface="+mn-ea"/>
                <a:cs typeface="+mn-cs"/>
              </a:rPr>
              <a:t>Během kontroly formálních náležitostí bude ověřováno, zda předloženou žádost o podporu podepsala osoba oprávněná za žadatele jednat (statutární zástupce, OSVČ). </a:t>
            </a:r>
          </a:p>
          <a:p>
            <a:r>
              <a:rPr lang="cs-CZ" sz="1200" b="0" i="0" u="none" strike="noStrike" kern="1200" baseline="0" dirty="0">
                <a:solidFill>
                  <a:schemeClr val="tx1"/>
                </a:solidFill>
                <a:latin typeface="+mn-lt"/>
                <a:ea typeface="+mn-ea"/>
                <a:cs typeface="+mn-cs"/>
              </a:rPr>
              <a:t>Role signatáře ovšem nemusí být vždy přidělena statutárnímu zástupci (resp. v případě, že žadatelem je osoba samostatně výdělečně činná, pak této fyzické osobě), pokud je k žádosti připojena plná moc (či vnitřní předpis subjektu žadatele, který opravňuje určitou osobu k vystupování za subjekt žadatele vůči ŘO); k tomuto tématu více viz další </a:t>
            </a:r>
            <a:r>
              <a:rPr lang="cs-CZ" sz="1200" b="0" i="0" u="none" strike="noStrike" kern="1200" baseline="0" dirty="0" err="1">
                <a:solidFill>
                  <a:schemeClr val="tx1"/>
                </a:solidFill>
                <a:latin typeface="+mn-lt"/>
                <a:ea typeface="+mn-ea"/>
                <a:cs typeface="+mn-cs"/>
              </a:rPr>
              <a:t>slide</a:t>
            </a:r>
            <a:r>
              <a:rPr lang="cs-CZ" sz="1200" b="0" i="0" u="none" strike="noStrike" kern="1200" baseline="0" dirty="0">
                <a:solidFill>
                  <a:schemeClr val="tx1"/>
                </a:solidFill>
                <a:latin typeface="+mn-lt"/>
                <a:ea typeface="+mn-ea"/>
                <a:cs typeface="+mn-cs"/>
              </a:rPr>
              <a:t> </a:t>
            </a:r>
            <a:r>
              <a:rPr lang="cs-CZ" sz="1200" b="1" i="0" u="none" strike="noStrike" kern="1200" baseline="0" dirty="0">
                <a:solidFill>
                  <a:schemeClr val="tx1"/>
                </a:solidFill>
                <a:latin typeface="+mn-lt"/>
                <a:ea typeface="+mn-ea"/>
                <a:cs typeface="+mn-cs"/>
              </a:rPr>
              <a:t>Plné moci</a:t>
            </a:r>
            <a:r>
              <a:rPr lang="cs-CZ" sz="1200" b="0" i="0" u="none" strike="noStrike" kern="1200" baseline="0" dirty="0">
                <a:solidFill>
                  <a:schemeClr val="tx1"/>
                </a:solidFill>
                <a:latin typeface="+mn-lt"/>
                <a:ea typeface="+mn-ea"/>
                <a:cs typeface="+mn-cs"/>
              </a:rPr>
              <a:t>.  </a:t>
            </a:r>
            <a:endParaRPr lang="cs-CZ" dirty="0"/>
          </a:p>
          <a:p>
            <a:endParaRPr lang="cs-CZ" dirty="0"/>
          </a:p>
        </p:txBody>
      </p:sp>
      <p:sp>
        <p:nvSpPr>
          <p:cNvPr id="4" name="Zástupný symbol pro číslo snímku 3"/>
          <p:cNvSpPr>
            <a:spLocks noGrp="1"/>
          </p:cNvSpPr>
          <p:nvPr>
            <p:ph type="sldNum" sz="quarter" idx="10"/>
          </p:nvPr>
        </p:nvSpPr>
        <p:spPr/>
        <p:txBody>
          <a:bodyPr/>
          <a:lstStyle/>
          <a:p>
            <a:fld id="{53FB31FA-E905-4016-9D4B-970DF0C7EE08}" type="slidenum">
              <a:rPr lang="cs-CZ" smtClean="0"/>
              <a:t>43</a:t>
            </a:fld>
            <a:endParaRPr lang="cs-CZ" dirty="0"/>
          </a:p>
        </p:txBody>
      </p:sp>
    </p:spTree>
    <p:extLst>
      <p:ext uri="{BB962C8B-B14F-4D97-AF65-F5344CB8AC3E}">
        <p14:creationId xmlns:p14="http://schemas.microsoft.com/office/powerpoint/2010/main" val="94863078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53FB31FA-E905-4016-9D4B-970DF0C7EE08}" type="slidenum">
              <a:rPr lang="cs-CZ" smtClean="0"/>
              <a:t>4</a:t>
            </a:fld>
            <a:endParaRPr lang="cs-CZ"/>
          </a:p>
        </p:txBody>
      </p:sp>
    </p:spTree>
    <p:extLst>
      <p:ext uri="{BB962C8B-B14F-4D97-AF65-F5344CB8AC3E}">
        <p14:creationId xmlns:p14="http://schemas.microsoft.com/office/powerpoint/2010/main" val="708062604"/>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sz="1200" b="0" i="0" u="none" strike="noStrike" kern="1200" baseline="0" dirty="0">
                <a:solidFill>
                  <a:schemeClr val="tx1"/>
                </a:solidFill>
                <a:latin typeface="+mn-lt"/>
                <a:ea typeface="+mn-ea"/>
                <a:cs typeface="+mn-cs"/>
              </a:rPr>
              <a:t>V systému IS KP14+ je zapracována funkcionalita umožňující určité osobě (zmocniteli) pověřit podepsáním vybraných úloh nějakého jiného uživatele registrovaného v IS KP14+ (tj. zmocněnce). </a:t>
            </a:r>
          </a:p>
          <a:p>
            <a:endParaRPr lang="cs-CZ" sz="1200" b="0" i="0" u="none" strike="noStrike" kern="1200" baseline="0" dirty="0">
              <a:solidFill>
                <a:schemeClr val="tx1"/>
              </a:solidFill>
              <a:latin typeface="+mn-lt"/>
              <a:ea typeface="+mn-ea"/>
              <a:cs typeface="+mn-cs"/>
            </a:endParaRPr>
          </a:p>
          <a:p>
            <a:r>
              <a:rPr lang="cs-CZ" sz="1200" b="0" i="0" u="none" strike="noStrike" kern="1200" baseline="0" dirty="0">
                <a:solidFill>
                  <a:schemeClr val="tx1"/>
                </a:solidFill>
                <a:latin typeface="+mn-lt"/>
                <a:ea typeface="+mn-ea"/>
                <a:cs typeface="+mn-cs"/>
              </a:rPr>
              <a:t>Zmocnitelem je vždy statutární zástupce organizace (resp. v případě, že žadatelem je osoba samostatně výdělečně činná, pak tato fyzická osoba), tj. osoba, která je oprávněná zastupovat žadatele vůči ŘO.</a:t>
            </a:r>
          </a:p>
          <a:p>
            <a:r>
              <a:rPr lang="cs-CZ" sz="1200" b="0" i="0" u="none" strike="noStrike" kern="1200" baseline="0" dirty="0">
                <a:solidFill>
                  <a:schemeClr val="tx1"/>
                </a:solidFill>
                <a:latin typeface="+mn-lt"/>
                <a:ea typeface="+mn-ea"/>
                <a:cs typeface="+mn-cs"/>
              </a:rPr>
              <a:t> </a:t>
            </a:r>
          </a:p>
          <a:p>
            <a:r>
              <a:rPr lang="cs-CZ" sz="1200" b="1" i="0" u="none" strike="noStrike" kern="1200" baseline="0" dirty="0">
                <a:solidFill>
                  <a:schemeClr val="tx1"/>
                </a:solidFill>
                <a:latin typeface="+mn-lt"/>
                <a:ea typeface="+mn-ea"/>
                <a:cs typeface="+mn-cs"/>
              </a:rPr>
              <a:t>Jak zmocnitel, tak zmocněnec musí být (před tím, než má dojít k zapsání plné moci do systému) na žádosti evidovaní jako uživatelé s rolí signatářů. </a:t>
            </a:r>
            <a:r>
              <a:rPr lang="cs-CZ" sz="1200" b="0" i="0" u="none" strike="noStrike" kern="1200" baseline="0" dirty="0">
                <a:solidFill>
                  <a:schemeClr val="tx1"/>
                </a:solidFill>
                <a:latin typeface="+mn-lt"/>
                <a:ea typeface="+mn-ea"/>
                <a:cs typeface="+mn-cs"/>
              </a:rPr>
              <a:t>Zatímco </a:t>
            </a:r>
            <a:r>
              <a:rPr lang="cs-CZ" sz="1200" b="1" i="0" u="none" strike="noStrike" kern="1200" baseline="0" dirty="0">
                <a:solidFill>
                  <a:schemeClr val="tx1"/>
                </a:solidFill>
                <a:latin typeface="+mn-lt"/>
                <a:ea typeface="+mn-ea"/>
                <a:cs typeface="+mn-cs"/>
              </a:rPr>
              <a:t>zmocnitel může být </a:t>
            </a:r>
            <a:r>
              <a:rPr lang="cs-CZ" sz="1200" b="0" i="0" u="none" strike="noStrike" kern="1200" baseline="0" dirty="0">
                <a:solidFill>
                  <a:schemeClr val="tx1"/>
                </a:solidFill>
                <a:latin typeface="+mn-lt"/>
                <a:ea typeface="+mn-ea"/>
                <a:cs typeface="+mn-cs"/>
              </a:rPr>
              <a:t>(pokud plná moc nemá být podepsaná elektronicky přímo v IS KP14+) evidován jako „</a:t>
            </a:r>
            <a:r>
              <a:rPr lang="cs-CZ" sz="1200" b="1" i="0" u="none" strike="noStrike" kern="1200" baseline="0" dirty="0">
                <a:solidFill>
                  <a:schemeClr val="tx1"/>
                </a:solidFill>
                <a:latin typeface="+mn-lt"/>
                <a:ea typeface="+mn-ea"/>
                <a:cs typeface="+mn-cs"/>
              </a:rPr>
              <a:t>Neregistrovaný signatář</a:t>
            </a:r>
            <a:r>
              <a:rPr lang="cs-CZ" sz="1200" b="0" i="0" u="none" strike="noStrike" kern="1200" baseline="0" dirty="0">
                <a:solidFill>
                  <a:schemeClr val="tx1"/>
                </a:solidFill>
                <a:latin typeface="+mn-lt"/>
                <a:ea typeface="+mn-ea"/>
                <a:cs typeface="+mn-cs"/>
              </a:rPr>
              <a:t>“ (viz kap. 5.1 Přístupy k projektu), zmocněnec musí být registrovaným uživatelem IS KP14+. </a:t>
            </a:r>
          </a:p>
          <a:p>
            <a:endParaRPr lang="cs-CZ" sz="1200" b="0" i="0" u="none" strike="noStrike" kern="1200" baseline="0" dirty="0">
              <a:solidFill>
                <a:schemeClr val="tx1"/>
              </a:solidFill>
              <a:latin typeface="+mn-lt"/>
              <a:ea typeface="+mn-ea"/>
              <a:cs typeface="+mn-cs"/>
            </a:endParaRPr>
          </a:p>
          <a:p>
            <a:r>
              <a:rPr lang="cs-CZ" sz="1200" b="0" i="0" u="none" strike="noStrike" kern="1200" baseline="0" dirty="0">
                <a:solidFill>
                  <a:schemeClr val="tx1"/>
                </a:solidFill>
                <a:latin typeface="+mn-lt"/>
                <a:ea typeface="+mn-ea"/>
                <a:cs typeface="+mn-cs"/>
              </a:rPr>
              <a:t>V případě, kdy bude využito tzv. </a:t>
            </a:r>
            <a:r>
              <a:rPr lang="cs-CZ" sz="1200" b="1" i="0" u="none" strike="noStrike" kern="1200" baseline="0" dirty="0">
                <a:solidFill>
                  <a:schemeClr val="tx1"/>
                </a:solidFill>
                <a:latin typeface="+mn-lt"/>
                <a:ea typeface="+mn-ea"/>
                <a:cs typeface="+mn-cs"/>
              </a:rPr>
              <a:t>papírové plné moci</a:t>
            </a:r>
            <a:r>
              <a:rPr lang="cs-CZ" sz="1200" b="0" i="0" u="none" strike="noStrike" kern="1200" baseline="0" dirty="0">
                <a:solidFill>
                  <a:schemeClr val="tx1"/>
                </a:solidFill>
                <a:latin typeface="+mn-lt"/>
                <a:ea typeface="+mn-ea"/>
                <a:cs typeface="+mn-cs"/>
              </a:rPr>
              <a:t> (viz níže), pak postačuje, aby byl zmocnitel na žádosti o podporu založen jako „Neregistrovaný signatář“, ale tento záznam může založit jakýkoli editor projektu. </a:t>
            </a:r>
          </a:p>
          <a:p>
            <a:endParaRPr lang="cs-CZ" sz="1200" b="0" i="0" u="none" strike="noStrike" kern="1200" baseline="0" dirty="0">
              <a:solidFill>
                <a:schemeClr val="tx1"/>
              </a:solidFill>
              <a:latin typeface="+mn-lt"/>
              <a:ea typeface="+mn-ea"/>
              <a:cs typeface="+mn-cs"/>
            </a:endParaRPr>
          </a:p>
          <a:p>
            <a:r>
              <a:rPr lang="cs-CZ" sz="1200" b="1" i="0" u="none" strike="noStrike" kern="1200" baseline="0" dirty="0">
                <a:solidFill>
                  <a:schemeClr val="tx1"/>
                </a:solidFill>
                <a:latin typeface="+mn-lt"/>
                <a:ea typeface="+mn-ea"/>
                <a:cs typeface="+mn-cs"/>
              </a:rPr>
              <a:t>Zmocněnec </a:t>
            </a:r>
            <a:r>
              <a:rPr lang="cs-CZ" sz="1200" b="0" i="0" u="none" strike="noStrike" kern="1200" baseline="0" dirty="0">
                <a:solidFill>
                  <a:schemeClr val="tx1"/>
                </a:solidFill>
                <a:latin typeface="+mn-lt"/>
                <a:ea typeface="+mn-ea"/>
                <a:cs typeface="+mn-cs"/>
              </a:rPr>
              <a:t>musí vždy disponovat </a:t>
            </a:r>
            <a:r>
              <a:rPr lang="cs-CZ" sz="1200" b="1" i="0" u="none" strike="noStrike" kern="1200" baseline="0" dirty="0">
                <a:solidFill>
                  <a:schemeClr val="tx1"/>
                </a:solidFill>
                <a:latin typeface="+mn-lt"/>
                <a:ea typeface="+mn-ea"/>
                <a:cs typeface="+mn-cs"/>
              </a:rPr>
              <a:t>osobním kvalifikovaným elektronickým podpisem </a:t>
            </a:r>
            <a:r>
              <a:rPr lang="cs-CZ" sz="1200" b="0" i="0" u="none" strike="noStrike" kern="1200" baseline="0" dirty="0">
                <a:solidFill>
                  <a:schemeClr val="tx1"/>
                </a:solidFill>
                <a:latin typeface="+mn-lt"/>
                <a:ea typeface="+mn-ea"/>
                <a:cs typeface="+mn-cs"/>
              </a:rPr>
              <a:t>(bez tohoto podpisu nemůže dokumentaci v IS KP14+ podepisovat). </a:t>
            </a:r>
          </a:p>
          <a:p>
            <a:endParaRPr lang="cs-CZ" sz="1200" b="0" i="0" u="none" strike="noStrike" kern="1200" baseline="0" dirty="0">
              <a:solidFill>
                <a:schemeClr val="tx1"/>
              </a:solidFill>
              <a:latin typeface="+mn-lt"/>
              <a:ea typeface="+mn-ea"/>
              <a:cs typeface="+mn-cs"/>
            </a:endParaRPr>
          </a:p>
          <a:p>
            <a:r>
              <a:rPr lang="cs-CZ" sz="1200" b="1" i="0" u="none" strike="noStrike" kern="1200" baseline="0" dirty="0">
                <a:solidFill>
                  <a:schemeClr val="tx1"/>
                </a:solidFill>
                <a:latin typeface="+mn-lt"/>
                <a:ea typeface="+mn-ea"/>
                <a:cs typeface="+mn-cs"/>
              </a:rPr>
              <a:t>V rámci výběru typu plné moci uživatel vybere, zda se jedná o plnou moc „elektronickou“, nebo „papírovou“. </a:t>
            </a:r>
          </a:p>
          <a:p>
            <a:r>
              <a:rPr lang="cs-CZ" sz="1200" b="0" i="0" u="none" strike="noStrike" kern="1200" baseline="0" dirty="0">
                <a:solidFill>
                  <a:schemeClr val="tx1"/>
                </a:solidFill>
                <a:latin typeface="+mn-lt"/>
                <a:ea typeface="+mn-ea"/>
                <a:cs typeface="+mn-cs"/>
              </a:rPr>
              <a:t>Elektronickou plnou mocí se rozumí, že signatář podepíše plnou moc přímo v aplikaci IS KP14+ a uživatel, který je na základě plné moci zmocněn k nějakému úkonu, přímo v IS KP14+ potvrdí svým podpisem přijetí této plné moci. Podpisy se připojují k souboru, který je třeba vložit do IS KP14+. </a:t>
            </a:r>
          </a:p>
          <a:p>
            <a:endParaRPr lang="cs-CZ" sz="1200" b="0" i="0" u="none" strike="noStrike" kern="1200" baseline="0" dirty="0">
              <a:solidFill>
                <a:schemeClr val="tx1"/>
              </a:solidFill>
              <a:latin typeface="+mn-lt"/>
              <a:ea typeface="+mn-ea"/>
              <a:cs typeface="+mn-cs"/>
            </a:endParaRPr>
          </a:p>
          <a:p>
            <a:r>
              <a:rPr lang="cs-CZ" b="1" dirty="0"/>
              <a:t>Plné moci</a:t>
            </a:r>
          </a:p>
          <a:p>
            <a:r>
              <a:rPr lang="cs-CZ" dirty="0"/>
              <a:t>Nutné podepsat zmocnění v IS KP14+ nebo vložit </a:t>
            </a:r>
            <a:r>
              <a:rPr lang="cs-CZ" dirty="0" err="1"/>
              <a:t>sken</a:t>
            </a:r>
            <a:r>
              <a:rPr lang="cs-CZ" dirty="0"/>
              <a:t> listiny se zmocněním.</a:t>
            </a:r>
          </a:p>
          <a:p>
            <a:r>
              <a:rPr lang="cs-CZ" dirty="0"/>
              <a:t>Listinnou plnou mocí mohou být také vnitřní předpisy organizace, ze kterých vyplývá, že organizaci je oprávněn zastupovat např. řídící pracovník na určité pozici, avšak i vnitřní předpisy musí být podepsány.</a:t>
            </a:r>
          </a:p>
          <a:p>
            <a:r>
              <a:rPr lang="cs-CZ" dirty="0"/>
              <a:t>Uvádí se platnost plné moci </a:t>
            </a:r>
            <a:r>
              <a:rPr lang="cs-CZ" b="1" dirty="0"/>
              <a:t>od – do.</a:t>
            </a:r>
          </a:p>
          <a:p>
            <a:r>
              <a:rPr lang="cs-CZ" dirty="0"/>
              <a:t>Nutné nastavit, pro jaké činnosti je plná moc platná (zda jen pro žádost o podporu, nebo i další úkony).</a:t>
            </a:r>
          </a:p>
          <a:p>
            <a:endParaRPr lang="cs-CZ" dirty="0"/>
          </a:p>
          <a:p>
            <a:r>
              <a:rPr lang="cs-CZ" sz="1200" b="1" i="0" u="none" strike="noStrike" kern="1200" baseline="0" dirty="0">
                <a:solidFill>
                  <a:schemeClr val="tx1"/>
                </a:solidFill>
                <a:latin typeface="+mn-lt"/>
                <a:ea typeface="+mn-ea"/>
                <a:cs typeface="+mn-cs"/>
              </a:rPr>
              <a:t>Žadatel ovšem musí originál papírové plné moci archivovat a na vyžádání jej ŘO poskytnout, příp. na vyžádání zajistit úředně ověřenou kopii nebo konvertovanou elektronickou verzi této plné moci </a:t>
            </a:r>
            <a:r>
              <a:rPr lang="cs-CZ" sz="1200" b="0" i="0" u="none" strike="noStrike" kern="1200" baseline="0" dirty="0">
                <a:solidFill>
                  <a:schemeClr val="tx1"/>
                </a:solidFill>
                <a:latin typeface="+mn-lt"/>
                <a:ea typeface="+mn-ea"/>
                <a:cs typeface="+mn-cs"/>
              </a:rPr>
              <a:t>(kap. 5.2 Pokyny pro vyplnění formuláře žádosti o podporu z OPZ)</a:t>
            </a:r>
            <a:r>
              <a:rPr lang="cs-CZ" sz="1200" b="1" i="0" u="none" strike="noStrike" kern="1200" baseline="0" dirty="0">
                <a:solidFill>
                  <a:schemeClr val="tx1"/>
                </a:solidFill>
                <a:latin typeface="+mn-lt"/>
                <a:ea typeface="+mn-ea"/>
                <a:cs typeface="+mn-cs"/>
              </a:rPr>
              <a:t>.</a:t>
            </a:r>
            <a:r>
              <a:rPr lang="cs-CZ" sz="1200" b="0" i="0" u="none" strike="noStrike" kern="1200" baseline="0" dirty="0">
                <a:solidFill>
                  <a:schemeClr val="tx1"/>
                </a:solidFill>
                <a:latin typeface="+mn-lt"/>
                <a:ea typeface="+mn-ea"/>
                <a:cs typeface="+mn-cs"/>
              </a:rPr>
              <a:t> </a:t>
            </a:r>
            <a:endParaRPr lang="cs-CZ" b="0" dirty="0"/>
          </a:p>
          <a:p>
            <a:endParaRPr lang="cs-CZ" b="1" dirty="0"/>
          </a:p>
        </p:txBody>
      </p:sp>
      <p:sp>
        <p:nvSpPr>
          <p:cNvPr id="4" name="Zástupný symbol pro číslo snímku 3"/>
          <p:cNvSpPr>
            <a:spLocks noGrp="1"/>
          </p:cNvSpPr>
          <p:nvPr>
            <p:ph type="sldNum" sz="quarter" idx="10"/>
          </p:nvPr>
        </p:nvSpPr>
        <p:spPr/>
        <p:txBody>
          <a:bodyPr/>
          <a:lstStyle/>
          <a:p>
            <a:fld id="{53FB31FA-E905-4016-9D4B-970DF0C7EE08}" type="slidenum">
              <a:rPr lang="cs-CZ" smtClean="0"/>
              <a:t>45</a:t>
            </a:fld>
            <a:endParaRPr lang="cs-CZ"/>
          </a:p>
        </p:txBody>
      </p:sp>
    </p:spTree>
    <p:extLst>
      <p:ext uri="{BB962C8B-B14F-4D97-AF65-F5344CB8AC3E}">
        <p14:creationId xmlns:p14="http://schemas.microsoft.com/office/powerpoint/2010/main" val="561758043"/>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cs-CZ" sz="1200" b="0" i="0" u="none" strike="noStrike" kern="1200" baseline="0" dirty="0">
                <a:solidFill>
                  <a:schemeClr val="tx1"/>
                </a:solidFill>
                <a:latin typeface="+mn-lt"/>
                <a:ea typeface="+mn-ea"/>
                <a:cs typeface="+mn-cs"/>
              </a:rPr>
              <a:t>Tlačítko </a:t>
            </a:r>
            <a:r>
              <a:rPr lang="cs-CZ" sz="1200" b="1" i="0" u="none" strike="noStrike" kern="1200" baseline="0" dirty="0">
                <a:solidFill>
                  <a:schemeClr val="tx1"/>
                </a:solidFill>
                <a:latin typeface="+mn-lt"/>
                <a:ea typeface="+mn-ea"/>
                <a:cs typeface="+mn-cs"/>
              </a:rPr>
              <a:t>Kontrola </a:t>
            </a:r>
            <a:r>
              <a:rPr lang="cs-CZ" sz="1200" b="0" i="0" u="none" strike="noStrike" kern="1200" baseline="0" dirty="0">
                <a:solidFill>
                  <a:schemeClr val="tx1"/>
                </a:solidFill>
                <a:latin typeface="+mn-lt"/>
                <a:ea typeface="+mn-ea"/>
                <a:cs typeface="+mn-cs"/>
              </a:rPr>
              <a:t>slouží k ověření, zda jsou vyplněny všechny požadované údaje. Systém automaticky dle předem definovaných kontrol ověří, jednak zda jsou všechna povinná data vyplněna a dále ověří zadaná data ve vztahu k nastavení výzvy, pod kterou je žádost o podporu založena. Pokud nejsou všechna povinná data vyplněna (nebo neodpovídají podmínkám nastavení výzvy), zobrazí se odkaz na konkrétní záložku, kde je možné příslušná data doplnit/opravit. Kontrolu si může uživatel spustit kdykoli během procesu vyplňování žádosti o podporu. </a:t>
            </a:r>
            <a:endParaRPr lang="cs-CZ" dirty="0"/>
          </a:p>
          <a:p>
            <a:endParaRPr lang="cs-CZ" dirty="0"/>
          </a:p>
        </p:txBody>
      </p:sp>
      <p:sp>
        <p:nvSpPr>
          <p:cNvPr id="4" name="Zástupný symbol pro číslo snímku 3"/>
          <p:cNvSpPr>
            <a:spLocks noGrp="1"/>
          </p:cNvSpPr>
          <p:nvPr>
            <p:ph type="sldNum" sz="quarter" idx="10"/>
          </p:nvPr>
        </p:nvSpPr>
        <p:spPr/>
        <p:txBody>
          <a:bodyPr/>
          <a:lstStyle/>
          <a:p>
            <a:fld id="{53FB31FA-E905-4016-9D4B-970DF0C7EE08}" type="slidenum">
              <a:rPr lang="cs-CZ" smtClean="0"/>
              <a:t>46</a:t>
            </a:fld>
            <a:endParaRPr lang="cs-CZ" dirty="0"/>
          </a:p>
        </p:txBody>
      </p:sp>
    </p:spTree>
    <p:extLst>
      <p:ext uri="{BB962C8B-B14F-4D97-AF65-F5344CB8AC3E}">
        <p14:creationId xmlns:p14="http://schemas.microsoft.com/office/powerpoint/2010/main" val="1455305758"/>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sz="1200" b="0" i="0" u="none" strike="noStrike" kern="1200" baseline="0" dirty="0">
                <a:solidFill>
                  <a:schemeClr val="tx1"/>
                </a:solidFill>
                <a:latin typeface="+mn-lt"/>
                <a:ea typeface="+mn-ea"/>
                <a:cs typeface="+mn-cs"/>
              </a:rPr>
              <a:t>Stiskem tlačítka </a:t>
            </a:r>
            <a:r>
              <a:rPr lang="cs-CZ" sz="1200" b="1" i="0" u="none" strike="noStrike" kern="1200" baseline="0" dirty="0">
                <a:solidFill>
                  <a:schemeClr val="tx1"/>
                </a:solidFill>
                <a:latin typeface="+mn-lt"/>
                <a:ea typeface="+mn-ea"/>
                <a:cs typeface="+mn-cs"/>
              </a:rPr>
              <a:t>Finalizace </a:t>
            </a:r>
            <a:r>
              <a:rPr lang="cs-CZ" sz="1200" b="0" i="0" u="none" strike="noStrike" kern="1200" baseline="0" dirty="0">
                <a:solidFill>
                  <a:schemeClr val="tx1"/>
                </a:solidFill>
                <a:latin typeface="+mn-lt"/>
                <a:ea typeface="+mn-ea"/>
                <a:cs typeface="+mn-cs"/>
              </a:rPr>
              <a:t>se projekt uzamkne pro další editaci a je připraven k podpisu s využitím kvalifikovaného elektronického podpisu (typ: osobní kvalifikovaný certifikát). Během procesu finalizace jsou spuštěny předem definované kontroly vyplnění všech povinných údajů žádosti o podporu (viz předchozí bod Kontrola). Není tedy možné finalizovat žádost, která nemá vyplněná všechna povinná pole. </a:t>
            </a:r>
          </a:p>
          <a:p>
            <a:endParaRPr lang="cs-CZ" sz="1200" b="0" i="0" u="none" strike="noStrike" kern="1200" baseline="0" dirty="0">
              <a:solidFill>
                <a:schemeClr val="tx1"/>
              </a:solidFill>
              <a:latin typeface="+mn-lt"/>
              <a:ea typeface="+mn-ea"/>
              <a:cs typeface="+mn-cs"/>
            </a:endParaRPr>
          </a:p>
          <a:p>
            <a:r>
              <a:rPr lang="cs-CZ" sz="1200" b="0" i="0" u="none" strike="noStrike" kern="1200" baseline="0" dirty="0">
                <a:solidFill>
                  <a:schemeClr val="tx1"/>
                </a:solidFill>
                <a:latin typeface="+mn-lt"/>
                <a:ea typeface="+mn-ea"/>
                <a:cs typeface="+mn-cs"/>
              </a:rPr>
              <a:t>Finalizaci lze před podpisem žádosti o podporu </a:t>
            </a:r>
            <a:r>
              <a:rPr lang="cs-CZ" sz="1200" b="1" i="0" u="none" strike="noStrike" kern="1200" baseline="0" dirty="0">
                <a:solidFill>
                  <a:schemeClr val="tx1"/>
                </a:solidFill>
                <a:latin typeface="+mn-lt"/>
                <a:ea typeface="+mn-ea"/>
                <a:cs typeface="+mn-cs"/>
              </a:rPr>
              <a:t>stornovat </a:t>
            </a:r>
            <a:r>
              <a:rPr lang="cs-CZ" sz="1200" b="0" i="0" u="none" strike="noStrike" kern="1200" baseline="0" dirty="0">
                <a:solidFill>
                  <a:schemeClr val="tx1"/>
                </a:solidFill>
                <a:latin typeface="+mn-lt"/>
                <a:ea typeface="+mn-ea"/>
                <a:cs typeface="+mn-cs"/>
              </a:rPr>
              <a:t>stiskem tlačítka </a:t>
            </a:r>
            <a:r>
              <a:rPr lang="cs-CZ" sz="1200" b="1" i="0" u="none" strike="noStrike" kern="1200" baseline="0" dirty="0">
                <a:solidFill>
                  <a:schemeClr val="tx1"/>
                </a:solidFill>
                <a:latin typeface="+mn-lt"/>
                <a:ea typeface="+mn-ea"/>
                <a:cs typeface="+mn-cs"/>
              </a:rPr>
              <a:t>Storno finalizace</a:t>
            </a:r>
            <a:r>
              <a:rPr lang="cs-CZ" sz="1200" b="0" i="0" u="none" strike="noStrike" kern="1200" baseline="0" dirty="0">
                <a:solidFill>
                  <a:schemeClr val="tx1"/>
                </a:solidFill>
                <a:latin typeface="+mn-lt"/>
                <a:ea typeface="+mn-ea"/>
                <a:cs typeface="+mn-cs"/>
              </a:rPr>
              <a:t>, které se objeví v horní liště poté, co byla provedena finalizace. </a:t>
            </a:r>
            <a:r>
              <a:rPr lang="cs-CZ" sz="1200" b="1" i="0" u="none" strike="noStrike" kern="1200" baseline="0" dirty="0">
                <a:solidFill>
                  <a:schemeClr val="tx1"/>
                </a:solidFill>
                <a:latin typeface="+mn-lt"/>
                <a:ea typeface="+mn-ea"/>
                <a:cs typeface="+mn-cs"/>
              </a:rPr>
              <a:t>Storno finalizace ovšem může provést pouze signatář žádosti. </a:t>
            </a:r>
            <a:endParaRPr lang="cs-CZ" sz="1200" b="0" i="0" u="none" strike="noStrike" kern="1200" baseline="0" dirty="0">
              <a:solidFill>
                <a:schemeClr val="tx1"/>
              </a:solidFill>
              <a:latin typeface="+mn-lt"/>
              <a:ea typeface="+mn-ea"/>
              <a:cs typeface="+mn-cs"/>
            </a:endParaRPr>
          </a:p>
          <a:p>
            <a:r>
              <a:rPr lang="cs-CZ" sz="1200" b="0" i="0" u="none" strike="noStrike" kern="1200" baseline="0" dirty="0">
                <a:solidFill>
                  <a:schemeClr val="tx1"/>
                </a:solidFill>
                <a:latin typeface="+mn-lt"/>
                <a:ea typeface="+mn-ea"/>
                <a:cs typeface="+mn-cs"/>
              </a:rPr>
              <a:t>Žádost lze následně opět editovat. (Před potvrzením storna finalizace kliknutím na Storno finalizace lze vyplnit textové pole Důvod vracení žádosti o podporu a poznamenat si v něm, co bylo důvodem storna, nicméně vyplnění tohoto pole není vyžadováno, je to možnost pro žadatele.) </a:t>
            </a:r>
            <a:endParaRPr lang="cs-CZ" b="1" dirty="0"/>
          </a:p>
          <a:p>
            <a:endParaRPr lang="cs-CZ" b="1" dirty="0"/>
          </a:p>
          <a:p>
            <a:r>
              <a:rPr lang="cs-CZ" b="1" dirty="0"/>
              <a:t>Záložka Kopírovat</a:t>
            </a:r>
          </a:p>
          <a:p>
            <a:r>
              <a:rPr lang="cs-CZ" sz="1200" b="0" i="0" u="none" strike="noStrike" kern="1200" baseline="0" dirty="0">
                <a:solidFill>
                  <a:schemeClr val="tx1"/>
                </a:solidFill>
                <a:latin typeface="+mn-lt"/>
                <a:ea typeface="+mn-ea"/>
                <a:cs typeface="+mn-cs"/>
              </a:rPr>
              <a:t>Po stisknutí tlačítka </a:t>
            </a:r>
            <a:r>
              <a:rPr lang="cs-CZ" sz="1200" b="1" i="0" u="none" strike="noStrike" kern="1200" baseline="0" dirty="0">
                <a:solidFill>
                  <a:schemeClr val="tx1"/>
                </a:solidFill>
                <a:latin typeface="+mn-lt"/>
                <a:ea typeface="+mn-ea"/>
                <a:cs typeface="+mn-cs"/>
              </a:rPr>
              <a:t>Kopírovat </a:t>
            </a:r>
            <a:r>
              <a:rPr lang="cs-CZ" sz="1200" b="0" i="0" u="none" strike="noStrike" kern="1200" baseline="0" dirty="0">
                <a:solidFill>
                  <a:schemeClr val="tx1"/>
                </a:solidFill>
                <a:latin typeface="+mn-lt"/>
                <a:ea typeface="+mn-ea"/>
                <a:cs typeface="+mn-cs"/>
              </a:rPr>
              <a:t>je žadatel systémem dotázán, zda skutečně chce vytvořit kopii. </a:t>
            </a:r>
          </a:p>
          <a:p>
            <a:r>
              <a:rPr lang="cs-CZ" sz="1200" b="0" i="0" u="none" strike="noStrike" kern="1200" baseline="0" dirty="0">
                <a:solidFill>
                  <a:schemeClr val="tx1"/>
                </a:solidFill>
                <a:latin typeface="+mn-lt"/>
                <a:ea typeface="+mn-ea"/>
                <a:cs typeface="+mn-cs"/>
              </a:rPr>
              <a:t>Po potvrzení (tlačítkem OK) systém žadatele informuje tom, že žádost bude zkopírována. </a:t>
            </a:r>
          </a:p>
          <a:p>
            <a:r>
              <a:rPr lang="cs-CZ" sz="1200" b="0" i="0" u="none" strike="noStrike" kern="1200" baseline="0" dirty="0">
                <a:solidFill>
                  <a:schemeClr val="tx1"/>
                </a:solidFill>
                <a:latin typeface="+mn-lt"/>
                <a:ea typeface="+mn-ea"/>
                <a:cs typeface="+mn-cs"/>
              </a:rPr>
              <a:t>Uživateli, který provedl zkopírování, dorazí depeše označená „Kopie žádosti dokončena“. </a:t>
            </a:r>
          </a:p>
          <a:p>
            <a:r>
              <a:rPr lang="cs-CZ" sz="1200" b="0" i="0" u="none" strike="noStrike" kern="1200" baseline="0" dirty="0">
                <a:solidFill>
                  <a:schemeClr val="tx1"/>
                </a:solidFill>
                <a:latin typeface="+mn-lt"/>
                <a:ea typeface="+mn-ea"/>
                <a:cs typeface="+mn-cs"/>
              </a:rPr>
              <a:t>Vytvořená kopie žádosti o podporu se zobrazí v seznamu „Moje projekty“ toho uživatele, který proces kopírování zvolil. V rámci kopírování žádosti se přenesou některá data ze záložek originálu do kopie, nikoli však všechny údaje. Kopírovat lze založenou, </a:t>
            </a:r>
            <a:r>
              <a:rPr lang="cs-CZ" sz="1200" b="0" i="0" u="none" strike="noStrike" kern="1200" baseline="0" dirty="0" err="1">
                <a:solidFill>
                  <a:schemeClr val="tx1"/>
                </a:solidFill>
                <a:latin typeface="+mn-lt"/>
                <a:ea typeface="+mn-ea"/>
                <a:cs typeface="+mn-cs"/>
              </a:rPr>
              <a:t>finalizovanou</a:t>
            </a:r>
            <a:r>
              <a:rPr lang="cs-CZ" sz="1200" b="0" i="0" u="none" strike="noStrike" kern="1200" baseline="0" dirty="0">
                <a:solidFill>
                  <a:schemeClr val="tx1"/>
                </a:solidFill>
                <a:latin typeface="+mn-lt"/>
                <a:ea typeface="+mn-ea"/>
                <a:cs typeface="+mn-cs"/>
              </a:rPr>
              <a:t> i podanou žádost o podporu. Žádost není možné kopírovat v rámci různých výzev OPZ. </a:t>
            </a:r>
          </a:p>
          <a:p>
            <a:r>
              <a:rPr lang="cs-CZ" sz="1200" b="0" i="0" u="none" strike="noStrike" kern="1200" baseline="0" dirty="0">
                <a:solidFill>
                  <a:schemeClr val="tx1"/>
                </a:solidFill>
                <a:latin typeface="+mn-lt"/>
                <a:ea typeface="+mn-ea"/>
                <a:cs typeface="+mn-cs"/>
              </a:rPr>
              <a:t>Po otevření zkopírované žádosti může žadatel na záložce „Identifikace operace“ vidět ve zkráceném názvu „Kopie:“ včetně původního názvu žádosti a v poli Identifikace zdrojového projektu je k dispozici HASH (Identifikace žádosti) původní žádosti nebo registrační číslo, pokud se jedná o žádost, která už byla předložena. </a:t>
            </a:r>
            <a:endParaRPr lang="cs-CZ" dirty="0"/>
          </a:p>
          <a:p>
            <a:endParaRPr lang="cs-CZ" dirty="0"/>
          </a:p>
          <a:p>
            <a:r>
              <a:rPr lang="cs-CZ" b="1" dirty="0"/>
              <a:t>Záložka Vymazat žádost</a:t>
            </a:r>
          </a:p>
          <a:p>
            <a:r>
              <a:rPr lang="cs-CZ" sz="1200" b="0" i="0" u="none" strike="noStrike" kern="1200" baseline="0" dirty="0">
                <a:solidFill>
                  <a:schemeClr val="tx1"/>
                </a:solidFill>
                <a:latin typeface="+mn-lt"/>
                <a:ea typeface="+mn-ea"/>
                <a:cs typeface="+mn-cs"/>
              </a:rPr>
              <a:t>Tlačítko </a:t>
            </a:r>
            <a:r>
              <a:rPr lang="cs-CZ" sz="1200" b="1" i="0" u="none" strike="noStrike" kern="1200" baseline="0" dirty="0">
                <a:solidFill>
                  <a:schemeClr val="tx1"/>
                </a:solidFill>
                <a:latin typeface="+mn-lt"/>
                <a:ea typeface="+mn-ea"/>
                <a:cs typeface="+mn-cs"/>
              </a:rPr>
              <a:t>Vymazat žádost </a:t>
            </a:r>
            <a:r>
              <a:rPr lang="cs-CZ" sz="1200" b="0" i="0" u="none" strike="noStrike" kern="1200" baseline="0" dirty="0">
                <a:solidFill>
                  <a:schemeClr val="tx1"/>
                </a:solidFill>
                <a:latin typeface="+mn-lt"/>
                <a:ea typeface="+mn-ea"/>
                <a:cs typeface="+mn-cs"/>
              </a:rPr>
              <a:t>slouží k odstranění žádosti o podporu. Žádost o podporu musí být ve stavu Rozpracována, aby mohlo dojít k jejímu vymazání. Žádost nelze smazat, pokud se nachází ve stavu Finalizována (v tomto případě je nutné nejprve provést Storno finalizace žádosti o podporu a až následně lze žádost smazat). Dokud žádost nepodepíší všichni signatáři, je možnost provést storno finalizace, tzn. je i možnost vymazat žádost o podporu. Jakmile je žádost o podporu podepsána všemi signatáři, nelze už storno finalizace provést, tudíž ji nelze ani smazat. </a:t>
            </a:r>
          </a:p>
          <a:p>
            <a:endParaRPr lang="cs-CZ" sz="1200" b="0" i="0" u="none" strike="noStrike" kern="1200" baseline="0" dirty="0">
              <a:solidFill>
                <a:schemeClr val="tx1"/>
              </a:solidFill>
              <a:latin typeface="+mn-lt"/>
              <a:ea typeface="+mn-ea"/>
              <a:cs typeface="+mn-cs"/>
            </a:endParaRPr>
          </a:p>
          <a:p>
            <a:r>
              <a:rPr lang="cs-CZ" sz="1200" b="1" i="0" u="none" strike="noStrike" kern="1200" baseline="0" dirty="0">
                <a:solidFill>
                  <a:schemeClr val="tx1"/>
                </a:solidFill>
                <a:latin typeface="+mn-lt"/>
                <a:ea typeface="+mn-ea"/>
                <a:cs typeface="+mn-cs"/>
              </a:rPr>
              <a:t>Záložka Tisk</a:t>
            </a:r>
          </a:p>
          <a:p>
            <a:r>
              <a:rPr lang="cs-CZ" sz="1200" b="0" i="0" u="none" strike="noStrike" kern="1200" baseline="0" dirty="0">
                <a:solidFill>
                  <a:schemeClr val="tx1"/>
                </a:solidFill>
                <a:latin typeface="+mn-lt"/>
                <a:ea typeface="+mn-ea"/>
                <a:cs typeface="+mn-cs"/>
              </a:rPr>
              <a:t>Stisknutím tlačítka </a:t>
            </a:r>
            <a:r>
              <a:rPr lang="cs-CZ" sz="1200" b="1" i="0" u="none" strike="noStrike" kern="1200" baseline="0" dirty="0">
                <a:solidFill>
                  <a:schemeClr val="tx1"/>
                </a:solidFill>
                <a:latin typeface="+mn-lt"/>
                <a:ea typeface="+mn-ea"/>
                <a:cs typeface="+mn-cs"/>
              </a:rPr>
              <a:t>Tisk </a:t>
            </a:r>
            <a:r>
              <a:rPr lang="cs-CZ" sz="1200" b="0" i="0" u="none" strike="noStrike" kern="1200" baseline="0" dirty="0">
                <a:solidFill>
                  <a:schemeClr val="tx1"/>
                </a:solidFill>
                <a:latin typeface="+mn-lt"/>
                <a:ea typeface="+mn-ea"/>
                <a:cs typeface="+mn-cs"/>
              </a:rPr>
              <a:t>je vygenerován tiskový opis žádosti o podporu ve formátu </a:t>
            </a:r>
            <a:r>
              <a:rPr lang="cs-CZ" sz="1200" b="0" i="0" u="none" strike="noStrike" kern="1200" baseline="0" dirty="0" err="1">
                <a:solidFill>
                  <a:schemeClr val="tx1"/>
                </a:solidFill>
                <a:latin typeface="+mn-lt"/>
                <a:ea typeface="+mn-ea"/>
                <a:cs typeface="+mn-cs"/>
              </a:rPr>
              <a:t>pdf</a:t>
            </a:r>
            <a:r>
              <a:rPr lang="cs-CZ" sz="1200" b="0" i="0" u="none" strike="noStrike" kern="1200" baseline="0" dirty="0">
                <a:solidFill>
                  <a:schemeClr val="tx1"/>
                </a:solidFill>
                <a:latin typeface="+mn-lt"/>
                <a:ea typeface="+mn-ea"/>
                <a:cs typeface="+mn-cs"/>
              </a:rPr>
              <a:t>. </a:t>
            </a:r>
          </a:p>
          <a:p>
            <a:r>
              <a:rPr lang="cs-CZ" sz="1200" b="0" i="0" u="none" strike="noStrike" kern="1200" baseline="0" dirty="0">
                <a:solidFill>
                  <a:schemeClr val="tx1"/>
                </a:solidFill>
                <a:latin typeface="+mn-lt"/>
                <a:ea typeface="+mn-ea"/>
                <a:cs typeface="+mn-cs"/>
              </a:rPr>
              <a:t>Žádost o podporu z OPZ se předkládá pouze elektronicky v IS KP14+, na ŘO se žádná listinná forma žádosti nezasílá. </a:t>
            </a:r>
            <a:endParaRPr lang="cs-CZ" b="1" dirty="0"/>
          </a:p>
          <a:p>
            <a:endParaRPr lang="cs-CZ" dirty="0"/>
          </a:p>
        </p:txBody>
      </p:sp>
      <p:sp>
        <p:nvSpPr>
          <p:cNvPr id="4" name="Zástupný symbol pro číslo snímku 3"/>
          <p:cNvSpPr>
            <a:spLocks noGrp="1"/>
          </p:cNvSpPr>
          <p:nvPr>
            <p:ph type="sldNum" sz="quarter" idx="10"/>
          </p:nvPr>
        </p:nvSpPr>
        <p:spPr/>
        <p:txBody>
          <a:bodyPr/>
          <a:lstStyle/>
          <a:p>
            <a:fld id="{53FB31FA-E905-4016-9D4B-970DF0C7EE08}" type="slidenum">
              <a:rPr lang="cs-CZ" smtClean="0"/>
              <a:t>47</a:t>
            </a:fld>
            <a:endParaRPr lang="cs-CZ" dirty="0"/>
          </a:p>
        </p:txBody>
      </p:sp>
    </p:spTree>
    <p:extLst>
      <p:ext uri="{BB962C8B-B14F-4D97-AF65-F5344CB8AC3E}">
        <p14:creationId xmlns:p14="http://schemas.microsoft.com/office/powerpoint/2010/main" val="4107944378"/>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sz="1200" b="0" i="0" u="none" strike="noStrike" kern="1200" baseline="0" dirty="0">
                <a:solidFill>
                  <a:schemeClr val="tx1"/>
                </a:solidFill>
                <a:latin typeface="+mn-lt"/>
                <a:ea typeface="+mn-ea"/>
                <a:cs typeface="+mn-cs"/>
              </a:rPr>
              <a:t>Po finalizaci žádosti o podporu dochází v levém menu formuláře žádosti o podporu k aktivaci záložky </a:t>
            </a:r>
            <a:r>
              <a:rPr lang="cs-CZ" sz="1200" b="1" i="0" u="none" strike="noStrike" kern="1200" baseline="0" dirty="0">
                <a:solidFill>
                  <a:schemeClr val="tx1"/>
                </a:solidFill>
                <a:latin typeface="+mn-lt"/>
                <a:ea typeface="+mn-ea"/>
                <a:cs typeface="+mn-cs"/>
              </a:rPr>
              <a:t>Podpis žádosti. </a:t>
            </a:r>
          </a:p>
          <a:p>
            <a:endParaRPr lang="cs-CZ" sz="1200" b="1" i="0" u="none" strike="noStrike" kern="1200" baseline="0" dirty="0">
              <a:solidFill>
                <a:schemeClr val="tx1"/>
              </a:solidFill>
              <a:latin typeface="+mn-lt"/>
              <a:ea typeface="+mn-ea"/>
              <a:cs typeface="+mn-cs"/>
            </a:endParaRPr>
          </a:p>
          <a:p>
            <a:r>
              <a:rPr lang="cs-CZ" sz="1200" b="0" i="0" u="none" strike="noStrike" kern="1200" baseline="0" dirty="0">
                <a:solidFill>
                  <a:schemeClr val="tx1"/>
                </a:solidFill>
                <a:latin typeface="+mn-lt"/>
                <a:ea typeface="+mn-ea"/>
                <a:cs typeface="+mn-cs"/>
              </a:rPr>
              <a:t>Technicky mohou žádost podepisovat pouze ti uživatelé IS KP14+, kteří mají pro danou žádost o podporu přidělenu </a:t>
            </a:r>
            <a:r>
              <a:rPr lang="cs-CZ" sz="1200" b="1" i="0" u="none" strike="noStrike" kern="1200" baseline="0" dirty="0">
                <a:solidFill>
                  <a:schemeClr val="tx1"/>
                </a:solidFill>
                <a:latin typeface="+mn-lt"/>
                <a:ea typeface="+mn-ea"/>
                <a:cs typeface="+mn-cs"/>
              </a:rPr>
              <a:t>roli signatáře </a:t>
            </a:r>
            <a:r>
              <a:rPr lang="cs-CZ" sz="1200" b="0" i="0" u="none" strike="noStrike" kern="1200" baseline="0" dirty="0">
                <a:solidFill>
                  <a:schemeClr val="tx1"/>
                </a:solidFill>
                <a:latin typeface="+mn-lt"/>
                <a:ea typeface="+mn-ea"/>
                <a:cs typeface="+mn-cs"/>
              </a:rPr>
              <a:t>(blíže viz </a:t>
            </a:r>
            <a:r>
              <a:rPr lang="cs-CZ" sz="1200" b="0" i="0" u="none" strike="noStrike" kern="1200" baseline="0" dirty="0" err="1">
                <a:solidFill>
                  <a:schemeClr val="tx1"/>
                </a:solidFill>
                <a:latin typeface="+mn-lt"/>
                <a:ea typeface="+mn-ea"/>
                <a:cs typeface="+mn-cs"/>
              </a:rPr>
              <a:t>slide</a:t>
            </a:r>
            <a:r>
              <a:rPr lang="cs-CZ" sz="1200" b="0" i="0" u="none" strike="noStrike" kern="1200" baseline="0" dirty="0">
                <a:solidFill>
                  <a:schemeClr val="tx1"/>
                </a:solidFill>
                <a:latin typeface="+mn-lt"/>
                <a:ea typeface="+mn-ea"/>
                <a:cs typeface="+mn-cs"/>
              </a:rPr>
              <a:t>, kde je řešen přístup k žádosti/projektu). Pokud bylo v rámci datové oblasti „</a:t>
            </a:r>
            <a:r>
              <a:rPr lang="cs-CZ" sz="1200" b="1" i="0" u="none" strike="noStrike" kern="1200" baseline="0" dirty="0">
                <a:solidFill>
                  <a:schemeClr val="tx1"/>
                </a:solidFill>
                <a:latin typeface="+mn-lt"/>
                <a:ea typeface="+mn-ea"/>
                <a:cs typeface="+mn-cs"/>
              </a:rPr>
              <a:t>Přístup k projektu</a:t>
            </a:r>
            <a:r>
              <a:rPr lang="cs-CZ" sz="1200" b="0" i="0" u="none" strike="noStrike" kern="1200" baseline="0" dirty="0">
                <a:solidFill>
                  <a:schemeClr val="tx1"/>
                </a:solidFill>
                <a:latin typeface="+mn-lt"/>
                <a:ea typeface="+mn-ea"/>
                <a:cs typeface="+mn-cs"/>
              </a:rPr>
              <a:t>“ více signatářů a je určeno pořadí, v jakém mají žádost o podporu podepisovat, musí podepisování proběhnout v souladu s těmito zadanými údaji. Role signatáře ovšem nemusí být vždy přidělena statutárnímu zástupci, pokud je k žádosti připojena plná moc (či vnitřní předpis subjektu žadatele, který opravňuje určitou osobu k vystupování za subjekt žadatele vůči ŘO).</a:t>
            </a:r>
            <a:endParaRPr lang="cs-CZ" dirty="0"/>
          </a:p>
        </p:txBody>
      </p:sp>
      <p:sp>
        <p:nvSpPr>
          <p:cNvPr id="4" name="Zástupný symbol pro číslo snímku 3"/>
          <p:cNvSpPr>
            <a:spLocks noGrp="1"/>
          </p:cNvSpPr>
          <p:nvPr>
            <p:ph type="sldNum" sz="quarter" idx="10"/>
          </p:nvPr>
        </p:nvSpPr>
        <p:spPr/>
        <p:txBody>
          <a:bodyPr/>
          <a:lstStyle/>
          <a:p>
            <a:fld id="{53FB31FA-E905-4016-9D4B-970DF0C7EE08}" type="slidenum">
              <a:rPr lang="cs-CZ" smtClean="0"/>
              <a:t>48</a:t>
            </a:fld>
            <a:endParaRPr lang="cs-CZ"/>
          </a:p>
        </p:txBody>
      </p:sp>
    </p:spTree>
    <p:extLst>
      <p:ext uri="{BB962C8B-B14F-4D97-AF65-F5344CB8AC3E}">
        <p14:creationId xmlns:p14="http://schemas.microsoft.com/office/powerpoint/2010/main" val="3924788053"/>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cs-CZ" sz="1200" b="0" i="0" u="none" strike="noStrike" kern="1200" baseline="0" dirty="0">
                <a:solidFill>
                  <a:schemeClr val="tx1"/>
                </a:solidFill>
                <a:latin typeface="+mn-lt"/>
                <a:ea typeface="+mn-ea"/>
                <a:cs typeface="+mn-cs"/>
              </a:rPr>
              <a:t>Po stisku ikony pečetě se zobrazí okno, v němž uživatel vybere certifikát pro podepisování, kterým disponuje, a také určí cestu k tomuto svému certifikátu (uloženému v nějakém souboru pro aplikaci IS KP14+ dostupném). Stiskem tlačítka Disk a následným výběrem příslušného souboru, připojí uživatel certifikát pro podpis žádosti o podporu. </a:t>
            </a:r>
            <a:r>
              <a:rPr lang="cs-CZ" sz="1200" b="1" i="0" u="none" strike="noStrike" kern="1200" baseline="0" dirty="0">
                <a:solidFill>
                  <a:schemeClr val="tx1"/>
                </a:solidFill>
                <a:latin typeface="+mn-lt"/>
                <a:ea typeface="+mn-ea"/>
                <a:cs typeface="+mn-cs"/>
              </a:rPr>
              <a:t>Viz následující </a:t>
            </a:r>
            <a:r>
              <a:rPr lang="cs-CZ" sz="1200" b="1" i="0" u="none" strike="noStrike" kern="1200" baseline="0" dirty="0" err="1">
                <a:solidFill>
                  <a:schemeClr val="tx1"/>
                </a:solidFill>
                <a:latin typeface="+mn-lt"/>
                <a:ea typeface="+mn-ea"/>
                <a:cs typeface="+mn-cs"/>
              </a:rPr>
              <a:t>slide</a:t>
            </a:r>
            <a:r>
              <a:rPr lang="cs-CZ" sz="1200" b="1" i="0" u="none" strike="noStrike" kern="1200" baseline="0" dirty="0">
                <a:solidFill>
                  <a:schemeClr val="tx1"/>
                </a:solidFill>
                <a:latin typeface="+mn-lt"/>
                <a:ea typeface="+mn-ea"/>
                <a:cs typeface="+mn-cs"/>
              </a:rPr>
              <a:t>.</a:t>
            </a:r>
            <a:endParaRPr lang="cs-CZ" b="1" dirty="0"/>
          </a:p>
          <a:p>
            <a:endParaRPr lang="cs-CZ" dirty="0"/>
          </a:p>
        </p:txBody>
      </p:sp>
      <p:sp>
        <p:nvSpPr>
          <p:cNvPr id="4" name="Zástupný symbol pro číslo snímku 3"/>
          <p:cNvSpPr>
            <a:spLocks noGrp="1"/>
          </p:cNvSpPr>
          <p:nvPr>
            <p:ph type="sldNum" sz="quarter" idx="10"/>
          </p:nvPr>
        </p:nvSpPr>
        <p:spPr/>
        <p:txBody>
          <a:bodyPr/>
          <a:lstStyle/>
          <a:p>
            <a:fld id="{53FB31FA-E905-4016-9D4B-970DF0C7EE08}" type="slidenum">
              <a:rPr lang="cs-CZ" smtClean="0"/>
              <a:t>49</a:t>
            </a:fld>
            <a:endParaRPr lang="cs-CZ" dirty="0"/>
          </a:p>
        </p:txBody>
      </p:sp>
    </p:spTree>
    <p:extLst>
      <p:ext uri="{BB962C8B-B14F-4D97-AF65-F5344CB8AC3E}">
        <p14:creationId xmlns:p14="http://schemas.microsoft.com/office/powerpoint/2010/main" val="3059495561"/>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53FB31FA-E905-4016-9D4B-970DF0C7EE08}" type="slidenum">
              <a:rPr lang="cs-CZ" smtClean="0"/>
              <a:t>50</a:t>
            </a:fld>
            <a:endParaRPr lang="cs-CZ"/>
          </a:p>
        </p:txBody>
      </p:sp>
    </p:spTree>
    <p:extLst>
      <p:ext uri="{BB962C8B-B14F-4D97-AF65-F5344CB8AC3E}">
        <p14:creationId xmlns:p14="http://schemas.microsoft.com/office/powerpoint/2010/main" val="2410401884"/>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53FB31FA-E905-4016-9D4B-970DF0C7EE08}" type="slidenum">
              <a:rPr lang="cs-CZ" smtClean="0"/>
              <a:t>53</a:t>
            </a:fld>
            <a:endParaRPr lang="cs-CZ"/>
          </a:p>
        </p:txBody>
      </p:sp>
    </p:spTree>
    <p:extLst>
      <p:ext uri="{BB962C8B-B14F-4D97-AF65-F5344CB8AC3E}">
        <p14:creationId xmlns:p14="http://schemas.microsoft.com/office/powerpoint/2010/main" val="1600675714"/>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53FB31FA-E905-4016-9D4B-970DF0C7EE08}" type="slidenum">
              <a:rPr lang="cs-CZ" smtClean="0"/>
              <a:t>54</a:t>
            </a:fld>
            <a:endParaRPr lang="cs-CZ"/>
          </a:p>
        </p:txBody>
      </p:sp>
    </p:spTree>
    <p:extLst>
      <p:ext uri="{BB962C8B-B14F-4D97-AF65-F5344CB8AC3E}">
        <p14:creationId xmlns:p14="http://schemas.microsoft.com/office/powerpoint/2010/main" val="1600675714"/>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cs-CZ" altLang="cs-CZ" dirty="0"/>
              <a:t>výdaje na odměny (příjemce podpory</a:t>
            </a:r>
            <a:r>
              <a:rPr lang="cs-CZ" altLang="cs-CZ" baseline="0" dirty="0"/>
              <a:t> nebo </a:t>
            </a:r>
            <a:r>
              <a:rPr lang="cs-CZ" altLang="cs-CZ" dirty="0"/>
              <a:t>partner s finančním příspěvkem,</a:t>
            </a:r>
            <a:r>
              <a:rPr lang="cs-CZ" altLang="cs-CZ" baseline="0" dirty="0"/>
              <a:t> který je OSVČ</a:t>
            </a:r>
            <a:r>
              <a:rPr lang="cs-CZ" altLang="cs-CZ" dirty="0"/>
              <a:t>)</a:t>
            </a:r>
          </a:p>
          <a:p>
            <a:endParaRPr lang="cs-CZ" baseline="0" dirty="0">
              <a:latin typeface="Times New Roman" panose="02020603050405020304" pitchFamily="18" charset="0"/>
              <a:cs typeface="Times New Roman" panose="02020603050405020304" pitchFamily="18" charset="0"/>
            </a:endParaRPr>
          </a:p>
        </p:txBody>
      </p:sp>
      <p:sp>
        <p:nvSpPr>
          <p:cNvPr id="4" name="Zástupný symbol pro číslo snímku 3"/>
          <p:cNvSpPr>
            <a:spLocks noGrp="1"/>
          </p:cNvSpPr>
          <p:nvPr>
            <p:ph type="sldNum" sz="quarter" idx="10"/>
          </p:nvPr>
        </p:nvSpPr>
        <p:spPr/>
        <p:txBody>
          <a:bodyPr/>
          <a:lstStyle/>
          <a:p>
            <a:fld id="{53FB31FA-E905-4016-9D4B-970DF0C7EE08}" type="slidenum">
              <a:rPr lang="cs-CZ" smtClean="0"/>
              <a:t>55</a:t>
            </a:fld>
            <a:endParaRPr lang="cs-CZ"/>
          </a:p>
        </p:txBody>
      </p:sp>
    </p:spTree>
    <p:extLst>
      <p:ext uri="{BB962C8B-B14F-4D97-AF65-F5344CB8AC3E}">
        <p14:creationId xmlns:p14="http://schemas.microsoft.com/office/powerpoint/2010/main" val="2824429274"/>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baseline="0" dirty="0">
              <a:latin typeface="Times New Roman" panose="02020603050405020304" pitchFamily="18" charset="0"/>
              <a:cs typeface="Times New Roman" panose="02020603050405020304" pitchFamily="18" charset="0"/>
            </a:endParaRPr>
          </a:p>
        </p:txBody>
      </p:sp>
      <p:sp>
        <p:nvSpPr>
          <p:cNvPr id="4" name="Zástupný symbol pro číslo snímku 3"/>
          <p:cNvSpPr>
            <a:spLocks noGrp="1"/>
          </p:cNvSpPr>
          <p:nvPr>
            <p:ph type="sldNum" sz="quarter" idx="10"/>
          </p:nvPr>
        </p:nvSpPr>
        <p:spPr/>
        <p:txBody>
          <a:bodyPr/>
          <a:lstStyle/>
          <a:p>
            <a:fld id="{53FB31FA-E905-4016-9D4B-970DF0C7EE08}" type="slidenum">
              <a:rPr lang="cs-CZ" smtClean="0"/>
              <a:t>56</a:t>
            </a:fld>
            <a:endParaRPr lang="cs-CZ"/>
          </a:p>
        </p:txBody>
      </p:sp>
    </p:spTree>
    <p:extLst>
      <p:ext uri="{BB962C8B-B14F-4D97-AF65-F5344CB8AC3E}">
        <p14:creationId xmlns:p14="http://schemas.microsoft.com/office/powerpoint/2010/main" val="282442927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pPr lvl="0" hangingPunct="0"/>
            <a:endParaRPr lang="cs-CZ" sz="1200" kern="1200" dirty="0">
              <a:solidFill>
                <a:schemeClr val="tx1"/>
              </a:solidFill>
              <a:effectLst/>
              <a:latin typeface="+mn-lt"/>
              <a:ea typeface="+mn-ea"/>
              <a:cs typeface="+mn-cs"/>
            </a:endParaRPr>
          </a:p>
        </p:txBody>
      </p:sp>
      <p:sp>
        <p:nvSpPr>
          <p:cNvPr id="4" name="Zástupný symbol pro číslo snímku 3"/>
          <p:cNvSpPr>
            <a:spLocks noGrp="1"/>
          </p:cNvSpPr>
          <p:nvPr>
            <p:ph type="sldNum" sz="quarter" idx="10"/>
          </p:nvPr>
        </p:nvSpPr>
        <p:spPr/>
        <p:txBody>
          <a:bodyPr/>
          <a:lstStyle/>
          <a:p>
            <a:fld id="{53FB31FA-E905-4016-9D4B-970DF0C7EE08}" type="slidenum">
              <a:rPr lang="cs-CZ" smtClean="0"/>
              <a:t>5</a:t>
            </a:fld>
            <a:endParaRPr lang="cs-CZ"/>
          </a:p>
        </p:txBody>
      </p:sp>
    </p:spTree>
    <p:extLst>
      <p:ext uri="{BB962C8B-B14F-4D97-AF65-F5344CB8AC3E}">
        <p14:creationId xmlns:p14="http://schemas.microsoft.com/office/powerpoint/2010/main" val="708062604"/>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baseline="0" dirty="0">
              <a:latin typeface="Times New Roman" panose="02020603050405020304" pitchFamily="18" charset="0"/>
              <a:cs typeface="Times New Roman" panose="02020603050405020304" pitchFamily="18" charset="0"/>
            </a:endParaRPr>
          </a:p>
        </p:txBody>
      </p:sp>
      <p:sp>
        <p:nvSpPr>
          <p:cNvPr id="4" name="Zástupný symbol pro číslo snímku 3"/>
          <p:cNvSpPr>
            <a:spLocks noGrp="1"/>
          </p:cNvSpPr>
          <p:nvPr>
            <p:ph type="sldNum" sz="quarter" idx="10"/>
          </p:nvPr>
        </p:nvSpPr>
        <p:spPr/>
        <p:txBody>
          <a:bodyPr/>
          <a:lstStyle/>
          <a:p>
            <a:fld id="{53FB31FA-E905-4016-9D4B-970DF0C7EE08}" type="slidenum">
              <a:rPr lang="cs-CZ" smtClean="0"/>
              <a:t>57</a:t>
            </a:fld>
            <a:endParaRPr lang="cs-CZ"/>
          </a:p>
        </p:txBody>
      </p:sp>
    </p:spTree>
    <p:extLst>
      <p:ext uri="{BB962C8B-B14F-4D97-AF65-F5344CB8AC3E}">
        <p14:creationId xmlns:p14="http://schemas.microsoft.com/office/powerpoint/2010/main" val="2824429274"/>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baseline="0" dirty="0"/>
          </a:p>
        </p:txBody>
      </p:sp>
      <p:sp>
        <p:nvSpPr>
          <p:cNvPr id="4" name="Zástupný symbol pro číslo snímku 3"/>
          <p:cNvSpPr>
            <a:spLocks noGrp="1"/>
          </p:cNvSpPr>
          <p:nvPr>
            <p:ph type="sldNum" sz="quarter" idx="10"/>
          </p:nvPr>
        </p:nvSpPr>
        <p:spPr/>
        <p:txBody>
          <a:bodyPr/>
          <a:lstStyle/>
          <a:p>
            <a:fld id="{53FB31FA-E905-4016-9D4B-970DF0C7EE08}" type="slidenum">
              <a:rPr lang="cs-CZ" smtClean="0"/>
              <a:t>58</a:t>
            </a:fld>
            <a:endParaRPr lang="cs-CZ"/>
          </a:p>
        </p:txBody>
      </p:sp>
    </p:spTree>
    <p:extLst>
      <p:ext uri="{BB962C8B-B14F-4D97-AF65-F5344CB8AC3E}">
        <p14:creationId xmlns:p14="http://schemas.microsoft.com/office/powerpoint/2010/main" val="2560018743"/>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baseline="0" dirty="0"/>
          </a:p>
        </p:txBody>
      </p:sp>
      <p:sp>
        <p:nvSpPr>
          <p:cNvPr id="4" name="Zástupný symbol pro číslo snímku 3"/>
          <p:cNvSpPr>
            <a:spLocks noGrp="1"/>
          </p:cNvSpPr>
          <p:nvPr>
            <p:ph type="sldNum" sz="quarter" idx="10"/>
          </p:nvPr>
        </p:nvSpPr>
        <p:spPr/>
        <p:txBody>
          <a:bodyPr/>
          <a:lstStyle/>
          <a:p>
            <a:fld id="{53FB31FA-E905-4016-9D4B-970DF0C7EE08}" type="slidenum">
              <a:rPr lang="cs-CZ" smtClean="0"/>
              <a:t>59</a:t>
            </a:fld>
            <a:endParaRPr lang="cs-CZ"/>
          </a:p>
        </p:txBody>
      </p:sp>
    </p:spTree>
    <p:extLst>
      <p:ext uri="{BB962C8B-B14F-4D97-AF65-F5344CB8AC3E}">
        <p14:creationId xmlns:p14="http://schemas.microsoft.com/office/powerpoint/2010/main" val="2560018743"/>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baseline="0" dirty="0"/>
          </a:p>
        </p:txBody>
      </p:sp>
      <p:sp>
        <p:nvSpPr>
          <p:cNvPr id="4" name="Zástupný symbol pro číslo snímku 3"/>
          <p:cNvSpPr>
            <a:spLocks noGrp="1"/>
          </p:cNvSpPr>
          <p:nvPr>
            <p:ph type="sldNum" sz="quarter" idx="10"/>
          </p:nvPr>
        </p:nvSpPr>
        <p:spPr/>
        <p:txBody>
          <a:bodyPr/>
          <a:lstStyle/>
          <a:p>
            <a:fld id="{53FB31FA-E905-4016-9D4B-970DF0C7EE08}" type="slidenum">
              <a:rPr lang="cs-CZ" smtClean="0"/>
              <a:t>60</a:t>
            </a:fld>
            <a:endParaRPr lang="cs-CZ"/>
          </a:p>
        </p:txBody>
      </p:sp>
    </p:spTree>
    <p:extLst>
      <p:ext uri="{BB962C8B-B14F-4D97-AF65-F5344CB8AC3E}">
        <p14:creationId xmlns:p14="http://schemas.microsoft.com/office/powerpoint/2010/main" val="2560018743"/>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baseline="0" dirty="0"/>
          </a:p>
        </p:txBody>
      </p:sp>
      <p:sp>
        <p:nvSpPr>
          <p:cNvPr id="4" name="Zástupný symbol pro číslo snímku 3"/>
          <p:cNvSpPr>
            <a:spLocks noGrp="1"/>
          </p:cNvSpPr>
          <p:nvPr>
            <p:ph type="sldNum" sz="quarter" idx="10"/>
          </p:nvPr>
        </p:nvSpPr>
        <p:spPr/>
        <p:txBody>
          <a:bodyPr/>
          <a:lstStyle/>
          <a:p>
            <a:fld id="{53FB31FA-E905-4016-9D4B-970DF0C7EE08}" type="slidenum">
              <a:rPr lang="cs-CZ" smtClean="0"/>
              <a:t>61</a:t>
            </a:fld>
            <a:endParaRPr lang="cs-CZ"/>
          </a:p>
        </p:txBody>
      </p:sp>
    </p:spTree>
    <p:extLst>
      <p:ext uri="{BB962C8B-B14F-4D97-AF65-F5344CB8AC3E}">
        <p14:creationId xmlns:p14="http://schemas.microsoft.com/office/powerpoint/2010/main" val="2560018743"/>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53FB31FA-E905-4016-9D4B-970DF0C7EE08}" type="slidenum">
              <a:rPr lang="cs-CZ" smtClean="0"/>
              <a:t>62</a:t>
            </a:fld>
            <a:endParaRPr lang="cs-CZ"/>
          </a:p>
        </p:txBody>
      </p:sp>
    </p:spTree>
    <p:extLst>
      <p:ext uri="{BB962C8B-B14F-4D97-AF65-F5344CB8AC3E}">
        <p14:creationId xmlns:p14="http://schemas.microsoft.com/office/powerpoint/2010/main" val="3433361730"/>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a:t>Více o limitu investic u SP je v</a:t>
            </a:r>
            <a:r>
              <a:rPr lang="cs-CZ" baseline="0" dirty="0"/>
              <a:t> aktuální verzi Šablony výzvy MAS pro soc. podnikání </a:t>
            </a:r>
          </a:p>
          <a:p>
            <a:pPr marL="0" marR="0" indent="0" algn="l" defTabSz="914400" rtl="0" eaLnBrk="1" fontAlgn="auto" latinLnBrk="0" hangingPunct="1">
              <a:lnSpc>
                <a:spcPct val="100000"/>
              </a:lnSpc>
              <a:spcBef>
                <a:spcPts val="0"/>
              </a:spcBef>
              <a:spcAft>
                <a:spcPts val="0"/>
              </a:spcAft>
              <a:buClrTx/>
              <a:buSzTx/>
              <a:buFontTx/>
              <a:buNone/>
              <a:tabLst/>
              <a:defRPr/>
            </a:pPr>
            <a:r>
              <a:rPr lang="cs-CZ" sz="1200" kern="1200" dirty="0">
                <a:solidFill>
                  <a:schemeClr val="tx1"/>
                </a:solidFill>
                <a:effectLst/>
                <a:latin typeface="+mn-lt"/>
                <a:ea typeface="+mn-ea"/>
                <a:cs typeface="+mn-cs"/>
              </a:rPr>
              <a:t>Maximální objem nákladů investičního charakteru (nákup dlouhodobého hmotného i nehmotného majetku) na celkových přímých způsobilých nákladech projektu činí obecně v OPZ 50 %. MAS může u SP snížit procento investic, ale vzhledem k charakteru aktivit by to však nemělo být méně než 30 %. V případech, kdy je z pohledu plánovaných sociálních podniků efektivnější uplatnění investice v rámci projektu OPZ a tato investice by byla dostatečná (není nutná rozsáhlá rekonstrukce či nákup vybavení, postačuje pouze nákup zařízení), je vhodnější vyhlásit jednu výzvu v rámci OPZ bez vyššího omezení investic než vyhlášení 2 samostatných výzev a  podání vždy 2 samostatných projektů v rámci IROP a OPZ. K omezení limitu investic může dojít na úrovni výzev MAS.</a:t>
            </a:r>
          </a:p>
          <a:p>
            <a:pPr marL="0" marR="0" indent="0" algn="l" defTabSz="914400" rtl="0" eaLnBrk="1" fontAlgn="auto" latinLnBrk="0" hangingPunct="1">
              <a:lnSpc>
                <a:spcPct val="100000"/>
              </a:lnSpc>
              <a:spcBef>
                <a:spcPts val="0"/>
              </a:spcBef>
              <a:spcAft>
                <a:spcPts val="0"/>
              </a:spcAft>
              <a:buClrTx/>
              <a:buSzTx/>
              <a:buFontTx/>
              <a:buNone/>
              <a:tabLst/>
              <a:defRPr/>
            </a:pPr>
            <a:r>
              <a:rPr lang="cs-CZ" sz="1200" kern="1200" dirty="0">
                <a:solidFill>
                  <a:schemeClr val="tx1"/>
                </a:solidFill>
                <a:effectLst/>
                <a:latin typeface="+mn-lt"/>
                <a:ea typeface="+mn-ea"/>
                <a:cs typeface="+mn-cs"/>
              </a:rPr>
              <a:t>Drobné stavební úpravy lze provádět pouze v souvislosti s úpravou pracovního místa ve vztahu ke specifickým potřebám cílových skupin. </a:t>
            </a:r>
          </a:p>
          <a:p>
            <a:endParaRPr lang="cs-CZ" sz="1200" kern="1200" dirty="0">
              <a:solidFill>
                <a:schemeClr val="tx1"/>
              </a:solidFill>
              <a:effectLst/>
              <a:latin typeface="+mn-lt"/>
              <a:ea typeface="+mn-ea"/>
              <a:cs typeface="+mn-cs"/>
            </a:endParaRPr>
          </a:p>
          <a:p>
            <a:endParaRPr lang="cs-CZ" dirty="0"/>
          </a:p>
        </p:txBody>
      </p:sp>
      <p:sp>
        <p:nvSpPr>
          <p:cNvPr id="4" name="Zástupný symbol pro číslo snímku 3"/>
          <p:cNvSpPr>
            <a:spLocks noGrp="1"/>
          </p:cNvSpPr>
          <p:nvPr>
            <p:ph type="sldNum" sz="quarter" idx="10"/>
          </p:nvPr>
        </p:nvSpPr>
        <p:spPr/>
        <p:txBody>
          <a:bodyPr/>
          <a:lstStyle/>
          <a:p>
            <a:fld id="{53FB31FA-E905-4016-9D4B-970DF0C7EE08}" type="slidenum">
              <a:rPr lang="cs-CZ" smtClean="0"/>
              <a:t>63</a:t>
            </a:fld>
            <a:endParaRPr lang="cs-CZ"/>
          </a:p>
        </p:txBody>
      </p:sp>
    </p:spTree>
    <p:extLst>
      <p:ext uri="{BB962C8B-B14F-4D97-AF65-F5344CB8AC3E}">
        <p14:creationId xmlns:p14="http://schemas.microsoft.com/office/powerpoint/2010/main" val="2683195532"/>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pPr marL="0" indent="0">
              <a:buFont typeface="Wingdings" panose="05000000000000000000" pitchFamily="2" charset="2"/>
              <a:buNone/>
            </a:pPr>
            <a:endParaRPr lang="cs-CZ" dirty="0"/>
          </a:p>
        </p:txBody>
      </p:sp>
      <p:sp>
        <p:nvSpPr>
          <p:cNvPr id="4" name="Zástupný symbol pro číslo snímku 3"/>
          <p:cNvSpPr>
            <a:spLocks noGrp="1"/>
          </p:cNvSpPr>
          <p:nvPr>
            <p:ph type="sldNum" sz="quarter" idx="10"/>
          </p:nvPr>
        </p:nvSpPr>
        <p:spPr/>
        <p:txBody>
          <a:bodyPr/>
          <a:lstStyle/>
          <a:p>
            <a:fld id="{53FB31FA-E905-4016-9D4B-970DF0C7EE08}" type="slidenum">
              <a:rPr lang="cs-CZ" smtClean="0"/>
              <a:t>64</a:t>
            </a:fld>
            <a:endParaRPr lang="cs-CZ"/>
          </a:p>
        </p:txBody>
      </p:sp>
    </p:spTree>
    <p:extLst>
      <p:ext uri="{BB962C8B-B14F-4D97-AF65-F5344CB8AC3E}">
        <p14:creationId xmlns:p14="http://schemas.microsoft.com/office/powerpoint/2010/main" val="2926531115"/>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53FB31FA-E905-4016-9D4B-970DF0C7EE08}" type="slidenum">
              <a:rPr lang="cs-CZ" smtClean="0"/>
              <a:t>65</a:t>
            </a:fld>
            <a:endParaRPr lang="cs-CZ"/>
          </a:p>
        </p:txBody>
      </p:sp>
    </p:spTree>
    <p:extLst>
      <p:ext uri="{BB962C8B-B14F-4D97-AF65-F5344CB8AC3E}">
        <p14:creationId xmlns:p14="http://schemas.microsoft.com/office/powerpoint/2010/main" val="3581797590"/>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pPr marL="0" indent="0">
              <a:buFont typeface="Wingdings" panose="05000000000000000000" pitchFamily="2" charset="2"/>
              <a:buNone/>
            </a:pPr>
            <a:endParaRPr lang="cs-CZ" dirty="0"/>
          </a:p>
        </p:txBody>
      </p:sp>
      <p:sp>
        <p:nvSpPr>
          <p:cNvPr id="4" name="Zástupný symbol pro číslo snímku 3"/>
          <p:cNvSpPr>
            <a:spLocks noGrp="1"/>
          </p:cNvSpPr>
          <p:nvPr>
            <p:ph type="sldNum" sz="quarter" idx="10"/>
          </p:nvPr>
        </p:nvSpPr>
        <p:spPr/>
        <p:txBody>
          <a:bodyPr/>
          <a:lstStyle/>
          <a:p>
            <a:fld id="{53FB31FA-E905-4016-9D4B-970DF0C7EE08}" type="slidenum">
              <a:rPr lang="cs-CZ" smtClean="0">
                <a:solidFill>
                  <a:prstClr val="black"/>
                </a:solidFill>
              </a:rPr>
              <a:pPr/>
              <a:t>66</a:t>
            </a:fld>
            <a:endParaRPr lang="cs-CZ">
              <a:solidFill>
                <a:prstClr val="black"/>
              </a:solidFill>
            </a:endParaRPr>
          </a:p>
        </p:txBody>
      </p:sp>
    </p:spTree>
    <p:extLst>
      <p:ext uri="{BB962C8B-B14F-4D97-AF65-F5344CB8AC3E}">
        <p14:creationId xmlns:p14="http://schemas.microsoft.com/office/powerpoint/2010/main" val="292653111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pPr hangingPunct="0"/>
            <a:r>
              <a:rPr lang="cs-CZ" sz="1200" kern="1200" dirty="0">
                <a:solidFill>
                  <a:schemeClr val="tx1"/>
                </a:solidFill>
                <a:effectLst/>
                <a:latin typeface="+mn-lt"/>
                <a:ea typeface="+mn-ea"/>
                <a:cs typeface="+mn-cs"/>
              </a:rPr>
              <a:t>Musí existovat mechanismus pro posouzení dosažených výstupů a výsledků. </a:t>
            </a:r>
            <a:endParaRPr lang="cs-CZ" sz="1050" kern="1200" dirty="0">
              <a:solidFill>
                <a:schemeClr val="tx1"/>
              </a:solidFill>
              <a:effectLst/>
              <a:latin typeface="+mn-lt"/>
              <a:ea typeface="+mn-ea"/>
              <a:cs typeface="+mn-cs"/>
            </a:endParaRPr>
          </a:p>
          <a:p>
            <a:pPr hangingPunct="0"/>
            <a:r>
              <a:rPr lang="cs-CZ" sz="1200" kern="1200" dirty="0">
                <a:solidFill>
                  <a:schemeClr val="tx1"/>
                </a:solidFill>
                <a:effectLst/>
                <a:latin typeface="+mn-lt"/>
                <a:ea typeface="+mn-ea"/>
                <a:cs typeface="+mn-cs"/>
              </a:rPr>
              <a:t> </a:t>
            </a:r>
            <a:endParaRPr lang="cs-CZ" sz="1050" kern="1200" dirty="0">
              <a:solidFill>
                <a:schemeClr val="tx1"/>
              </a:solidFill>
              <a:effectLst/>
              <a:latin typeface="+mn-lt"/>
              <a:ea typeface="+mn-ea"/>
              <a:cs typeface="+mn-cs"/>
            </a:endParaRPr>
          </a:p>
          <a:p>
            <a:pPr hangingPunct="0"/>
            <a:r>
              <a:rPr lang="cs-CZ" sz="1200" b="1" kern="1200" dirty="0">
                <a:solidFill>
                  <a:schemeClr val="tx1"/>
                </a:solidFill>
                <a:effectLst/>
                <a:latin typeface="+mn-lt"/>
                <a:ea typeface="+mn-ea"/>
                <a:cs typeface="+mn-cs"/>
              </a:rPr>
              <a:t>U indikátorů se setkáváme s dělením na: </a:t>
            </a:r>
            <a:endParaRPr lang="cs-CZ" sz="1050" kern="1200" dirty="0">
              <a:solidFill>
                <a:schemeClr val="tx1"/>
              </a:solidFill>
              <a:effectLst/>
              <a:latin typeface="+mn-lt"/>
              <a:ea typeface="+mn-ea"/>
              <a:cs typeface="+mn-cs"/>
            </a:endParaRPr>
          </a:p>
          <a:p>
            <a:pPr hangingPunct="0"/>
            <a:r>
              <a:rPr lang="cs-CZ" sz="1200" b="1" kern="1200" dirty="0">
                <a:solidFill>
                  <a:schemeClr val="tx1"/>
                </a:solidFill>
                <a:effectLst/>
                <a:latin typeface="+mn-lt"/>
                <a:ea typeface="+mn-ea"/>
                <a:cs typeface="+mn-cs"/>
              </a:rPr>
              <a:t>a) Výstupy</a:t>
            </a:r>
            <a:r>
              <a:rPr lang="cs-CZ" sz="1200" kern="1200" dirty="0">
                <a:solidFill>
                  <a:schemeClr val="tx1"/>
                </a:solidFill>
                <a:effectLst/>
                <a:latin typeface="+mn-lt"/>
                <a:ea typeface="+mn-ea"/>
                <a:cs typeface="+mn-cs"/>
              </a:rPr>
              <a:t> – údaje o tom, co vzniklo přímo během realizace dané aktivity projektu (např. počet vytvořených pracovních míst), </a:t>
            </a:r>
            <a:r>
              <a:rPr lang="cs-CZ" sz="1200" b="1" kern="1200" dirty="0">
                <a:solidFill>
                  <a:schemeClr val="tx1"/>
                </a:solidFill>
                <a:effectLst/>
                <a:latin typeface="+mn-lt"/>
                <a:ea typeface="+mn-ea"/>
                <a:cs typeface="+mn-cs"/>
              </a:rPr>
              <a:t>závazné indikátory</a:t>
            </a:r>
            <a:r>
              <a:rPr lang="cs-CZ" sz="1200" kern="1200" dirty="0">
                <a:solidFill>
                  <a:schemeClr val="tx1"/>
                </a:solidFill>
                <a:effectLst/>
                <a:latin typeface="+mn-lt"/>
                <a:ea typeface="+mn-ea"/>
                <a:cs typeface="+mn-cs"/>
              </a:rPr>
              <a:t> – při nesplnění sankce, instrumentální = vyjadřující použití nástroje, vztahují se k výstupům z aktivit nebo instrumentálně nastaveným cílům, váží se k aktivitám, např. počet účastníků rekvalifikačního kurzu, počet nově vytvořených služeb.</a:t>
            </a:r>
            <a:endParaRPr lang="cs-CZ" sz="1050" kern="1200" dirty="0">
              <a:solidFill>
                <a:schemeClr val="tx1"/>
              </a:solidFill>
              <a:effectLst/>
              <a:latin typeface="+mn-lt"/>
              <a:ea typeface="+mn-ea"/>
              <a:cs typeface="+mn-cs"/>
            </a:endParaRPr>
          </a:p>
          <a:p>
            <a:pPr hangingPunct="0"/>
            <a:r>
              <a:rPr lang="cs-CZ" sz="1200" kern="1200" dirty="0">
                <a:solidFill>
                  <a:schemeClr val="tx1"/>
                </a:solidFill>
                <a:effectLst/>
                <a:latin typeface="+mn-lt"/>
                <a:ea typeface="+mn-ea"/>
                <a:cs typeface="+mn-cs"/>
              </a:rPr>
              <a:t> </a:t>
            </a:r>
            <a:endParaRPr lang="cs-CZ" sz="1050" kern="1200" dirty="0">
              <a:solidFill>
                <a:schemeClr val="tx1"/>
              </a:solidFill>
              <a:effectLst/>
              <a:latin typeface="+mn-lt"/>
              <a:ea typeface="+mn-ea"/>
              <a:cs typeface="+mn-cs"/>
            </a:endParaRPr>
          </a:p>
          <a:p>
            <a:pPr hangingPunct="0"/>
            <a:r>
              <a:rPr lang="cs-CZ" sz="1200" b="1" kern="1200" dirty="0">
                <a:solidFill>
                  <a:schemeClr val="tx1"/>
                </a:solidFill>
                <a:effectLst/>
                <a:latin typeface="+mn-lt"/>
                <a:ea typeface="+mn-ea"/>
                <a:cs typeface="+mn-cs"/>
              </a:rPr>
              <a:t>b) Výsledky</a:t>
            </a:r>
            <a:r>
              <a:rPr lang="cs-CZ" sz="1200" kern="1200" dirty="0">
                <a:solidFill>
                  <a:schemeClr val="tx1"/>
                </a:solidFill>
                <a:effectLst/>
                <a:latin typeface="+mn-lt"/>
                <a:ea typeface="+mn-ea"/>
                <a:cs typeface="+mn-cs"/>
              </a:rPr>
              <a:t> – údaje o tom, co vzniklo díky realizaci dané aktivity, ale co nebylo závislé pouze na realizátorovi projektu (např. počet osob, které získaly kvalifikaci – kromě úsilí realizátora projektu, který musí s klientem pracovat a vytvořit mu šanci na získání kvalifikace, je výsledek závislý také na úsilí klienta), </a:t>
            </a:r>
            <a:r>
              <a:rPr lang="cs-CZ" sz="1200" b="1" kern="1200" dirty="0">
                <a:solidFill>
                  <a:schemeClr val="tx1"/>
                </a:solidFill>
                <a:effectLst/>
                <a:latin typeface="+mn-lt"/>
                <a:ea typeface="+mn-ea"/>
                <a:cs typeface="+mn-cs"/>
              </a:rPr>
              <a:t>nejsou závazné, ale je nutné je vykazovat a sledovat</a:t>
            </a:r>
            <a:r>
              <a:rPr lang="cs-CZ" sz="1200" kern="1200" dirty="0">
                <a:solidFill>
                  <a:schemeClr val="tx1"/>
                </a:solidFill>
                <a:effectLst/>
                <a:latin typeface="+mn-lt"/>
                <a:ea typeface="+mn-ea"/>
                <a:cs typeface="+mn-cs"/>
              </a:rPr>
              <a:t>, ukazují míru změny, naplnění cíle, např. počet zaměstnaných osob, počet absolventů rekvalifikace, počet osob, využívajících novou službu.</a:t>
            </a:r>
            <a:endParaRPr lang="cs-CZ" sz="1050" kern="1200" dirty="0">
              <a:solidFill>
                <a:schemeClr val="tx1"/>
              </a:solidFill>
              <a:effectLst/>
              <a:latin typeface="+mn-lt"/>
              <a:ea typeface="+mn-ea"/>
              <a:cs typeface="+mn-cs"/>
            </a:endParaRPr>
          </a:p>
          <a:p>
            <a:pPr hangingPunct="0"/>
            <a:r>
              <a:rPr lang="cs-CZ" sz="1200" kern="1200" dirty="0">
                <a:solidFill>
                  <a:schemeClr val="tx1"/>
                </a:solidFill>
                <a:effectLst/>
                <a:latin typeface="+mn-lt"/>
                <a:ea typeface="+mn-ea"/>
                <a:cs typeface="+mn-cs"/>
              </a:rPr>
              <a:t> </a:t>
            </a:r>
            <a:endParaRPr lang="cs-CZ" sz="1050" kern="1200" dirty="0">
              <a:solidFill>
                <a:schemeClr val="tx1"/>
              </a:solidFill>
              <a:effectLst/>
              <a:latin typeface="+mn-lt"/>
              <a:ea typeface="+mn-ea"/>
              <a:cs typeface="+mn-cs"/>
            </a:endParaRPr>
          </a:p>
          <a:p>
            <a:pPr hangingPunct="0"/>
            <a:r>
              <a:rPr lang="cs-CZ" sz="1200" b="1" kern="1200" dirty="0">
                <a:solidFill>
                  <a:schemeClr val="tx1"/>
                </a:solidFill>
                <a:effectLst/>
                <a:latin typeface="+mn-lt"/>
                <a:ea typeface="+mn-ea"/>
                <a:cs typeface="+mn-cs"/>
              </a:rPr>
              <a:t>Rizika:</a:t>
            </a:r>
            <a:endParaRPr lang="cs-CZ" sz="1050" kern="1200" dirty="0">
              <a:solidFill>
                <a:schemeClr val="tx1"/>
              </a:solidFill>
              <a:effectLst/>
              <a:latin typeface="+mn-lt"/>
              <a:ea typeface="+mn-ea"/>
              <a:cs typeface="+mn-cs"/>
            </a:endParaRPr>
          </a:p>
          <a:p>
            <a:pPr hangingPunct="0"/>
            <a:r>
              <a:rPr lang="cs-CZ" sz="1200" kern="1200" dirty="0">
                <a:solidFill>
                  <a:schemeClr val="tx1"/>
                </a:solidFill>
                <a:effectLst/>
                <a:latin typeface="+mn-lt"/>
                <a:ea typeface="+mn-ea"/>
                <a:cs typeface="+mn-cs"/>
              </a:rPr>
              <a:t>V rámci přípravy projektu je dále nutné promýšlet veškerá možná rizika. Identifikujte především ta rizika pro průběh realizace, která nebudou způsobena vnějšími okolnostmi a která můžete alespoň částečně eliminovat či si připravit možné varianty řešení situace, kdyby se riziko naplnilo. Je potřeba zdůraznit, že žádný projekt není bez rizik. </a:t>
            </a:r>
            <a:endParaRPr lang="cs-CZ" sz="1050" kern="1200" dirty="0">
              <a:solidFill>
                <a:schemeClr val="tx1"/>
              </a:solidFill>
              <a:effectLst/>
              <a:latin typeface="+mn-lt"/>
              <a:ea typeface="+mn-ea"/>
              <a:cs typeface="+mn-cs"/>
            </a:endParaRPr>
          </a:p>
          <a:p>
            <a:pPr hangingPunct="0"/>
            <a:r>
              <a:rPr lang="cs-CZ" sz="1200" kern="1200" dirty="0">
                <a:solidFill>
                  <a:schemeClr val="tx1"/>
                </a:solidFill>
                <a:effectLst/>
                <a:latin typeface="+mn-lt"/>
                <a:ea typeface="+mn-ea"/>
                <a:cs typeface="+mn-cs"/>
              </a:rPr>
              <a:t> </a:t>
            </a:r>
            <a:endParaRPr lang="cs-CZ" sz="1050" kern="1200" dirty="0">
              <a:solidFill>
                <a:schemeClr val="tx1"/>
              </a:solidFill>
              <a:effectLst/>
              <a:latin typeface="+mn-lt"/>
              <a:ea typeface="+mn-ea"/>
              <a:cs typeface="+mn-cs"/>
            </a:endParaRPr>
          </a:p>
          <a:p>
            <a:pPr hangingPunct="0"/>
            <a:r>
              <a:rPr lang="cs-CZ" sz="1200" kern="1200" dirty="0">
                <a:solidFill>
                  <a:schemeClr val="tx1"/>
                </a:solidFill>
                <a:effectLst/>
                <a:latin typeface="+mn-lt"/>
                <a:ea typeface="+mn-ea"/>
                <a:cs typeface="+mn-cs"/>
              </a:rPr>
              <a:t>Účelem je prokázat schopnost žadatele projekt zdárně realizovat i přes případné potíže a především připravenost těmto potížím předejít.</a:t>
            </a:r>
            <a:endParaRPr lang="cs-CZ" sz="1050" kern="1200" dirty="0">
              <a:solidFill>
                <a:schemeClr val="tx1"/>
              </a:solidFill>
              <a:effectLst/>
              <a:latin typeface="+mn-lt"/>
              <a:ea typeface="+mn-ea"/>
              <a:cs typeface="+mn-cs"/>
            </a:endParaRPr>
          </a:p>
          <a:p>
            <a:pPr hangingPunct="0"/>
            <a:r>
              <a:rPr lang="cs-CZ" sz="1200" kern="1200" dirty="0">
                <a:solidFill>
                  <a:schemeClr val="tx1"/>
                </a:solidFill>
                <a:effectLst/>
                <a:latin typeface="+mn-lt"/>
                <a:ea typeface="+mn-ea"/>
                <a:cs typeface="+mn-cs"/>
              </a:rPr>
              <a:t> </a:t>
            </a:r>
            <a:r>
              <a:rPr lang="cs-CZ" sz="1200" b="1" kern="1200" dirty="0">
                <a:solidFill>
                  <a:schemeClr val="tx1"/>
                </a:solidFill>
                <a:effectLst/>
                <a:latin typeface="+mn-lt"/>
                <a:ea typeface="+mn-ea"/>
                <a:cs typeface="+mn-cs"/>
              </a:rPr>
              <a:t> </a:t>
            </a:r>
            <a:endParaRPr lang="cs-CZ" sz="1050" kern="1200" dirty="0">
              <a:solidFill>
                <a:schemeClr val="tx1"/>
              </a:solidFill>
              <a:effectLst/>
              <a:latin typeface="+mn-lt"/>
              <a:ea typeface="+mn-ea"/>
              <a:cs typeface="+mn-cs"/>
            </a:endParaRPr>
          </a:p>
          <a:p>
            <a:pPr hangingPunct="0"/>
            <a:r>
              <a:rPr lang="cs-CZ" sz="1200" b="1" kern="1200" dirty="0">
                <a:solidFill>
                  <a:schemeClr val="tx1"/>
                </a:solidFill>
                <a:effectLst/>
                <a:latin typeface="+mn-lt"/>
                <a:ea typeface="+mn-ea"/>
                <a:cs typeface="+mn-cs"/>
              </a:rPr>
              <a:t>Příklady možných rizik projektu:</a:t>
            </a:r>
            <a:endParaRPr lang="cs-CZ" sz="1050" kern="1200" dirty="0">
              <a:solidFill>
                <a:schemeClr val="tx1"/>
              </a:solidFill>
              <a:effectLst/>
              <a:latin typeface="+mn-lt"/>
              <a:ea typeface="+mn-ea"/>
              <a:cs typeface="+mn-cs"/>
            </a:endParaRPr>
          </a:p>
          <a:p>
            <a:pPr lvl="0" hangingPunct="0"/>
            <a:r>
              <a:rPr lang="cs-CZ" sz="1200" kern="1200" dirty="0">
                <a:solidFill>
                  <a:schemeClr val="tx1"/>
                </a:solidFill>
                <a:effectLst/>
                <a:latin typeface="+mn-lt"/>
                <a:ea typeface="+mn-ea"/>
                <a:cs typeface="+mn-cs"/>
              </a:rPr>
              <a:t>- nenaplnění počtu účastníků z cílové skupiny,</a:t>
            </a:r>
            <a:endParaRPr lang="cs-CZ" sz="1050" kern="1200" dirty="0">
              <a:solidFill>
                <a:schemeClr val="tx1"/>
              </a:solidFill>
              <a:effectLst/>
              <a:latin typeface="+mn-lt"/>
              <a:ea typeface="+mn-ea"/>
              <a:cs typeface="+mn-cs"/>
            </a:endParaRPr>
          </a:p>
          <a:p>
            <a:pPr lvl="0" hangingPunct="0"/>
            <a:r>
              <a:rPr lang="cs-CZ" sz="1200" kern="1200" dirty="0">
                <a:solidFill>
                  <a:schemeClr val="tx1"/>
                </a:solidFill>
                <a:effectLst/>
                <a:latin typeface="+mn-lt"/>
                <a:ea typeface="+mn-ea"/>
                <a:cs typeface="+mn-cs"/>
              </a:rPr>
              <a:t>- nedostatek kvalifikovaného personálu pro zajištění realizace projektu,</a:t>
            </a:r>
            <a:endParaRPr lang="cs-CZ" sz="1050" kern="1200" dirty="0">
              <a:solidFill>
                <a:schemeClr val="tx1"/>
              </a:solidFill>
              <a:effectLst/>
              <a:latin typeface="+mn-lt"/>
              <a:ea typeface="+mn-ea"/>
              <a:cs typeface="+mn-cs"/>
            </a:endParaRPr>
          </a:p>
          <a:p>
            <a:pPr lvl="0" hangingPunct="0"/>
            <a:r>
              <a:rPr lang="cs-CZ" sz="1200" kern="1200" dirty="0">
                <a:solidFill>
                  <a:schemeClr val="tx1"/>
                </a:solidFill>
                <a:effectLst/>
                <a:latin typeface="+mn-lt"/>
                <a:ea typeface="+mn-ea"/>
                <a:cs typeface="+mn-cs"/>
              </a:rPr>
              <a:t>- časové průtahy při realizaci (zejména u projektů, u kterých je realizace jedné aktivity podmíněna dokončením některé jiné aktivity),</a:t>
            </a:r>
            <a:endParaRPr lang="cs-CZ" sz="1050" kern="1200" dirty="0">
              <a:solidFill>
                <a:schemeClr val="tx1"/>
              </a:solidFill>
              <a:effectLst/>
              <a:latin typeface="+mn-lt"/>
              <a:ea typeface="+mn-ea"/>
              <a:cs typeface="+mn-cs"/>
            </a:endParaRPr>
          </a:p>
          <a:p>
            <a:pPr lvl="0" hangingPunct="0"/>
            <a:r>
              <a:rPr lang="cs-CZ" sz="1200" kern="1200" dirty="0">
                <a:solidFill>
                  <a:schemeClr val="tx1"/>
                </a:solidFill>
                <a:effectLst/>
                <a:latin typeface="+mn-lt"/>
                <a:ea typeface="+mn-ea"/>
                <a:cs typeface="+mn-cs"/>
              </a:rPr>
              <a:t>- odstoupení partnera, resp. neplnění závazků partnera,</a:t>
            </a:r>
            <a:endParaRPr lang="cs-CZ" sz="1050" kern="1200" dirty="0">
              <a:solidFill>
                <a:schemeClr val="tx1"/>
              </a:solidFill>
              <a:effectLst/>
              <a:latin typeface="+mn-lt"/>
              <a:ea typeface="+mn-ea"/>
              <a:cs typeface="+mn-cs"/>
            </a:endParaRPr>
          </a:p>
          <a:p>
            <a:pPr lvl="0" hangingPunct="0"/>
            <a:r>
              <a:rPr lang="cs-CZ" sz="1200" kern="1200" dirty="0">
                <a:solidFill>
                  <a:schemeClr val="tx1"/>
                </a:solidFill>
                <a:effectLst/>
                <a:latin typeface="+mn-lt"/>
                <a:ea typeface="+mn-ea"/>
                <a:cs typeface="+mn-cs"/>
              </a:rPr>
              <a:t>- nedostatek financí.</a:t>
            </a:r>
            <a:endParaRPr lang="cs-CZ" sz="1050" kern="1200" dirty="0">
              <a:solidFill>
                <a:schemeClr val="tx1"/>
              </a:solidFill>
              <a:effectLst/>
              <a:latin typeface="+mn-lt"/>
              <a:ea typeface="+mn-ea"/>
              <a:cs typeface="+mn-cs"/>
            </a:endParaRPr>
          </a:p>
          <a:p>
            <a:pPr hangingPunct="0"/>
            <a:r>
              <a:rPr lang="cs-CZ" sz="1200" kern="1200" dirty="0">
                <a:solidFill>
                  <a:schemeClr val="tx1"/>
                </a:solidFill>
                <a:effectLst/>
                <a:latin typeface="+mn-lt"/>
                <a:ea typeface="+mn-ea"/>
                <a:cs typeface="+mn-cs"/>
              </a:rPr>
              <a:t> </a:t>
            </a:r>
            <a:endParaRPr lang="cs-CZ" sz="1050" kern="1200" dirty="0">
              <a:solidFill>
                <a:schemeClr val="tx1"/>
              </a:solidFill>
              <a:effectLst/>
              <a:latin typeface="+mn-lt"/>
              <a:ea typeface="+mn-ea"/>
              <a:cs typeface="+mn-cs"/>
            </a:endParaRPr>
          </a:p>
          <a:p>
            <a:pPr hangingPunct="0"/>
            <a:r>
              <a:rPr lang="cs-CZ" sz="1200" b="1" kern="1200" dirty="0">
                <a:solidFill>
                  <a:schemeClr val="tx1"/>
                </a:solidFill>
                <a:effectLst/>
                <a:latin typeface="+mn-lt"/>
                <a:ea typeface="+mn-ea"/>
                <a:cs typeface="+mn-cs"/>
              </a:rPr>
              <a:t> </a:t>
            </a:r>
            <a:endParaRPr lang="cs-CZ" sz="1050" kern="1200" dirty="0">
              <a:solidFill>
                <a:schemeClr val="tx1"/>
              </a:solidFill>
              <a:effectLst/>
              <a:latin typeface="+mn-lt"/>
              <a:ea typeface="+mn-ea"/>
              <a:cs typeface="+mn-cs"/>
            </a:endParaRPr>
          </a:p>
          <a:p>
            <a:pPr lvl="0" hangingPunct="0"/>
            <a:endParaRPr lang="cs-CZ" sz="1200" kern="1200" dirty="0">
              <a:solidFill>
                <a:schemeClr val="tx1"/>
              </a:solidFill>
              <a:effectLst/>
              <a:latin typeface="+mn-lt"/>
              <a:ea typeface="+mn-ea"/>
              <a:cs typeface="+mn-cs"/>
            </a:endParaRPr>
          </a:p>
        </p:txBody>
      </p:sp>
      <p:sp>
        <p:nvSpPr>
          <p:cNvPr id="4" name="Zástupný symbol pro číslo snímku 3"/>
          <p:cNvSpPr>
            <a:spLocks noGrp="1"/>
          </p:cNvSpPr>
          <p:nvPr>
            <p:ph type="sldNum" sz="quarter" idx="10"/>
          </p:nvPr>
        </p:nvSpPr>
        <p:spPr/>
        <p:txBody>
          <a:bodyPr/>
          <a:lstStyle/>
          <a:p>
            <a:fld id="{53FB31FA-E905-4016-9D4B-970DF0C7EE08}" type="slidenum">
              <a:rPr lang="cs-CZ" smtClean="0"/>
              <a:t>6</a:t>
            </a:fld>
            <a:endParaRPr lang="cs-CZ"/>
          </a:p>
        </p:txBody>
      </p:sp>
    </p:spTree>
    <p:extLst>
      <p:ext uri="{BB962C8B-B14F-4D97-AF65-F5344CB8AC3E}">
        <p14:creationId xmlns:p14="http://schemas.microsoft.com/office/powerpoint/2010/main" val="708062604"/>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a:t>Obecná část pravidel – kapitola 12</a:t>
            </a:r>
            <a:r>
              <a:rPr lang="cs-CZ" baseline="0" dirty="0"/>
              <a:t> Příprava a vydání právního aktu o poskytnutí podpory</a:t>
            </a:r>
          </a:p>
          <a:p>
            <a:endParaRPr lang="cs-CZ" baseline="0" dirty="0"/>
          </a:p>
          <a:p>
            <a:r>
              <a:rPr lang="cs-CZ" baseline="0" dirty="0"/>
              <a:t>- Datum zahájení realizace projektu nesmí předcházet datu vyhlášení výzvy (ve výzvě ŘO upřesněno, že  jde o výzvu MAS)</a:t>
            </a:r>
          </a:p>
          <a:p>
            <a:pPr marL="0" indent="0">
              <a:buFontTx/>
              <a:buNone/>
            </a:pPr>
            <a:r>
              <a:rPr lang="cs-CZ" baseline="0" dirty="0"/>
              <a:t>- V případě, že má být podpora poskytnutí v režimu blokové výjimky – zahájení realizace musí následovat po termínu předložení žádosti o podporu v ISKP 14+.</a:t>
            </a:r>
          </a:p>
          <a:p>
            <a:pPr marL="0" indent="0">
              <a:buFontTx/>
              <a:buNone/>
            </a:pPr>
            <a:endParaRPr lang="cs-CZ" baseline="0" dirty="0"/>
          </a:p>
        </p:txBody>
      </p:sp>
      <p:sp>
        <p:nvSpPr>
          <p:cNvPr id="4" name="Zástupný symbol pro číslo snímku 3"/>
          <p:cNvSpPr>
            <a:spLocks noGrp="1"/>
          </p:cNvSpPr>
          <p:nvPr>
            <p:ph type="sldNum" sz="quarter" idx="10"/>
          </p:nvPr>
        </p:nvSpPr>
        <p:spPr/>
        <p:txBody>
          <a:bodyPr/>
          <a:lstStyle/>
          <a:p>
            <a:fld id="{53FB31FA-E905-4016-9D4B-970DF0C7EE08}" type="slidenum">
              <a:rPr lang="cs-CZ" smtClean="0"/>
              <a:t>67</a:t>
            </a:fld>
            <a:endParaRPr lang="cs-CZ"/>
          </a:p>
        </p:txBody>
      </p:sp>
    </p:spTree>
    <p:extLst>
      <p:ext uri="{BB962C8B-B14F-4D97-AF65-F5344CB8AC3E}">
        <p14:creationId xmlns:p14="http://schemas.microsoft.com/office/powerpoint/2010/main" val="3691648066"/>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cs-CZ" sz="1200" kern="1200" dirty="0">
                <a:solidFill>
                  <a:schemeClr val="tx1"/>
                </a:solidFill>
                <a:effectLst/>
                <a:latin typeface="+mn-lt"/>
                <a:ea typeface="+mn-ea"/>
                <a:cs typeface="+mn-cs"/>
              </a:rPr>
              <a:t>Podpora poskytovaná podle pravidla de </a:t>
            </a:r>
            <a:r>
              <a:rPr lang="cs-CZ" sz="1200" kern="1200" dirty="0" err="1">
                <a:solidFill>
                  <a:schemeClr val="tx1"/>
                </a:solidFill>
                <a:effectLst/>
                <a:latin typeface="+mn-lt"/>
                <a:ea typeface="+mn-ea"/>
                <a:cs typeface="+mn-cs"/>
              </a:rPr>
              <a:t>minimis</a:t>
            </a:r>
            <a:r>
              <a:rPr lang="cs-CZ" sz="1200" kern="1200" dirty="0">
                <a:solidFill>
                  <a:schemeClr val="tx1"/>
                </a:solidFill>
                <a:effectLst/>
                <a:latin typeface="+mn-lt"/>
                <a:ea typeface="+mn-ea"/>
                <a:cs typeface="+mn-cs"/>
              </a:rPr>
              <a:t> (též podpora malého rozsahu, podpora de </a:t>
            </a:r>
            <a:r>
              <a:rPr lang="cs-CZ" sz="1200" kern="1200" dirty="0" err="1">
                <a:solidFill>
                  <a:schemeClr val="tx1"/>
                </a:solidFill>
                <a:effectLst/>
                <a:latin typeface="+mn-lt"/>
                <a:ea typeface="+mn-ea"/>
                <a:cs typeface="+mn-cs"/>
              </a:rPr>
              <a:t>minimis</a:t>
            </a:r>
            <a:r>
              <a:rPr lang="cs-CZ" sz="1200" kern="1200" dirty="0">
                <a:solidFill>
                  <a:schemeClr val="tx1"/>
                </a:solidFill>
                <a:effectLst/>
                <a:latin typeface="+mn-lt"/>
                <a:ea typeface="+mn-ea"/>
                <a:cs typeface="+mn-cs"/>
              </a:rPr>
              <a:t>) je podporou, která není veřejnou podporou, neboť vzhledem ke své relativní nízké hodnotě nenarušuje hospodářskou soutěž ani neovlivňuje</a:t>
            </a:r>
            <a:r>
              <a:rPr lang="cs-CZ" sz="1200" kern="1200" baseline="0" dirty="0">
                <a:solidFill>
                  <a:schemeClr val="tx1"/>
                </a:solidFill>
                <a:effectLst/>
                <a:latin typeface="+mn-lt"/>
                <a:ea typeface="+mn-ea"/>
                <a:cs typeface="+mn-cs"/>
              </a:rPr>
              <a:t> </a:t>
            </a:r>
            <a:r>
              <a:rPr lang="cs-CZ" sz="1200" kern="1200" dirty="0">
                <a:solidFill>
                  <a:schemeClr val="tx1"/>
                </a:solidFill>
                <a:effectLst/>
                <a:latin typeface="+mn-lt"/>
                <a:ea typeface="+mn-ea"/>
                <a:cs typeface="+mn-cs"/>
              </a:rPr>
              <a:t>obchod mezi členskými státy EU.</a:t>
            </a:r>
          </a:p>
          <a:p>
            <a:endParaRPr lang="cs-CZ" dirty="0"/>
          </a:p>
        </p:txBody>
      </p:sp>
      <p:sp>
        <p:nvSpPr>
          <p:cNvPr id="4" name="Zástupný symbol pro číslo snímku 3"/>
          <p:cNvSpPr>
            <a:spLocks noGrp="1"/>
          </p:cNvSpPr>
          <p:nvPr>
            <p:ph type="sldNum" sz="quarter" idx="10"/>
          </p:nvPr>
        </p:nvSpPr>
        <p:spPr/>
        <p:txBody>
          <a:bodyPr/>
          <a:lstStyle/>
          <a:p>
            <a:fld id="{53FB31FA-E905-4016-9D4B-970DF0C7EE08}" type="slidenum">
              <a:rPr lang="cs-CZ" smtClean="0"/>
              <a:t>72</a:t>
            </a:fld>
            <a:endParaRPr lang="cs-CZ" dirty="0"/>
          </a:p>
        </p:txBody>
      </p:sp>
    </p:spTree>
    <p:extLst>
      <p:ext uri="{BB962C8B-B14F-4D97-AF65-F5344CB8AC3E}">
        <p14:creationId xmlns:p14="http://schemas.microsoft.com/office/powerpoint/2010/main" val="1002658678"/>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a:t>!!! Výdaje</a:t>
            </a:r>
            <a:r>
              <a:rPr lang="cs-CZ" baseline="0" dirty="0"/>
              <a:t> musejí být hospodárné a potřebné pro projekt !!!!!</a:t>
            </a:r>
          </a:p>
          <a:p>
            <a:endParaRPr lang="cs-CZ" baseline="0" dirty="0"/>
          </a:p>
          <a:p>
            <a:endParaRPr lang="cs-CZ" dirty="0"/>
          </a:p>
        </p:txBody>
      </p:sp>
      <p:sp>
        <p:nvSpPr>
          <p:cNvPr id="4" name="Zástupný symbol pro číslo snímku 3"/>
          <p:cNvSpPr>
            <a:spLocks noGrp="1"/>
          </p:cNvSpPr>
          <p:nvPr>
            <p:ph type="sldNum" sz="quarter" idx="10"/>
          </p:nvPr>
        </p:nvSpPr>
        <p:spPr/>
        <p:txBody>
          <a:bodyPr/>
          <a:lstStyle/>
          <a:p>
            <a:fld id="{53FB31FA-E905-4016-9D4B-970DF0C7EE08}" type="slidenum">
              <a:rPr lang="cs-CZ" smtClean="0"/>
              <a:t>73</a:t>
            </a:fld>
            <a:endParaRPr lang="cs-CZ" dirty="0"/>
          </a:p>
        </p:txBody>
      </p:sp>
    </p:spTree>
    <p:extLst>
      <p:ext uri="{BB962C8B-B14F-4D97-AF65-F5344CB8AC3E}">
        <p14:creationId xmlns:p14="http://schemas.microsoft.com/office/powerpoint/2010/main" val="3668565079"/>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sz="1200" b="1" kern="1200" dirty="0">
                <a:solidFill>
                  <a:schemeClr val="tx1"/>
                </a:solidFill>
                <a:effectLst/>
                <a:latin typeface="+mn-lt"/>
                <a:ea typeface="+mn-ea"/>
                <a:cs typeface="+mn-cs"/>
              </a:rPr>
              <a:t>Vzdělávání</a:t>
            </a:r>
            <a:r>
              <a:rPr lang="cs-CZ" sz="1200" b="1" kern="1200" baseline="0" dirty="0">
                <a:solidFill>
                  <a:schemeClr val="tx1"/>
                </a:solidFill>
                <a:effectLst/>
                <a:latin typeface="+mn-lt"/>
                <a:ea typeface="+mn-ea"/>
                <a:cs typeface="+mn-cs"/>
              </a:rPr>
              <a:t> pečujících osob</a:t>
            </a:r>
            <a:r>
              <a:rPr lang="cs-CZ" sz="1200" kern="1200" baseline="0" dirty="0">
                <a:solidFill>
                  <a:schemeClr val="tx1"/>
                </a:solidFill>
                <a:effectLst/>
                <a:latin typeface="+mn-lt"/>
                <a:ea typeface="+mn-ea"/>
                <a:cs typeface="+mn-cs"/>
              </a:rPr>
              <a:t>: </a:t>
            </a:r>
            <a:r>
              <a:rPr lang="cs-CZ" sz="1200" kern="1200" dirty="0">
                <a:solidFill>
                  <a:schemeClr val="tx1"/>
                </a:solidFill>
                <a:effectLst/>
                <a:latin typeface="+mn-lt"/>
                <a:ea typeface="+mn-ea"/>
                <a:cs typeface="+mn-cs"/>
              </a:rPr>
              <a:t>Jedná se o rekvalifikace pečujících osob. Z projektu musí být zřejmé jejich uplatnění na trhu práce. Např. zapojením partnera bez finančního příspěvku, který je po rekvalifikaci zaměstná, tzn. musí být vazba na deklarovaná pracovní místa. Nelze vytvořit projekt pouze na vzdělávání pečujících osob bez jejich dalšího uplatnění na pracovním trhu. </a:t>
            </a:r>
          </a:p>
          <a:p>
            <a:endParaRPr lang="cs-CZ" sz="1200" kern="1200" dirty="0">
              <a:solidFill>
                <a:schemeClr val="tx1"/>
              </a:solidFill>
              <a:effectLst/>
              <a:latin typeface="+mn-lt"/>
              <a:ea typeface="+mn-ea"/>
              <a:cs typeface="+mn-cs"/>
            </a:endParaRPr>
          </a:p>
          <a:p>
            <a:r>
              <a:rPr lang="cs-CZ" sz="1200" kern="1200" dirty="0">
                <a:solidFill>
                  <a:schemeClr val="tx1"/>
                </a:solidFill>
                <a:effectLst/>
                <a:latin typeface="+mn-lt"/>
                <a:ea typeface="+mn-ea"/>
                <a:cs typeface="+mn-cs"/>
              </a:rPr>
              <a:t>Vzdělání</a:t>
            </a:r>
            <a:r>
              <a:rPr lang="cs-CZ" sz="1200" kern="1200" baseline="0" dirty="0">
                <a:solidFill>
                  <a:schemeClr val="tx1"/>
                </a:solidFill>
                <a:effectLst/>
                <a:latin typeface="+mn-lt"/>
                <a:ea typeface="+mn-ea"/>
                <a:cs typeface="+mn-cs"/>
              </a:rPr>
              <a:t> pečující osoby je </a:t>
            </a:r>
            <a:r>
              <a:rPr lang="cs-CZ" sz="1200" b="1" kern="1200" baseline="0" dirty="0">
                <a:solidFill>
                  <a:schemeClr val="tx1"/>
                </a:solidFill>
                <a:effectLst/>
                <a:latin typeface="+mn-lt"/>
                <a:ea typeface="+mn-ea"/>
                <a:cs typeface="+mn-cs"/>
              </a:rPr>
              <a:t>požadováno</a:t>
            </a:r>
            <a:r>
              <a:rPr lang="cs-CZ" sz="1200" kern="1200" baseline="0" dirty="0">
                <a:solidFill>
                  <a:schemeClr val="tx1"/>
                </a:solidFill>
                <a:effectLst/>
                <a:latin typeface="+mn-lt"/>
                <a:ea typeface="+mn-ea"/>
                <a:cs typeface="+mn-cs"/>
              </a:rPr>
              <a:t> pouze u dětských skupin, viz zákon o dětské skupině, Zákon č. 247/2014 Sb., kde je požadována kvalifikace pečujících osob. </a:t>
            </a:r>
            <a:endParaRPr lang="cs-CZ" dirty="0"/>
          </a:p>
        </p:txBody>
      </p:sp>
      <p:sp>
        <p:nvSpPr>
          <p:cNvPr id="4" name="Zástupný symbol pro číslo snímku 3"/>
          <p:cNvSpPr>
            <a:spLocks noGrp="1"/>
          </p:cNvSpPr>
          <p:nvPr>
            <p:ph type="sldNum" sz="quarter" idx="10"/>
          </p:nvPr>
        </p:nvSpPr>
        <p:spPr/>
        <p:txBody>
          <a:bodyPr/>
          <a:lstStyle/>
          <a:p>
            <a:fld id="{53FB31FA-E905-4016-9D4B-970DF0C7EE08}" type="slidenum">
              <a:rPr lang="cs-CZ" smtClean="0"/>
              <a:t>74</a:t>
            </a:fld>
            <a:endParaRPr lang="cs-CZ" dirty="0"/>
          </a:p>
        </p:txBody>
      </p:sp>
    </p:spTree>
    <p:extLst>
      <p:ext uri="{BB962C8B-B14F-4D97-AF65-F5344CB8AC3E}">
        <p14:creationId xmlns:p14="http://schemas.microsoft.com/office/powerpoint/2010/main" val="641303900"/>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53FB31FA-E905-4016-9D4B-970DF0C7EE08}" type="slidenum">
              <a:rPr lang="cs-CZ" smtClean="0"/>
              <a:t>75</a:t>
            </a:fld>
            <a:endParaRPr lang="cs-CZ" dirty="0"/>
          </a:p>
        </p:txBody>
      </p:sp>
    </p:spTree>
    <p:extLst>
      <p:ext uri="{BB962C8B-B14F-4D97-AF65-F5344CB8AC3E}">
        <p14:creationId xmlns:p14="http://schemas.microsoft.com/office/powerpoint/2010/main" val="1651080748"/>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sz="1200" kern="1200" dirty="0">
                <a:solidFill>
                  <a:schemeClr val="tx1"/>
                </a:solidFill>
                <a:effectLst/>
                <a:latin typeface="+mn-lt"/>
                <a:ea typeface="+mn-ea"/>
                <a:cs typeface="+mn-cs"/>
              </a:rPr>
              <a:t>Stanovení výše osobních nákladů pozice pečujících osob vychází z aktuálních údajů ISPV .</a:t>
            </a:r>
            <a:endParaRPr lang="cs-CZ" dirty="0"/>
          </a:p>
        </p:txBody>
      </p:sp>
      <p:sp>
        <p:nvSpPr>
          <p:cNvPr id="4" name="Zástupný symbol pro číslo snímku 3"/>
          <p:cNvSpPr>
            <a:spLocks noGrp="1"/>
          </p:cNvSpPr>
          <p:nvPr>
            <p:ph type="sldNum" sz="quarter" idx="10"/>
          </p:nvPr>
        </p:nvSpPr>
        <p:spPr/>
        <p:txBody>
          <a:bodyPr/>
          <a:lstStyle/>
          <a:p>
            <a:fld id="{53FB31FA-E905-4016-9D4B-970DF0C7EE08}" type="slidenum">
              <a:rPr lang="cs-CZ" smtClean="0"/>
              <a:t>77</a:t>
            </a:fld>
            <a:endParaRPr lang="cs-CZ" dirty="0"/>
          </a:p>
        </p:txBody>
      </p:sp>
    </p:spTree>
    <p:extLst>
      <p:ext uri="{BB962C8B-B14F-4D97-AF65-F5344CB8AC3E}">
        <p14:creationId xmlns:p14="http://schemas.microsoft.com/office/powerpoint/2010/main" val="3944731367"/>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a:t>Cena dopravce</a:t>
            </a:r>
            <a:r>
              <a:rPr lang="cs-CZ" baseline="0" dirty="0"/>
              <a:t> musí odpovídat v místě a čase obvyklém, stanovena na základě průzkumu trhu, musí být v </a:t>
            </a:r>
            <a:r>
              <a:rPr lang="cs-CZ" baseline="0" dirty="0" err="1"/>
              <a:t>ŽoP</a:t>
            </a:r>
            <a:r>
              <a:rPr lang="cs-CZ" baseline="0" dirty="0"/>
              <a:t> doložen výpočet společné dopravy.</a:t>
            </a:r>
            <a:endParaRPr lang="cs-CZ" dirty="0"/>
          </a:p>
        </p:txBody>
      </p:sp>
      <p:sp>
        <p:nvSpPr>
          <p:cNvPr id="4" name="Zástupný symbol pro číslo snímku 3"/>
          <p:cNvSpPr>
            <a:spLocks noGrp="1"/>
          </p:cNvSpPr>
          <p:nvPr>
            <p:ph type="sldNum" sz="quarter" idx="10"/>
          </p:nvPr>
        </p:nvSpPr>
        <p:spPr/>
        <p:txBody>
          <a:bodyPr/>
          <a:lstStyle/>
          <a:p>
            <a:fld id="{53FB31FA-E905-4016-9D4B-970DF0C7EE08}" type="slidenum">
              <a:rPr lang="cs-CZ" smtClean="0"/>
              <a:t>78</a:t>
            </a:fld>
            <a:endParaRPr lang="cs-CZ" dirty="0"/>
          </a:p>
        </p:txBody>
      </p:sp>
    </p:spTree>
    <p:extLst>
      <p:ext uri="{BB962C8B-B14F-4D97-AF65-F5344CB8AC3E}">
        <p14:creationId xmlns:p14="http://schemas.microsoft.com/office/powerpoint/2010/main" val="4254570087"/>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pPr lvl="1"/>
            <a:r>
              <a:rPr lang="cs-CZ"/>
              <a:t>Výtvarné a sportovní potřeby v průměru :Příměstské </a:t>
            </a:r>
            <a:r>
              <a:rPr lang="cs-CZ" dirty="0"/>
              <a:t>tábory - 300 – 500 Kč/1 dítě/1 běh tábora</a:t>
            </a:r>
          </a:p>
          <a:p>
            <a:pPr lvl="1"/>
            <a:r>
              <a:rPr lang="cs-CZ" dirty="0"/>
              <a:t>Dětské kluby, dětské  skupiny - 1000 Kč/1 dítě/ rok</a:t>
            </a:r>
          </a:p>
          <a:p>
            <a:endParaRPr lang="cs-CZ" dirty="0"/>
          </a:p>
        </p:txBody>
      </p:sp>
      <p:sp>
        <p:nvSpPr>
          <p:cNvPr id="4" name="Zástupný symbol pro číslo snímku 3"/>
          <p:cNvSpPr>
            <a:spLocks noGrp="1"/>
          </p:cNvSpPr>
          <p:nvPr>
            <p:ph type="sldNum" sz="quarter" idx="10"/>
          </p:nvPr>
        </p:nvSpPr>
        <p:spPr/>
        <p:txBody>
          <a:bodyPr/>
          <a:lstStyle/>
          <a:p>
            <a:fld id="{53FB31FA-E905-4016-9D4B-970DF0C7EE08}" type="slidenum">
              <a:rPr lang="cs-CZ" smtClean="0"/>
              <a:t>79</a:t>
            </a:fld>
            <a:endParaRPr lang="cs-CZ" dirty="0"/>
          </a:p>
        </p:txBody>
      </p:sp>
    </p:spTree>
    <p:extLst>
      <p:ext uri="{BB962C8B-B14F-4D97-AF65-F5344CB8AC3E}">
        <p14:creationId xmlns:p14="http://schemas.microsoft.com/office/powerpoint/2010/main" val="4213448481"/>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a:t>INDIKÁTOR</a:t>
            </a:r>
            <a:r>
              <a:rPr lang="cs-CZ" baseline="0" dirty="0"/>
              <a:t> 80500 – u prorodinných velmi nepravděpodobný, většinou nebude ani na výzvě</a:t>
            </a:r>
            <a:endParaRPr lang="cs-CZ" dirty="0"/>
          </a:p>
        </p:txBody>
      </p:sp>
      <p:sp>
        <p:nvSpPr>
          <p:cNvPr id="4" name="Zástupný symbol pro číslo snímku 3"/>
          <p:cNvSpPr>
            <a:spLocks noGrp="1"/>
          </p:cNvSpPr>
          <p:nvPr>
            <p:ph type="sldNum" sz="quarter" idx="10"/>
          </p:nvPr>
        </p:nvSpPr>
        <p:spPr/>
        <p:txBody>
          <a:bodyPr/>
          <a:lstStyle/>
          <a:p>
            <a:fld id="{53FB31FA-E905-4016-9D4B-970DF0C7EE08}" type="slidenum">
              <a:rPr lang="cs-CZ" smtClean="0"/>
              <a:t>80</a:t>
            </a:fld>
            <a:endParaRPr lang="cs-CZ" dirty="0"/>
          </a:p>
        </p:txBody>
      </p:sp>
    </p:spTree>
    <p:extLst>
      <p:ext uri="{BB962C8B-B14F-4D97-AF65-F5344CB8AC3E}">
        <p14:creationId xmlns:p14="http://schemas.microsoft.com/office/powerpoint/2010/main" val="3148505720"/>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sz="1200" kern="1200" dirty="0">
                <a:solidFill>
                  <a:schemeClr val="tx1"/>
                </a:solidFill>
                <a:effectLst/>
                <a:latin typeface="+mn-lt"/>
                <a:ea typeface="+mn-ea"/>
                <a:cs typeface="+mn-cs"/>
              </a:rPr>
              <a:t> </a:t>
            </a:r>
            <a:endParaRPr lang="cs-CZ" sz="1200" b="1" kern="1200" dirty="0">
              <a:solidFill>
                <a:schemeClr val="tx1"/>
              </a:solidFill>
              <a:effectLst/>
              <a:latin typeface="+mn-lt"/>
              <a:ea typeface="+mn-ea"/>
              <a:cs typeface="+mn-cs"/>
            </a:endParaRPr>
          </a:p>
          <a:p>
            <a:r>
              <a:rPr lang="cs-CZ" sz="1200" b="1" kern="1200" dirty="0">
                <a:solidFill>
                  <a:schemeClr val="tx1"/>
                </a:solidFill>
                <a:effectLst/>
                <a:latin typeface="+mn-lt"/>
                <a:ea typeface="+mn-ea"/>
                <a:cs typeface="+mn-cs"/>
              </a:rPr>
              <a:t>Podmínky, pro dokládání vazby rodičů na trh práce jsou následující:</a:t>
            </a:r>
          </a:p>
          <a:p>
            <a:pPr lvl="0"/>
            <a:r>
              <a:rPr lang="cs-CZ" sz="1200" kern="1200" dirty="0">
                <a:solidFill>
                  <a:schemeClr val="tx1"/>
                </a:solidFill>
                <a:effectLst/>
                <a:latin typeface="+mn-lt"/>
                <a:ea typeface="+mn-ea"/>
                <a:cs typeface="+mn-cs"/>
              </a:rPr>
              <a:t>musí být doložena </a:t>
            </a:r>
            <a:r>
              <a:rPr lang="cs-CZ" sz="1200" b="1" kern="1200" dirty="0">
                <a:solidFill>
                  <a:schemeClr val="tx1"/>
                </a:solidFill>
                <a:effectLst/>
                <a:latin typeface="+mn-lt"/>
                <a:ea typeface="+mn-ea"/>
                <a:cs typeface="+mn-cs"/>
              </a:rPr>
              <a:t>před</a:t>
            </a:r>
            <a:r>
              <a:rPr lang="cs-CZ" sz="1200" kern="1200" dirty="0">
                <a:solidFill>
                  <a:schemeClr val="tx1"/>
                </a:solidFill>
                <a:effectLst/>
                <a:latin typeface="+mn-lt"/>
                <a:ea typeface="+mn-ea"/>
                <a:cs typeface="+mn-cs"/>
              </a:rPr>
              <a:t> přijetím dítěte do zařízení,</a:t>
            </a:r>
          </a:p>
          <a:p>
            <a:pPr lvl="0"/>
            <a:r>
              <a:rPr lang="cs-CZ" sz="1200" kern="1200" dirty="0">
                <a:solidFill>
                  <a:schemeClr val="tx1"/>
                </a:solidFill>
                <a:effectLst/>
                <a:latin typeface="+mn-lt"/>
                <a:ea typeface="+mn-ea"/>
                <a:cs typeface="+mn-cs"/>
              </a:rPr>
              <a:t>musí pokrývat </a:t>
            </a:r>
            <a:r>
              <a:rPr lang="cs-CZ" sz="1200" b="1" kern="1200" dirty="0">
                <a:solidFill>
                  <a:schemeClr val="tx1"/>
                </a:solidFill>
                <a:effectLst/>
                <a:latin typeface="+mn-lt"/>
                <a:ea typeface="+mn-ea"/>
                <a:cs typeface="+mn-cs"/>
              </a:rPr>
              <a:t>celé období</a:t>
            </a:r>
            <a:r>
              <a:rPr lang="cs-CZ" sz="1200" kern="1200" dirty="0">
                <a:solidFill>
                  <a:schemeClr val="tx1"/>
                </a:solidFill>
                <a:effectLst/>
                <a:latin typeface="+mn-lt"/>
                <a:ea typeface="+mn-ea"/>
                <a:cs typeface="+mn-cs"/>
              </a:rPr>
              <a:t> docházky dítěte; je nutné upozornit rodiče na povinnost </a:t>
            </a:r>
            <a:r>
              <a:rPr lang="cs-CZ" sz="1200" b="1" kern="1200" dirty="0">
                <a:solidFill>
                  <a:schemeClr val="tx1"/>
                </a:solidFill>
                <a:effectLst/>
                <a:latin typeface="+mn-lt"/>
                <a:ea typeface="+mn-ea"/>
                <a:cs typeface="+mn-cs"/>
              </a:rPr>
              <a:t>aktualizace</a:t>
            </a:r>
            <a:r>
              <a:rPr lang="cs-CZ" sz="1200" kern="1200" dirty="0">
                <a:solidFill>
                  <a:schemeClr val="tx1"/>
                </a:solidFill>
                <a:effectLst/>
                <a:latin typeface="+mn-lt"/>
                <a:ea typeface="+mn-ea"/>
                <a:cs typeface="+mn-cs"/>
              </a:rPr>
              <a:t> v případě změny,</a:t>
            </a:r>
          </a:p>
          <a:p>
            <a:pPr lvl="0"/>
            <a:r>
              <a:rPr lang="cs-CZ" sz="1200" kern="1200" dirty="0">
                <a:solidFill>
                  <a:schemeClr val="tx1"/>
                </a:solidFill>
                <a:effectLst/>
                <a:latin typeface="+mn-lt"/>
                <a:ea typeface="+mn-ea"/>
                <a:cs typeface="+mn-cs"/>
              </a:rPr>
              <a:t>potvrzení budou předmětem kontroly na místě, případně mohou být vyžádány při kontrole zprávy o realizaci projektu.</a:t>
            </a:r>
          </a:p>
          <a:p>
            <a:r>
              <a:rPr lang="cs-CZ" sz="1200" kern="1200" dirty="0">
                <a:solidFill>
                  <a:schemeClr val="tx1"/>
                </a:solidFill>
                <a:effectLst/>
                <a:latin typeface="+mn-lt"/>
                <a:ea typeface="+mn-ea"/>
                <a:cs typeface="+mn-cs"/>
              </a:rPr>
              <a:t> </a:t>
            </a:r>
          </a:p>
          <a:p>
            <a:r>
              <a:rPr lang="cs-CZ" sz="1200" kern="1200" dirty="0">
                <a:solidFill>
                  <a:schemeClr val="tx1"/>
                </a:solidFill>
                <a:effectLst/>
                <a:latin typeface="+mn-lt"/>
                <a:ea typeface="+mn-ea"/>
                <a:cs typeface="+mn-cs"/>
              </a:rPr>
              <a:t> </a:t>
            </a:r>
          </a:p>
          <a:p>
            <a:r>
              <a:rPr lang="cs-CZ" sz="1200" b="1" kern="1200" dirty="0">
                <a:solidFill>
                  <a:schemeClr val="tx1"/>
                </a:solidFill>
                <a:effectLst/>
                <a:latin typeface="+mn-lt"/>
                <a:ea typeface="+mn-ea"/>
                <a:cs typeface="+mn-cs"/>
              </a:rPr>
              <a:t>Podmínky pro aktualizaci písemných smluv o poskytování služby týkající se: </a:t>
            </a:r>
            <a:endParaRPr lang="cs-CZ" sz="1200" kern="1200" dirty="0">
              <a:solidFill>
                <a:schemeClr val="tx1"/>
              </a:solidFill>
              <a:effectLst/>
              <a:latin typeface="+mn-lt"/>
              <a:ea typeface="+mn-ea"/>
              <a:cs typeface="+mn-cs"/>
            </a:endParaRPr>
          </a:p>
          <a:p>
            <a:pPr lvl="0"/>
            <a:r>
              <a:rPr lang="cs-CZ" sz="1200" kern="1200" dirty="0">
                <a:solidFill>
                  <a:schemeClr val="tx1"/>
                </a:solidFill>
                <a:effectLst/>
                <a:latin typeface="+mn-lt"/>
                <a:ea typeface="+mn-ea"/>
                <a:cs typeface="+mn-cs"/>
              </a:rPr>
              <a:t>zařízení péče o děti zajišťující péči o děti v domě mimo školní vyučování (ranní či odpolední pobyt), doprovodů na kroužky a zájmové aktivity, společné dopravy dětí do/ze školy, dětské skupiny a/nebo příměstského tábora - musí být uzavřeny/aktualizovány alespoň </a:t>
            </a:r>
            <a:r>
              <a:rPr lang="cs-CZ" sz="1200" b="1" kern="1200" dirty="0">
                <a:solidFill>
                  <a:schemeClr val="tx1"/>
                </a:solidFill>
                <a:effectLst/>
                <a:latin typeface="+mn-lt"/>
                <a:ea typeface="+mn-ea"/>
                <a:cs typeface="+mn-cs"/>
              </a:rPr>
              <a:t>na každý školní rok</a:t>
            </a:r>
            <a:endParaRPr lang="cs-CZ" sz="1200" kern="1200" dirty="0">
              <a:solidFill>
                <a:schemeClr val="tx1"/>
              </a:solidFill>
              <a:effectLst/>
              <a:latin typeface="+mn-lt"/>
              <a:ea typeface="+mn-ea"/>
              <a:cs typeface="+mn-cs"/>
            </a:endParaRPr>
          </a:p>
          <a:p>
            <a:pPr lvl="0"/>
            <a:r>
              <a:rPr lang="cs-CZ" sz="1200" kern="1200" dirty="0">
                <a:solidFill>
                  <a:schemeClr val="tx1"/>
                </a:solidFill>
                <a:effectLst/>
                <a:latin typeface="+mn-lt"/>
                <a:ea typeface="+mn-ea"/>
                <a:cs typeface="+mn-cs"/>
              </a:rPr>
              <a:t>příměstských táborů – musí být uzavřeny/aktualizovány </a:t>
            </a:r>
            <a:r>
              <a:rPr lang="cs-CZ" sz="1200" b="1" kern="1200" dirty="0">
                <a:solidFill>
                  <a:schemeClr val="tx1"/>
                </a:solidFill>
                <a:effectLst/>
                <a:latin typeface="+mn-lt"/>
                <a:ea typeface="+mn-ea"/>
                <a:cs typeface="+mn-cs"/>
              </a:rPr>
              <a:t>na každý turnus</a:t>
            </a:r>
            <a:endParaRPr lang="cs-CZ" sz="1200" kern="1200" dirty="0">
              <a:solidFill>
                <a:schemeClr val="tx1"/>
              </a:solidFill>
              <a:effectLst/>
              <a:latin typeface="+mn-lt"/>
              <a:ea typeface="+mn-ea"/>
              <a:cs typeface="+mn-cs"/>
            </a:endParaRPr>
          </a:p>
          <a:p>
            <a:endParaRPr lang="cs-CZ" dirty="0"/>
          </a:p>
        </p:txBody>
      </p:sp>
      <p:sp>
        <p:nvSpPr>
          <p:cNvPr id="4" name="Zástupný symbol pro číslo snímku 3"/>
          <p:cNvSpPr>
            <a:spLocks noGrp="1"/>
          </p:cNvSpPr>
          <p:nvPr>
            <p:ph type="sldNum" sz="quarter" idx="10"/>
          </p:nvPr>
        </p:nvSpPr>
        <p:spPr/>
        <p:txBody>
          <a:bodyPr/>
          <a:lstStyle/>
          <a:p>
            <a:fld id="{53FB31FA-E905-4016-9D4B-970DF0C7EE08}" type="slidenum">
              <a:rPr lang="cs-CZ" smtClean="0"/>
              <a:t>84</a:t>
            </a:fld>
            <a:endParaRPr lang="cs-CZ" dirty="0"/>
          </a:p>
        </p:txBody>
      </p:sp>
    </p:spTree>
    <p:extLst>
      <p:ext uri="{BB962C8B-B14F-4D97-AF65-F5344CB8AC3E}">
        <p14:creationId xmlns:p14="http://schemas.microsoft.com/office/powerpoint/2010/main" val="184239905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cs-CZ" sz="1200" kern="1200" dirty="0">
                <a:solidFill>
                  <a:schemeClr val="tx1"/>
                </a:solidFill>
                <a:effectLst/>
                <a:latin typeface="+mn-lt"/>
                <a:ea typeface="+mn-ea"/>
                <a:cs typeface="+mn-cs"/>
              </a:rPr>
              <a:t>Obecně platí, že žádost o podporu bude hodnocena podle kvality jejího obsahu, nikoli podle počtu stránek. Ve všech částech formuláře žádosti o podporu je vhodnější uvádět jasné a stručné informace, uvádět konkrétní údaje a nikoliv všeobecné fráze.</a:t>
            </a:r>
            <a:endParaRPr lang="cs-CZ" sz="1050" kern="1200" dirty="0">
              <a:solidFill>
                <a:schemeClr val="tx1"/>
              </a:solidFill>
              <a:effectLst/>
              <a:latin typeface="+mn-lt"/>
              <a:ea typeface="+mn-ea"/>
              <a:cs typeface="+mn-cs"/>
            </a:endParaRPr>
          </a:p>
          <a:p>
            <a:pPr hangingPunct="0"/>
            <a:endParaRPr lang="cs-CZ" sz="1200" kern="1200" dirty="0">
              <a:solidFill>
                <a:schemeClr val="tx1"/>
              </a:solidFill>
              <a:effectLst/>
              <a:latin typeface="+mn-lt"/>
              <a:ea typeface="+mn-ea"/>
              <a:cs typeface="+mn-cs"/>
            </a:endParaRPr>
          </a:p>
          <a:p>
            <a:pPr hangingPunct="0"/>
            <a:r>
              <a:rPr lang="cs-CZ" sz="1200" kern="1200" dirty="0">
                <a:solidFill>
                  <a:schemeClr val="tx1"/>
                </a:solidFill>
                <a:effectLst/>
                <a:latin typeface="+mn-lt"/>
                <a:ea typeface="+mn-ea"/>
                <a:cs typeface="+mn-cs"/>
              </a:rPr>
              <a:t>Při vytváření a následném ověření vnitřní logiky projektu a sladění jeho jednotlivých částí jsou používány různé projektové techniky. Nejčastější je logický rámec.</a:t>
            </a:r>
          </a:p>
          <a:p>
            <a:pPr hangingPunct="0"/>
            <a:r>
              <a:rPr lang="cs-CZ" sz="1200" kern="1200" dirty="0">
                <a:solidFill>
                  <a:schemeClr val="tx1"/>
                </a:solidFill>
                <a:effectLst/>
                <a:latin typeface="+mn-lt"/>
                <a:ea typeface="+mn-ea"/>
                <a:cs typeface="+mn-cs"/>
              </a:rPr>
              <a:t>Je to postup, s jehož pomocí jsme schopni stručně, přehledně a srozumitelně popsat projekt na jednom listu A4. </a:t>
            </a:r>
          </a:p>
          <a:p>
            <a:r>
              <a:rPr lang="cs-CZ" sz="1200" kern="1200" dirty="0">
                <a:solidFill>
                  <a:schemeClr val="tx1"/>
                </a:solidFill>
                <a:effectLst/>
                <a:latin typeface="+mn-lt"/>
                <a:ea typeface="+mn-ea"/>
                <a:cs typeface="+mn-cs"/>
              </a:rPr>
              <a:t> </a:t>
            </a:r>
          </a:p>
          <a:p>
            <a:endParaRPr lang="cs-CZ" dirty="0"/>
          </a:p>
        </p:txBody>
      </p:sp>
      <p:sp>
        <p:nvSpPr>
          <p:cNvPr id="4" name="Zástupný symbol pro číslo snímku 3"/>
          <p:cNvSpPr>
            <a:spLocks noGrp="1"/>
          </p:cNvSpPr>
          <p:nvPr>
            <p:ph type="sldNum" sz="quarter" idx="10"/>
          </p:nvPr>
        </p:nvSpPr>
        <p:spPr/>
        <p:txBody>
          <a:bodyPr/>
          <a:lstStyle/>
          <a:p>
            <a:fld id="{53FB31FA-E905-4016-9D4B-970DF0C7EE08}" type="slidenum">
              <a:rPr lang="cs-CZ" smtClean="0"/>
              <a:t>7</a:t>
            </a:fld>
            <a:endParaRPr lang="cs-CZ"/>
          </a:p>
        </p:txBody>
      </p:sp>
    </p:spTree>
    <p:extLst>
      <p:ext uri="{BB962C8B-B14F-4D97-AF65-F5344CB8AC3E}">
        <p14:creationId xmlns:p14="http://schemas.microsoft.com/office/powerpoint/2010/main" val="2929037282"/>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a:solidFill>
                  <a:srgbClr val="FF0000"/>
                </a:solidFill>
              </a:rPr>
              <a:t>Před</a:t>
            </a:r>
            <a:r>
              <a:rPr lang="cs-CZ" baseline="0" dirty="0">
                <a:solidFill>
                  <a:srgbClr val="FF0000"/>
                </a:solidFill>
              </a:rPr>
              <a:t> prezentací 86 je potřeba je uvést – prosím doplnit do pozn.</a:t>
            </a:r>
            <a:endParaRPr lang="cs-CZ" dirty="0">
              <a:solidFill>
                <a:srgbClr val="FF0000"/>
              </a:solidFill>
            </a:endParaRPr>
          </a:p>
        </p:txBody>
      </p:sp>
      <p:sp>
        <p:nvSpPr>
          <p:cNvPr id="4" name="Zástupný symbol pro číslo snímku 3"/>
          <p:cNvSpPr>
            <a:spLocks noGrp="1"/>
          </p:cNvSpPr>
          <p:nvPr>
            <p:ph type="sldNum" sz="quarter" idx="10"/>
          </p:nvPr>
        </p:nvSpPr>
        <p:spPr/>
        <p:txBody>
          <a:bodyPr/>
          <a:lstStyle/>
          <a:p>
            <a:fld id="{53FB31FA-E905-4016-9D4B-970DF0C7EE08}" type="slidenum">
              <a:rPr lang="cs-CZ" smtClean="0"/>
              <a:t>85</a:t>
            </a:fld>
            <a:endParaRPr lang="cs-CZ" dirty="0"/>
          </a:p>
        </p:txBody>
      </p:sp>
    </p:spTree>
    <p:extLst>
      <p:ext uri="{BB962C8B-B14F-4D97-AF65-F5344CB8AC3E}">
        <p14:creationId xmlns:p14="http://schemas.microsoft.com/office/powerpoint/2010/main" val="152021177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sz="1200" b="0" i="0" u="none" strike="noStrike" kern="1200" baseline="0" dirty="0">
                <a:solidFill>
                  <a:schemeClr val="tx1"/>
                </a:solidFill>
                <a:latin typeface="+mn-lt"/>
                <a:ea typeface="+mn-ea"/>
                <a:cs typeface="+mn-cs"/>
              </a:rPr>
              <a:t>Nutné mít kvalifikovaný elektronický podpis (např. </a:t>
            </a:r>
            <a:r>
              <a:rPr lang="cs-CZ" sz="1200" b="0" i="0" u="none" strike="noStrike" kern="1200" baseline="0" dirty="0" err="1">
                <a:solidFill>
                  <a:schemeClr val="tx1"/>
                </a:solidFill>
                <a:latin typeface="+mn-lt"/>
                <a:ea typeface="+mn-ea"/>
                <a:cs typeface="+mn-cs"/>
              </a:rPr>
              <a:t>PostSignum</a:t>
            </a:r>
            <a:r>
              <a:rPr lang="cs-CZ" sz="1200" b="0" i="0" u="none" strike="noStrike" kern="1200" baseline="0" dirty="0">
                <a:solidFill>
                  <a:schemeClr val="tx1"/>
                </a:solidFill>
                <a:latin typeface="+mn-lt"/>
                <a:ea typeface="+mn-ea"/>
                <a:cs typeface="+mn-cs"/>
              </a:rPr>
              <a:t> České pošty) </a:t>
            </a:r>
            <a:r>
              <a:rPr lang="pl-PL" sz="1200" b="0" i="0" u="none" strike="noStrike" kern="1200" baseline="0" dirty="0">
                <a:solidFill>
                  <a:schemeClr val="tx1"/>
                </a:solidFill>
                <a:latin typeface="+mn-lt"/>
                <a:ea typeface="+mn-ea"/>
                <a:cs typeface="+mn-cs"/>
              </a:rPr>
              <a:t>- platnost certifikátu je 1 rok.</a:t>
            </a:r>
          </a:p>
          <a:p>
            <a:r>
              <a:rPr lang="cs-CZ" sz="1200" b="0" i="0" u="none" strike="noStrike" kern="1200" baseline="0" dirty="0">
                <a:solidFill>
                  <a:schemeClr val="tx1"/>
                </a:solidFill>
                <a:latin typeface="+mn-lt"/>
                <a:ea typeface="+mn-ea"/>
                <a:cs typeface="+mn-cs"/>
              </a:rPr>
              <a:t>Nutnost mít aktivní datovou schránku.</a:t>
            </a:r>
          </a:p>
          <a:p>
            <a:endParaRPr lang="cs-CZ" dirty="0"/>
          </a:p>
        </p:txBody>
      </p:sp>
      <p:sp>
        <p:nvSpPr>
          <p:cNvPr id="4" name="Zástupný symbol pro číslo snímku 3"/>
          <p:cNvSpPr>
            <a:spLocks noGrp="1"/>
          </p:cNvSpPr>
          <p:nvPr>
            <p:ph type="sldNum" sz="quarter" idx="10"/>
          </p:nvPr>
        </p:nvSpPr>
        <p:spPr/>
        <p:txBody>
          <a:bodyPr/>
          <a:lstStyle/>
          <a:p>
            <a:fld id="{53FB31FA-E905-4016-9D4B-970DF0C7EE08}" type="slidenum">
              <a:rPr lang="cs-CZ" smtClean="0"/>
              <a:t>9</a:t>
            </a:fld>
            <a:endParaRPr lang="cs-CZ"/>
          </a:p>
        </p:txBody>
      </p:sp>
    </p:spTree>
    <p:extLst>
      <p:ext uri="{BB962C8B-B14F-4D97-AF65-F5344CB8AC3E}">
        <p14:creationId xmlns:p14="http://schemas.microsoft.com/office/powerpoint/2010/main" val="330421192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sz="1200" b="0" i="0" u="none" strike="noStrike" kern="1200" baseline="0" dirty="0">
                <a:solidFill>
                  <a:schemeClr val="tx1"/>
                </a:solidFill>
                <a:latin typeface="+mn-lt"/>
                <a:ea typeface="+mn-ea"/>
                <a:cs typeface="+mn-cs"/>
              </a:rPr>
              <a:t>Veškeré žádosti se zasílají jen v elektronické podobě prostřednictvím aplikace IS KP14+.</a:t>
            </a:r>
          </a:p>
          <a:p>
            <a:r>
              <a:rPr lang="cs-CZ" sz="1200" b="0" i="0" u="none" strike="noStrike" kern="1200" baseline="0" dirty="0">
                <a:solidFill>
                  <a:schemeClr val="tx1"/>
                </a:solidFill>
                <a:latin typeface="+mn-lt"/>
                <a:ea typeface="+mn-ea"/>
                <a:cs typeface="+mn-cs"/>
              </a:rPr>
              <a:t>Nevyžaduje instalaci do PC</a:t>
            </a:r>
          </a:p>
          <a:p>
            <a:r>
              <a:rPr lang="cs-CZ" sz="1200" b="0" i="0" u="none" strike="noStrike" kern="1200" baseline="0" dirty="0">
                <a:solidFill>
                  <a:schemeClr val="tx1"/>
                </a:solidFill>
                <a:latin typeface="+mn-lt"/>
                <a:ea typeface="+mn-ea"/>
                <a:cs typeface="+mn-cs"/>
              </a:rPr>
              <a:t>Postupovat podle Pokynů k vyplnění Žádosti o podporu </a:t>
            </a:r>
          </a:p>
          <a:p>
            <a:r>
              <a:rPr lang="cs-CZ" sz="1200" b="0" i="0" u="none" strike="noStrike" kern="1200" baseline="0" dirty="0">
                <a:solidFill>
                  <a:schemeClr val="tx1"/>
                </a:solidFill>
                <a:latin typeface="+mn-lt"/>
                <a:ea typeface="+mn-ea"/>
                <a:cs typeface="+mn-cs"/>
              </a:rPr>
              <a:t>Prostřednictvím IS KP14+ se předkládají také Zprávy o realizaci projektu</a:t>
            </a:r>
          </a:p>
          <a:p>
            <a:r>
              <a:rPr lang="cs-CZ" sz="1200" b="0" i="0" u="none" strike="noStrike" kern="1200" baseline="0" dirty="0">
                <a:solidFill>
                  <a:schemeClr val="tx1"/>
                </a:solidFill>
                <a:latin typeface="+mn-lt"/>
                <a:ea typeface="+mn-ea"/>
                <a:cs typeface="+mn-cs"/>
              </a:rPr>
              <a:t>  - do 30 pracovních dnů po ukončení každého monitorovacího období (zpravidla 6 měsíců)</a:t>
            </a:r>
          </a:p>
          <a:p>
            <a:endParaRPr lang="cs-CZ" sz="1200" b="0" i="0" u="none" strike="noStrike" kern="1200" baseline="0" dirty="0">
              <a:solidFill>
                <a:schemeClr val="tx1"/>
              </a:solidFill>
              <a:latin typeface="+mn-lt"/>
              <a:ea typeface="+mn-ea"/>
              <a:cs typeface="+mn-cs"/>
            </a:endParaRPr>
          </a:p>
          <a:p>
            <a:endParaRPr lang="cs-CZ" dirty="0"/>
          </a:p>
        </p:txBody>
      </p:sp>
      <p:sp>
        <p:nvSpPr>
          <p:cNvPr id="4" name="Zástupný symbol pro číslo snímku 3"/>
          <p:cNvSpPr>
            <a:spLocks noGrp="1"/>
          </p:cNvSpPr>
          <p:nvPr>
            <p:ph type="sldNum" sz="quarter" idx="10"/>
          </p:nvPr>
        </p:nvSpPr>
        <p:spPr/>
        <p:txBody>
          <a:bodyPr/>
          <a:lstStyle/>
          <a:p>
            <a:fld id="{53FB31FA-E905-4016-9D4B-970DF0C7EE08}" type="slidenum">
              <a:rPr lang="cs-CZ" smtClean="0"/>
              <a:t>10</a:t>
            </a:fld>
            <a:endParaRPr lang="cs-CZ"/>
          </a:p>
        </p:txBody>
      </p:sp>
    </p:spTree>
    <p:extLst>
      <p:ext uri="{BB962C8B-B14F-4D97-AF65-F5344CB8AC3E}">
        <p14:creationId xmlns:p14="http://schemas.microsoft.com/office/powerpoint/2010/main" val="428039595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Úvodní snímek">
    <p:spTree>
      <p:nvGrpSpPr>
        <p:cNvPr id="1" name=""/>
        <p:cNvGrpSpPr/>
        <p:nvPr/>
      </p:nvGrpSpPr>
      <p:grpSpPr>
        <a:xfrm>
          <a:off x="0" y="0"/>
          <a:ext cx="0" cy="0"/>
          <a:chOff x="0" y="0"/>
          <a:chExt cx="0" cy="0"/>
        </a:xfrm>
      </p:grpSpPr>
      <p:sp>
        <p:nvSpPr>
          <p:cNvPr id="6" name="Zástupný symbol pro datum 5"/>
          <p:cNvSpPr>
            <a:spLocks noGrp="1"/>
          </p:cNvSpPr>
          <p:nvPr>
            <p:ph type="dt" sz="half" idx="10"/>
          </p:nvPr>
        </p:nvSpPr>
        <p:spPr/>
        <p:txBody>
          <a:bodyPr/>
          <a:lstStyle/>
          <a:p>
            <a:endParaRPr lang="cs-CZ" dirty="0"/>
          </a:p>
        </p:txBody>
      </p:sp>
      <p:sp>
        <p:nvSpPr>
          <p:cNvPr id="7" name="Zástupný symbol pro zápatí 6"/>
          <p:cNvSpPr>
            <a:spLocks noGrp="1"/>
          </p:cNvSpPr>
          <p:nvPr>
            <p:ph type="ftr" sz="quarter" idx="11"/>
          </p:nvPr>
        </p:nvSpPr>
        <p:spPr/>
        <p:txBody>
          <a:bodyPr/>
          <a:lstStyle/>
          <a:p>
            <a:endParaRPr lang="cs-CZ" dirty="0"/>
          </a:p>
        </p:txBody>
      </p:sp>
      <p:sp>
        <p:nvSpPr>
          <p:cNvPr id="8" name="Zástupný symbol pro číslo snímku 7"/>
          <p:cNvSpPr>
            <a:spLocks noGrp="1"/>
          </p:cNvSpPr>
          <p:nvPr>
            <p:ph type="sldNum" sz="quarter" idx="12"/>
          </p:nvPr>
        </p:nvSpPr>
        <p:spPr/>
        <p:txBody>
          <a:bodyPr/>
          <a:lstStyle/>
          <a:p>
            <a:fld id="{479BF083-4774-43B1-9AB0-5CC1AC5DD8EE}" type="slidenum">
              <a:rPr lang="cs-CZ" smtClean="0"/>
              <a:pPr/>
              <a:t>‹#›</a:t>
            </a:fld>
            <a:endParaRPr lang="cs-CZ" dirty="0"/>
          </a:p>
        </p:txBody>
      </p:sp>
      <p:sp>
        <p:nvSpPr>
          <p:cNvPr id="10" name="Obdélník 9"/>
          <p:cNvSpPr/>
          <p:nvPr userDrawn="1"/>
        </p:nvSpPr>
        <p:spPr>
          <a:xfrm>
            <a:off x="0" y="0"/>
            <a:ext cx="9144000" cy="6858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dirty="0"/>
          </a:p>
        </p:txBody>
      </p:sp>
      <p:sp>
        <p:nvSpPr>
          <p:cNvPr id="11" name="Nadpis 10"/>
          <p:cNvSpPr>
            <a:spLocks noGrp="1"/>
          </p:cNvSpPr>
          <p:nvPr>
            <p:ph type="title"/>
          </p:nvPr>
        </p:nvSpPr>
        <p:spPr>
          <a:xfrm>
            <a:off x="1512000" y="2610000"/>
            <a:ext cx="7272000" cy="1224000"/>
          </a:xfrm>
        </p:spPr>
        <p:txBody>
          <a:bodyPr anchor="t" anchorCtr="0"/>
          <a:lstStyle>
            <a:lvl1pPr>
              <a:defRPr sz="4000">
                <a:solidFill>
                  <a:schemeClr val="accent1"/>
                </a:solidFill>
              </a:defRPr>
            </a:lvl1pPr>
          </a:lstStyle>
          <a:p>
            <a:r>
              <a:rPr lang="cs-CZ"/>
              <a:t>Kliknutím lze upravit styl.</a:t>
            </a:r>
            <a:endParaRPr lang="cs-CZ" dirty="0"/>
          </a:p>
        </p:txBody>
      </p:sp>
      <p:sp>
        <p:nvSpPr>
          <p:cNvPr id="13" name="Zástupný symbol pro text 12"/>
          <p:cNvSpPr>
            <a:spLocks noGrp="1"/>
          </p:cNvSpPr>
          <p:nvPr>
            <p:ph type="body" sz="quarter" idx="13" hasCustomPrompt="1"/>
          </p:nvPr>
        </p:nvSpPr>
        <p:spPr>
          <a:xfrm>
            <a:off x="1511299" y="4089600"/>
            <a:ext cx="7272000" cy="540000"/>
          </a:xfrm>
        </p:spPr>
        <p:txBody>
          <a:bodyPr lIns="36000" tIns="0" rIns="36000" bIns="0" anchor="ctr" anchorCtr="0"/>
          <a:lstStyle>
            <a:lvl1pPr marL="0" indent="0">
              <a:lnSpc>
                <a:spcPct val="100000"/>
              </a:lnSpc>
              <a:spcBef>
                <a:spcPts val="0"/>
              </a:spcBef>
              <a:spcAft>
                <a:spcPts val="0"/>
              </a:spcAft>
              <a:buFontTx/>
              <a:buNone/>
              <a:defRPr sz="3200" baseline="0">
                <a:solidFill>
                  <a:schemeClr val="accent1"/>
                </a:solidFill>
              </a:defRPr>
            </a:lvl1pPr>
          </a:lstStyle>
          <a:p>
            <a:pPr lvl="0"/>
            <a:r>
              <a:rPr lang="cs-CZ" dirty="0"/>
              <a:t>Kliknutím vložíte jméno</a:t>
            </a:r>
          </a:p>
        </p:txBody>
      </p:sp>
      <p:sp>
        <p:nvSpPr>
          <p:cNvPr id="15" name="Zástupný symbol pro text 14"/>
          <p:cNvSpPr>
            <a:spLocks noGrp="1"/>
          </p:cNvSpPr>
          <p:nvPr>
            <p:ph type="body" sz="quarter" idx="14" hasCustomPrompt="1"/>
          </p:nvPr>
        </p:nvSpPr>
        <p:spPr>
          <a:xfrm>
            <a:off x="1512000" y="4885200"/>
            <a:ext cx="7272000" cy="540000"/>
          </a:xfrm>
        </p:spPr>
        <p:txBody>
          <a:bodyPr lIns="36000" tIns="0" rIns="36000" bIns="0" anchor="ctr" anchorCtr="0"/>
          <a:lstStyle>
            <a:lvl1pPr marL="0" indent="0">
              <a:lnSpc>
                <a:spcPct val="100000"/>
              </a:lnSpc>
              <a:spcBef>
                <a:spcPts val="0"/>
              </a:spcBef>
              <a:spcAft>
                <a:spcPts val="0"/>
              </a:spcAft>
              <a:buFontTx/>
              <a:buNone/>
              <a:defRPr sz="3200" baseline="0">
                <a:solidFill>
                  <a:schemeClr val="accent1"/>
                </a:solidFill>
              </a:defRPr>
            </a:lvl1pPr>
          </a:lstStyle>
          <a:p>
            <a:pPr lvl="0"/>
            <a:r>
              <a:rPr lang="cs-CZ" dirty="0"/>
              <a:t>Kliknutím vložíte datum a místo</a:t>
            </a:r>
          </a:p>
        </p:txBody>
      </p:sp>
      <p:sp>
        <p:nvSpPr>
          <p:cNvPr id="5" name="Zástupný symbol pro obrázek 4"/>
          <p:cNvSpPr>
            <a:spLocks noGrp="1" noChangeAspect="1"/>
          </p:cNvSpPr>
          <p:nvPr>
            <p:ph type="pic" sz="quarter" idx="15"/>
          </p:nvPr>
        </p:nvSpPr>
        <p:spPr>
          <a:xfrm>
            <a:off x="846000" y="2636837"/>
            <a:ext cx="540000" cy="540000"/>
          </a:xfrm>
        </p:spPr>
        <p:txBody>
          <a:bodyPr wrap="none" anchor="ctr" anchorCtr="1"/>
          <a:lstStyle>
            <a:lvl1pPr marL="0" indent="0">
              <a:buFontTx/>
              <a:buNone/>
              <a:defRPr sz="600"/>
            </a:lvl1pPr>
          </a:lstStyle>
          <a:p>
            <a:r>
              <a:rPr lang="cs-CZ" dirty="0"/>
              <a:t>Kliknutím na ikonu přidáte obrázek.</a:t>
            </a:r>
          </a:p>
        </p:txBody>
      </p:sp>
      <p:sp>
        <p:nvSpPr>
          <p:cNvPr id="14" name="Zástupný symbol pro obrázek 4"/>
          <p:cNvSpPr>
            <a:spLocks noGrp="1" noChangeAspect="1"/>
          </p:cNvSpPr>
          <p:nvPr>
            <p:ph type="pic" sz="quarter" idx="16"/>
          </p:nvPr>
        </p:nvSpPr>
        <p:spPr>
          <a:xfrm>
            <a:off x="846000" y="4089600"/>
            <a:ext cx="540000" cy="540000"/>
          </a:xfrm>
        </p:spPr>
        <p:txBody>
          <a:bodyPr wrap="none" anchor="ctr" anchorCtr="1"/>
          <a:lstStyle>
            <a:lvl1pPr marL="0" indent="0">
              <a:buFontTx/>
              <a:buNone/>
              <a:defRPr sz="600"/>
            </a:lvl1pPr>
          </a:lstStyle>
          <a:p>
            <a:r>
              <a:rPr lang="cs-CZ" dirty="0"/>
              <a:t>Kliknutím na ikonu přidáte obrázek.</a:t>
            </a:r>
          </a:p>
        </p:txBody>
      </p:sp>
      <p:sp>
        <p:nvSpPr>
          <p:cNvPr id="16" name="Zástupný symbol pro obrázek 4"/>
          <p:cNvSpPr>
            <a:spLocks noGrp="1" noChangeAspect="1"/>
          </p:cNvSpPr>
          <p:nvPr>
            <p:ph type="pic" sz="quarter" idx="17"/>
          </p:nvPr>
        </p:nvSpPr>
        <p:spPr>
          <a:xfrm>
            <a:off x="846000" y="4885200"/>
            <a:ext cx="540000" cy="540000"/>
          </a:xfrm>
        </p:spPr>
        <p:txBody>
          <a:bodyPr wrap="none" anchor="ctr" anchorCtr="1"/>
          <a:lstStyle>
            <a:lvl1pPr marL="0" indent="0">
              <a:buFontTx/>
              <a:buNone/>
              <a:defRPr sz="600"/>
            </a:lvl1pPr>
          </a:lstStyle>
          <a:p>
            <a:r>
              <a:rPr lang="cs-CZ" dirty="0"/>
              <a:t>Kliknutím na ikonu přidáte obrázek.</a:t>
            </a:r>
          </a:p>
        </p:txBody>
      </p:sp>
      <p:sp>
        <p:nvSpPr>
          <p:cNvPr id="20" name="Obdélník 19"/>
          <p:cNvSpPr/>
          <p:nvPr userDrawn="1"/>
        </p:nvSpPr>
        <p:spPr>
          <a:xfrm>
            <a:off x="0" y="0"/>
            <a:ext cx="9144000" cy="13356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dirty="0"/>
          </a:p>
        </p:txBody>
      </p:sp>
      <p:pic>
        <p:nvPicPr>
          <p:cNvPr id="2" name="Obrázek 1"/>
          <p:cNvPicPr>
            <a:picLocks noChangeAspect="1"/>
          </p:cNvPicPr>
          <p:nvPr userDrawn="1"/>
        </p:nvPicPr>
        <p:blipFill rotWithShape="1">
          <a:blip r:embed="rId2" cstate="print">
            <a:extLst>
              <a:ext uri="{28A0092B-C50C-407E-A947-70E740481C1C}">
                <a14:useLocalDpi xmlns:a14="http://schemas.microsoft.com/office/drawing/2010/main" val="0"/>
              </a:ext>
            </a:extLst>
          </a:blip>
          <a:srcRect/>
          <a:stretch/>
        </p:blipFill>
        <p:spPr>
          <a:xfrm>
            <a:off x="395536" y="202406"/>
            <a:ext cx="3952627" cy="792957"/>
          </a:xfrm>
          <a:prstGeom prst="rect">
            <a:avLst/>
          </a:prstGeom>
        </p:spPr>
      </p:pic>
      <p:cxnSp>
        <p:nvCxnSpPr>
          <p:cNvPr id="18" name="Přímá spojnice 17"/>
          <p:cNvCxnSpPr/>
          <p:nvPr userDrawn="1"/>
        </p:nvCxnSpPr>
        <p:spPr>
          <a:xfrm>
            <a:off x="395536" y="1137600"/>
            <a:ext cx="8352928"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5881814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abulka nebo graf (trojúh. odrážky)">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Kliknutím lze upravit styl.</a:t>
            </a:r>
          </a:p>
        </p:txBody>
      </p:sp>
      <p:sp>
        <p:nvSpPr>
          <p:cNvPr id="3" name="Zástupný symbol pro obsah 2"/>
          <p:cNvSpPr>
            <a:spLocks noGrp="1"/>
          </p:cNvSpPr>
          <p:nvPr>
            <p:ph idx="1"/>
          </p:nvPr>
        </p:nvSpPr>
        <p:spPr>
          <a:xfrm>
            <a:off x="540000" y="2412000"/>
            <a:ext cx="8064000" cy="3744000"/>
          </a:xfrm>
        </p:spPr>
        <p:txBody>
          <a:bodyPr/>
          <a:lstStyle>
            <a:lvl1pPr marL="432000" indent="-432000">
              <a:buFont typeface="Wingdings 3" panose="05040102010807070707" pitchFamily="18" charset="2"/>
              <a:buChar char=""/>
              <a:defRPr/>
            </a:lvl1pPr>
            <a:lvl2pPr marL="666000" indent="-252000">
              <a:buFont typeface="Wingdings 3" panose="05040102010807070707" pitchFamily="18" charset="2"/>
              <a:buChar char=""/>
              <a:defRPr/>
            </a:lvl2pPr>
            <a:lvl3pPr marL="918000" indent="-252000">
              <a:buFont typeface="Wingdings 3" panose="05040102010807070707" pitchFamily="18" charset="2"/>
              <a:buChar char=""/>
              <a:defRPr/>
            </a:lvl3pPr>
            <a:lvl4pPr marL="1170000" indent="-252000">
              <a:buFont typeface="Wingdings 3" panose="05040102010807070707" pitchFamily="18" charset="2"/>
              <a:buChar char=""/>
              <a:defRPr/>
            </a:lvl4pPr>
            <a:lvl5pPr marL="1422000" indent="-252000">
              <a:buFont typeface="Wingdings 3" panose="05040102010807070707" pitchFamily="18" charset="2"/>
              <a:buChar char=""/>
              <a:defRPr/>
            </a:lvl5p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endParaRPr lang="cs-CZ" dirty="0"/>
          </a:p>
        </p:txBody>
      </p:sp>
      <p:sp>
        <p:nvSpPr>
          <p:cNvPr id="4" name="Zástupný symbol pro datum 3"/>
          <p:cNvSpPr>
            <a:spLocks noGrp="1"/>
          </p:cNvSpPr>
          <p:nvPr>
            <p:ph type="dt" sz="half" idx="10"/>
          </p:nvPr>
        </p:nvSpPr>
        <p:spPr/>
        <p:txBody>
          <a:bodyPr/>
          <a:lstStyle/>
          <a:p>
            <a:endParaRPr lang="cs-CZ" dirty="0"/>
          </a:p>
        </p:txBody>
      </p:sp>
      <p:sp>
        <p:nvSpPr>
          <p:cNvPr id="5" name="Zástupný symbol pro zápatí 4"/>
          <p:cNvSpPr>
            <a:spLocks noGrp="1"/>
          </p:cNvSpPr>
          <p:nvPr>
            <p:ph type="ftr" sz="quarter" idx="11"/>
          </p:nvPr>
        </p:nvSpPr>
        <p:spPr/>
        <p:txBody>
          <a:bodyPr/>
          <a:lstStyle/>
          <a:p>
            <a:endParaRPr lang="cs-CZ" dirty="0"/>
          </a:p>
        </p:txBody>
      </p:sp>
      <p:sp>
        <p:nvSpPr>
          <p:cNvPr id="6" name="Zástupný symbol pro číslo snímku 5"/>
          <p:cNvSpPr>
            <a:spLocks noGrp="1"/>
          </p:cNvSpPr>
          <p:nvPr>
            <p:ph type="sldNum" sz="quarter" idx="12"/>
          </p:nvPr>
        </p:nvSpPr>
        <p:spPr/>
        <p:txBody>
          <a:bodyPr/>
          <a:lstStyle/>
          <a:p>
            <a:fld id="{479BF083-4774-43B1-9AB0-5CC1AC5DD8EE}" type="slidenum">
              <a:rPr lang="cs-CZ" smtClean="0"/>
              <a:pPr/>
              <a:t>‹#›</a:t>
            </a:fld>
            <a:endParaRPr lang="cs-CZ" dirty="0"/>
          </a:p>
        </p:txBody>
      </p:sp>
      <p:sp>
        <p:nvSpPr>
          <p:cNvPr id="7" name="Zástupný symbol pro text 5"/>
          <p:cNvSpPr>
            <a:spLocks noGrp="1"/>
          </p:cNvSpPr>
          <p:nvPr>
            <p:ph type="body" sz="quarter" idx="13"/>
          </p:nvPr>
        </p:nvSpPr>
        <p:spPr>
          <a:xfrm>
            <a:off x="540000" y="1440000"/>
            <a:ext cx="8064000" cy="360000"/>
          </a:xfrm>
        </p:spPr>
        <p:txBody>
          <a:bodyPr/>
          <a:lstStyle>
            <a:lvl1pPr marL="0" indent="0">
              <a:buFontTx/>
              <a:buNone/>
              <a:defRPr b="1">
                <a:solidFill>
                  <a:schemeClr val="accent2"/>
                </a:solidFill>
              </a:defRPr>
            </a:lvl1pPr>
          </a:lstStyle>
          <a:p>
            <a:pPr lvl="0"/>
            <a:r>
              <a:rPr lang="cs-CZ"/>
              <a:t>Kliknutím lze upravit styly předlohy textu.</a:t>
            </a:r>
          </a:p>
        </p:txBody>
      </p:sp>
      <p:sp>
        <p:nvSpPr>
          <p:cNvPr id="8" name="Zástupný symbol pro text 5"/>
          <p:cNvSpPr>
            <a:spLocks noGrp="1"/>
          </p:cNvSpPr>
          <p:nvPr>
            <p:ph type="body" sz="quarter" idx="14"/>
          </p:nvPr>
        </p:nvSpPr>
        <p:spPr>
          <a:xfrm>
            <a:off x="540000" y="1836000"/>
            <a:ext cx="8064000" cy="432000"/>
          </a:xfrm>
        </p:spPr>
        <p:txBody>
          <a:bodyPr/>
          <a:lstStyle>
            <a:lvl1pPr marL="0" indent="0">
              <a:lnSpc>
                <a:spcPts val="1600"/>
              </a:lnSpc>
              <a:spcBef>
                <a:spcPts val="0"/>
              </a:spcBef>
              <a:spcAft>
                <a:spcPts val="0"/>
              </a:spcAft>
              <a:buFontTx/>
              <a:buNone/>
              <a:defRPr sz="1400">
                <a:solidFill>
                  <a:schemeClr val="accent1"/>
                </a:solidFill>
              </a:defRPr>
            </a:lvl1pPr>
          </a:lstStyle>
          <a:p>
            <a:pPr lvl="0"/>
            <a:r>
              <a:rPr lang="cs-CZ"/>
              <a:t>Kliknutím lze upravit styly předlohy textu.</a:t>
            </a:r>
          </a:p>
        </p:txBody>
      </p:sp>
    </p:spTree>
    <p:extLst>
      <p:ext uri="{BB962C8B-B14F-4D97-AF65-F5344CB8AC3E}">
        <p14:creationId xmlns:p14="http://schemas.microsoft.com/office/powerpoint/2010/main" val="14793793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Jeden obsah">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Kliknutím lze upravit styl.</a:t>
            </a:r>
          </a:p>
        </p:txBody>
      </p:sp>
      <p:sp>
        <p:nvSpPr>
          <p:cNvPr id="3" name="Zástupný symbol pro obsah 2"/>
          <p:cNvSpPr>
            <a:spLocks noGrp="1"/>
          </p:cNvSpPr>
          <p:nvPr>
            <p:ph idx="1"/>
          </p:nvPr>
        </p:nvSpPr>
        <p:spPr/>
        <p:txBody>
          <a:body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p:cNvSpPr>
            <a:spLocks noGrp="1"/>
          </p:cNvSpPr>
          <p:nvPr>
            <p:ph type="dt" sz="half" idx="10"/>
          </p:nvPr>
        </p:nvSpPr>
        <p:spPr/>
        <p:txBody>
          <a:bodyPr/>
          <a:lstStyle/>
          <a:p>
            <a:endParaRPr lang="cs-CZ" dirty="0"/>
          </a:p>
        </p:txBody>
      </p:sp>
      <p:sp>
        <p:nvSpPr>
          <p:cNvPr id="5" name="Zástupný symbol pro zápatí 4"/>
          <p:cNvSpPr>
            <a:spLocks noGrp="1"/>
          </p:cNvSpPr>
          <p:nvPr>
            <p:ph type="ftr" sz="quarter" idx="11"/>
          </p:nvPr>
        </p:nvSpPr>
        <p:spPr/>
        <p:txBody>
          <a:bodyPr/>
          <a:lstStyle/>
          <a:p>
            <a:endParaRPr lang="cs-CZ" dirty="0"/>
          </a:p>
        </p:txBody>
      </p:sp>
      <p:sp>
        <p:nvSpPr>
          <p:cNvPr id="6" name="Zástupný symbol pro číslo snímku 5"/>
          <p:cNvSpPr>
            <a:spLocks noGrp="1"/>
          </p:cNvSpPr>
          <p:nvPr>
            <p:ph type="sldNum" sz="quarter" idx="12"/>
          </p:nvPr>
        </p:nvSpPr>
        <p:spPr/>
        <p:txBody>
          <a:bodyPr/>
          <a:lstStyle/>
          <a:p>
            <a:fld id="{479BF083-4774-43B1-9AB0-5CC1AC5DD8EE}" type="slidenum">
              <a:rPr lang="cs-CZ" smtClean="0"/>
              <a:pPr/>
              <a:t>‹#›</a:t>
            </a:fld>
            <a:endParaRPr lang="cs-CZ" dirty="0"/>
          </a:p>
        </p:txBody>
      </p:sp>
    </p:spTree>
    <p:extLst>
      <p:ext uri="{BB962C8B-B14F-4D97-AF65-F5344CB8AC3E}">
        <p14:creationId xmlns:p14="http://schemas.microsoft.com/office/powerpoint/2010/main" val="181285578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Dva obsahy">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Kliknutím lze upravit styl.</a:t>
            </a:r>
          </a:p>
        </p:txBody>
      </p:sp>
      <p:sp>
        <p:nvSpPr>
          <p:cNvPr id="3" name="Zástupný symbol pro obsah 2"/>
          <p:cNvSpPr>
            <a:spLocks noGrp="1"/>
          </p:cNvSpPr>
          <p:nvPr>
            <p:ph idx="1"/>
          </p:nvPr>
        </p:nvSpPr>
        <p:spPr>
          <a:xfrm>
            <a:off x="540000" y="1800000"/>
            <a:ext cx="3960000" cy="4320000"/>
          </a:xfrm>
        </p:spPr>
        <p:txBody>
          <a:body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endParaRPr lang="cs-CZ" dirty="0"/>
          </a:p>
        </p:txBody>
      </p:sp>
      <p:sp>
        <p:nvSpPr>
          <p:cNvPr id="4" name="Zástupný symbol pro obsah 2"/>
          <p:cNvSpPr>
            <a:spLocks noGrp="1"/>
          </p:cNvSpPr>
          <p:nvPr>
            <p:ph idx="10"/>
          </p:nvPr>
        </p:nvSpPr>
        <p:spPr>
          <a:xfrm>
            <a:off x="4644000" y="1800000"/>
            <a:ext cx="3960000" cy="4320000"/>
          </a:xfrm>
        </p:spPr>
        <p:txBody>
          <a:body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5" name="Zástupný symbol pro datum 4"/>
          <p:cNvSpPr>
            <a:spLocks noGrp="1"/>
          </p:cNvSpPr>
          <p:nvPr>
            <p:ph type="dt" sz="half" idx="11"/>
          </p:nvPr>
        </p:nvSpPr>
        <p:spPr/>
        <p:txBody>
          <a:bodyPr/>
          <a:lstStyle/>
          <a:p>
            <a:endParaRPr lang="cs-CZ" dirty="0"/>
          </a:p>
        </p:txBody>
      </p:sp>
      <p:sp>
        <p:nvSpPr>
          <p:cNvPr id="6" name="Zástupný symbol pro zápatí 5"/>
          <p:cNvSpPr>
            <a:spLocks noGrp="1"/>
          </p:cNvSpPr>
          <p:nvPr>
            <p:ph type="ftr" sz="quarter" idx="12"/>
          </p:nvPr>
        </p:nvSpPr>
        <p:spPr/>
        <p:txBody>
          <a:bodyPr/>
          <a:lstStyle/>
          <a:p>
            <a:endParaRPr lang="cs-CZ" dirty="0"/>
          </a:p>
        </p:txBody>
      </p:sp>
      <p:sp>
        <p:nvSpPr>
          <p:cNvPr id="7" name="Zástupný symbol pro číslo snímku 6"/>
          <p:cNvSpPr>
            <a:spLocks noGrp="1"/>
          </p:cNvSpPr>
          <p:nvPr>
            <p:ph type="sldNum" sz="quarter" idx="13"/>
          </p:nvPr>
        </p:nvSpPr>
        <p:spPr/>
        <p:txBody>
          <a:bodyPr/>
          <a:lstStyle/>
          <a:p>
            <a:fld id="{479BF083-4774-43B1-9AB0-5CC1AC5DD8EE}" type="slidenum">
              <a:rPr lang="cs-CZ" smtClean="0"/>
              <a:pPr/>
              <a:t>‹#›</a:t>
            </a:fld>
            <a:endParaRPr lang="cs-CZ" dirty="0"/>
          </a:p>
        </p:txBody>
      </p:sp>
    </p:spTree>
    <p:extLst>
      <p:ext uri="{BB962C8B-B14F-4D97-AF65-F5344CB8AC3E}">
        <p14:creationId xmlns:p14="http://schemas.microsoft.com/office/powerpoint/2010/main" val="14136218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Dva obsahy nad sebou">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Kliknutím lze upravit styl.</a:t>
            </a:r>
          </a:p>
        </p:txBody>
      </p:sp>
      <p:sp>
        <p:nvSpPr>
          <p:cNvPr id="3" name="Zástupný symbol pro obsah 2"/>
          <p:cNvSpPr>
            <a:spLocks noGrp="1"/>
          </p:cNvSpPr>
          <p:nvPr>
            <p:ph idx="1"/>
          </p:nvPr>
        </p:nvSpPr>
        <p:spPr>
          <a:xfrm>
            <a:off x="540000" y="1800000"/>
            <a:ext cx="8064000" cy="2088000"/>
          </a:xfrm>
        </p:spPr>
        <p:txBody>
          <a:body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obsah 2"/>
          <p:cNvSpPr>
            <a:spLocks noGrp="1"/>
          </p:cNvSpPr>
          <p:nvPr>
            <p:ph idx="10"/>
          </p:nvPr>
        </p:nvSpPr>
        <p:spPr>
          <a:xfrm>
            <a:off x="540000" y="4032000"/>
            <a:ext cx="8064000" cy="2088000"/>
          </a:xfrm>
        </p:spPr>
        <p:txBody>
          <a:body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5" name="Zástupný symbol pro datum 4"/>
          <p:cNvSpPr>
            <a:spLocks noGrp="1"/>
          </p:cNvSpPr>
          <p:nvPr>
            <p:ph type="dt" sz="half" idx="11"/>
          </p:nvPr>
        </p:nvSpPr>
        <p:spPr/>
        <p:txBody>
          <a:bodyPr/>
          <a:lstStyle/>
          <a:p>
            <a:endParaRPr lang="cs-CZ" dirty="0"/>
          </a:p>
        </p:txBody>
      </p:sp>
      <p:sp>
        <p:nvSpPr>
          <p:cNvPr id="6" name="Zástupný symbol pro zápatí 5"/>
          <p:cNvSpPr>
            <a:spLocks noGrp="1"/>
          </p:cNvSpPr>
          <p:nvPr>
            <p:ph type="ftr" sz="quarter" idx="12"/>
          </p:nvPr>
        </p:nvSpPr>
        <p:spPr/>
        <p:txBody>
          <a:bodyPr/>
          <a:lstStyle/>
          <a:p>
            <a:endParaRPr lang="cs-CZ" dirty="0"/>
          </a:p>
        </p:txBody>
      </p:sp>
      <p:sp>
        <p:nvSpPr>
          <p:cNvPr id="7" name="Zástupný symbol pro číslo snímku 6"/>
          <p:cNvSpPr>
            <a:spLocks noGrp="1"/>
          </p:cNvSpPr>
          <p:nvPr>
            <p:ph type="sldNum" sz="quarter" idx="13"/>
          </p:nvPr>
        </p:nvSpPr>
        <p:spPr/>
        <p:txBody>
          <a:bodyPr/>
          <a:lstStyle/>
          <a:p>
            <a:fld id="{479BF083-4774-43B1-9AB0-5CC1AC5DD8EE}" type="slidenum">
              <a:rPr lang="cs-CZ" smtClean="0"/>
              <a:pPr/>
              <a:t>‹#›</a:t>
            </a:fld>
            <a:endParaRPr lang="cs-CZ" dirty="0"/>
          </a:p>
        </p:txBody>
      </p:sp>
    </p:spTree>
    <p:extLst>
      <p:ext uri="{BB962C8B-B14F-4D97-AF65-F5344CB8AC3E}">
        <p14:creationId xmlns:p14="http://schemas.microsoft.com/office/powerpoint/2010/main" val="6930276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abulka nebo graf">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Kliknutím lze upravit styl.</a:t>
            </a:r>
          </a:p>
        </p:txBody>
      </p:sp>
      <p:sp>
        <p:nvSpPr>
          <p:cNvPr id="4" name="Zástupný symbol pro obsah 2"/>
          <p:cNvSpPr>
            <a:spLocks noGrp="1"/>
          </p:cNvSpPr>
          <p:nvPr>
            <p:ph idx="10"/>
          </p:nvPr>
        </p:nvSpPr>
        <p:spPr>
          <a:xfrm>
            <a:off x="540000" y="2412000"/>
            <a:ext cx="8064000" cy="3744000"/>
          </a:xfrm>
        </p:spPr>
        <p:txBody>
          <a:body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6" name="Zástupný symbol pro text 5"/>
          <p:cNvSpPr>
            <a:spLocks noGrp="1"/>
          </p:cNvSpPr>
          <p:nvPr>
            <p:ph type="body" sz="quarter" idx="11"/>
          </p:nvPr>
        </p:nvSpPr>
        <p:spPr>
          <a:xfrm>
            <a:off x="540000" y="1440000"/>
            <a:ext cx="8064000" cy="360000"/>
          </a:xfrm>
        </p:spPr>
        <p:txBody>
          <a:bodyPr/>
          <a:lstStyle>
            <a:lvl1pPr marL="0" indent="0">
              <a:buFontTx/>
              <a:buNone/>
              <a:defRPr b="1">
                <a:solidFill>
                  <a:schemeClr val="accent2"/>
                </a:solidFill>
              </a:defRPr>
            </a:lvl1pPr>
          </a:lstStyle>
          <a:p>
            <a:pPr lvl="0"/>
            <a:r>
              <a:rPr lang="cs-CZ"/>
              <a:t>Kliknutím lze upravit styly předlohy textu.</a:t>
            </a:r>
          </a:p>
        </p:txBody>
      </p:sp>
      <p:sp>
        <p:nvSpPr>
          <p:cNvPr id="7" name="Zástupný symbol pro text 5"/>
          <p:cNvSpPr>
            <a:spLocks noGrp="1"/>
          </p:cNvSpPr>
          <p:nvPr>
            <p:ph type="body" sz="quarter" idx="12"/>
          </p:nvPr>
        </p:nvSpPr>
        <p:spPr>
          <a:xfrm>
            <a:off x="540000" y="1836000"/>
            <a:ext cx="8064000" cy="432000"/>
          </a:xfrm>
        </p:spPr>
        <p:txBody>
          <a:bodyPr/>
          <a:lstStyle>
            <a:lvl1pPr marL="0" indent="0">
              <a:lnSpc>
                <a:spcPts val="1600"/>
              </a:lnSpc>
              <a:spcBef>
                <a:spcPts val="0"/>
              </a:spcBef>
              <a:spcAft>
                <a:spcPts val="0"/>
              </a:spcAft>
              <a:buFontTx/>
              <a:buNone/>
              <a:defRPr sz="1400">
                <a:solidFill>
                  <a:schemeClr val="accent1"/>
                </a:solidFill>
              </a:defRPr>
            </a:lvl1pPr>
          </a:lstStyle>
          <a:p>
            <a:pPr lvl="0"/>
            <a:r>
              <a:rPr lang="cs-CZ"/>
              <a:t>Kliknutím lze upravit styly předlohy textu.</a:t>
            </a:r>
          </a:p>
        </p:txBody>
      </p:sp>
      <p:sp>
        <p:nvSpPr>
          <p:cNvPr id="3" name="Zástupný symbol pro datum 2"/>
          <p:cNvSpPr>
            <a:spLocks noGrp="1"/>
          </p:cNvSpPr>
          <p:nvPr>
            <p:ph type="dt" sz="half" idx="13"/>
          </p:nvPr>
        </p:nvSpPr>
        <p:spPr/>
        <p:txBody>
          <a:bodyPr/>
          <a:lstStyle/>
          <a:p>
            <a:endParaRPr lang="cs-CZ" dirty="0"/>
          </a:p>
        </p:txBody>
      </p:sp>
      <p:sp>
        <p:nvSpPr>
          <p:cNvPr id="5" name="Zástupný symbol pro zápatí 4"/>
          <p:cNvSpPr>
            <a:spLocks noGrp="1"/>
          </p:cNvSpPr>
          <p:nvPr>
            <p:ph type="ftr" sz="quarter" idx="14"/>
          </p:nvPr>
        </p:nvSpPr>
        <p:spPr/>
        <p:txBody>
          <a:bodyPr/>
          <a:lstStyle/>
          <a:p>
            <a:endParaRPr lang="cs-CZ" dirty="0"/>
          </a:p>
        </p:txBody>
      </p:sp>
      <p:sp>
        <p:nvSpPr>
          <p:cNvPr id="8" name="Zástupný symbol pro číslo snímku 7"/>
          <p:cNvSpPr>
            <a:spLocks noGrp="1"/>
          </p:cNvSpPr>
          <p:nvPr>
            <p:ph type="sldNum" sz="quarter" idx="15"/>
          </p:nvPr>
        </p:nvSpPr>
        <p:spPr/>
        <p:txBody>
          <a:bodyPr/>
          <a:lstStyle/>
          <a:p>
            <a:fld id="{479BF083-4774-43B1-9AB0-5CC1AC5DD8EE}" type="slidenum">
              <a:rPr lang="cs-CZ" smtClean="0"/>
              <a:pPr/>
              <a:t>‹#›</a:t>
            </a:fld>
            <a:endParaRPr lang="cs-CZ" dirty="0"/>
          </a:p>
        </p:txBody>
      </p:sp>
    </p:spTree>
    <p:extLst>
      <p:ext uri="{BB962C8B-B14F-4D97-AF65-F5344CB8AC3E}">
        <p14:creationId xmlns:p14="http://schemas.microsoft.com/office/powerpoint/2010/main" val="344987991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Předěl">
    <p:spTree>
      <p:nvGrpSpPr>
        <p:cNvPr id="1" name=""/>
        <p:cNvGrpSpPr/>
        <p:nvPr/>
      </p:nvGrpSpPr>
      <p:grpSpPr>
        <a:xfrm>
          <a:off x="0" y="0"/>
          <a:ext cx="0" cy="0"/>
          <a:chOff x="0" y="0"/>
          <a:chExt cx="0" cy="0"/>
        </a:xfrm>
      </p:grpSpPr>
      <p:sp>
        <p:nvSpPr>
          <p:cNvPr id="10" name="Obdélník 9"/>
          <p:cNvSpPr/>
          <p:nvPr userDrawn="1"/>
        </p:nvSpPr>
        <p:spPr>
          <a:xfrm>
            <a:off x="0" y="0"/>
            <a:ext cx="9144000" cy="6732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dirty="0"/>
          </a:p>
        </p:txBody>
      </p:sp>
      <p:sp>
        <p:nvSpPr>
          <p:cNvPr id="11" name="Nadpis 10"/>
          <p:cNvSpPr>
            <a:spLocks noGrp="1"/>
          </p:cNvSpPr>
          <p:nvPr>
            <p:ph type="title"/>
          </p:nvPr>
        </p:nvSpPr>
        <p:spPr>
          <a:xfrm>
            <a:off x="1512000" y="2610000"/>
            <a:ext cx="7272000" cy="3240000"/>
          </a:xfrm>
        </p:spPr>
        <p:txBody>
          <a:bodyPr anchor="t" anchorCtr="0"/>
          <a:lstStyle>
            <a:lvl1pPr>
              <a:defRPr sz="4000">
                <a:solidFill>
                  <a:schemeClr val="accent1"/>
                </a:solidFill>
              </a:defRPr>
            </a:lvl1pPr>
          </a:lstStyle>
          <a:p>
            <a:r>
              <a:rPr lang="cs-CZ"/>
              <a:t>Kliknutím lze upravit styl.</a:t>
            </a:r>
            <a:endParaRPr lang="cs-CZ" dirty="0"/>
          </a:p>
        </p:txBody>
      </p:sp>
      <p:sp>
        <p:nvSpPr>
          <p:cNvPr id="9" name="Zástupný symbol pro obrázek 4"/>
          <p:cNvSpPr>
            <a:spLocks noGrp="1" noChangeAspect="1"/>
          </p:cNvSpPr>
          <p:nvPr>
            <p:ph type="pic" sz="quarter" idx="15"/>
          </p:nvPr>
        </p:nvSpPr>
        <p:spPr>
          <a:xfrm>
            <a:off x="846000" y="2636837"/>
            <a:ext cx="540000" cy="540000"/>
          </a:xfrm>
        </p:spPr>
        <p:txBody>
          <a:bodyPr wrap="none" anchor="ctr" anchorCtr="1"/>
          <a:lstStyle>
            <a:lvl1pPr marL="0" indent="0">
              <a:buFontTx/>
              <a:buNone/>
              <a:defRPr sz="600"/>
            </a:lvl1pPr>
          </a:lstStyle>
          <a:p>
            <a:r>
              <a:rPr lang="cs-CZ" dirty="0"/>
              <a:t>Kliknutím na ikonu přidáte obrázek.</a:t>
            </a:r>
          </a:p>
        </p:txBody>
      </p:sp>
      <p:sp>
        <p:nvSpPr>
          <p:cNvPr id="7" name="Obdélník 6"/>
          <p:cNvSpPr/>
          <p:nvPr userDrawn="1"/>
        </p:nvSpPr>
        <p:spPr>
          <a:xfrm>
            <a:off x="0" y="0"/>
            <a:ext cx="9144000" cy="13356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dirty="0"/>
          </a:p>
        </p:txBody>
      </p:sp>
      <p:pic>
        <p:nvPicPr>
          <p:cNvPr id="8" name="Obrázek 7"/>
          <p:cNvPicPr>
            <a:picLocks noChangeAspect="1"/>
          </p:cNvPicPr>
          <p:nvPr userDrawn="1"/>
        </p:nvPicPr>
        <p:blipFill rotWithShape="1">
          <a:blip r:embed="rId2" cstate="print">
            <a:extLst>
              <a:ext uri="{28A0092B-C50C-407E-A947-70E740481C1C}">
                <a14:useLocalDpi xmlns:a14="http://schemas.microsoft.com/office/drawing/2010/main" val="0"/>
              </a:ext>
            </a:extLst>
          </a:blip>
          <a:srcRect/>
          <a:stretch/>
        </p:blipFill>
        <p:spPr>
          <a:xfrm>
            <a:off x="395536" y="202406"/>
            <a:ext cx="3952627" cy="792957"/>
          </a:xfrm>
          <a:prstGeom prst="rect">
            <a:avLst/>
          </a:prstGeom>
        </p:spPr>
      </p:pic>
      <p:cxnSp>
        <p:nvCxnSpPr>
          <p:cNvPr id="12" name="Přímá spojnice 11"/>
          <p:cNvCxnSpPr/>
          <p:nvPr userDrawn="1"/>
        </p:nvCxnSpPr>
        <p:spPr>
          <a:xfrm>
            <a:off x="395536" y="1137600"/>
            <a:ext cx="8352928"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3525313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Jeden obsah (trojúh. odrážky)">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Kliknutím lze upravit styl.</a:t>
            </a:r>
          </a:p>
        </p:txBody>
      </p:sp>
      <p:sp>
        <p:nvSpPr>
          <p:cNvPr id="3" name="Zástupný symbol pro obsah 2"/>
          <p:cNvSpPr>
            <a:spLocks noGrp="1"/>
          </p:cNvSpPr>
          <p:nvPr>
            <p:ph idx="1"/>
          </p:nvPr>
        </p:nvSpPr>
        <p:spPr/>
        <p:txBody>
          <a:bodyPr/>
          <a:lstStyle>
            <a:lvl1pPr marL="432000" indent="-432000">
              <a:buFont typeface="Wingdings 3" panose="05040102010807070707" pitchFamily="18" charset="2"/>
              <a:buChar char=""/>
              <a:defRPr/>
            </a:lvl1pPr>
            <a:lvl2pPr marL="666000" indent="-252000">
              <a:buFont typeface="Wingdings 3" panose="05040102010807070707" pitchFamily="18" charset="2"/>
              <a:buChar char=""/>
              <a:defRPr/>
            </a:lvl2pPr>
            <a:lvl3pPr marL="918000" indent="-252000">
              <a:buFont typeface="Wingdings 3" panose="05040102010807070707" pitchFamily="18" charset="2"/>
              <a:buChar char=""/>
              <a:defRPr/>
            </a:lvl3pPr>
            <a:lvl4pPr marL="1170000" indent="-252000">
              <a:buFont typeface="Wingdings 3" panose="05040102010807070707" pitchFamily="18" charset="2"/>
              <a:buChar char=""/>
              <a:defRPr/>
            </a:lvl4pPr>
            <a:lvl5pPr marL="1422000" indent="-252000">
              <a:buFont typeface="Wingdings 3" panose="05040102010807070707" pitchFamily="18" charset="2"/>
              <a:buChar char=""/>
              <a:defRPr/>
            </a:lvl5p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endParaRPr lang="cs-CZ" dirty="0"/>
          </a:p>
        </p:txBody>
      </p:sp>
      <p:sp>
        <p:nvSpPr>
          <p:cNvPr id="4" name="Zástupný symbol pro datum 3"/>
          <p:cNvSpPr>
            <a:spLocks noGrp="1"/>
          </p:cNvSpPr>
          <p:nvPr>
            <p:ph type="dt" sz="half" idx="10"/>
          </p:nvPr>
        </p:nvSpPr>
        <p:spPr/>
        <p:txBody>
          <a:bodyPr/>
          <a:lstStyle/>
          <a:p>
            <a:endParaRPr lang="cs-CZ" dirty="0"/>
          </a:p>
        </p:txBody>
      </p:sp>
      <p:sp>
        <p:nvSpPr>
          <p:cNvPr id="5" name="Zástupný symbol pro zápatí 4"/>
          <p:cNvSpPr>
            <a:spLocks noGrp="1"/>
          </p:cNvSpPr>
          <p:nvPr>
            <p:ph type="ftr" sz="quarter" idx="11"/>
          </p:nvPr>
        </p:nvSpPr>
        <p:spPr/>
        <p:txBody>
          <a:bodyPr/>
          <a:lstStyle/>
          <a:p>
            <a:endParaRPr lang="cs-CZ" dirty="0"/>
          </a:p>
        </p:txBody>
      </p:sp>
      <p:sp>
        <p:nvSpPr>
          <p:cNvPr id="6" name="Zástupný symbol pro číslo snímku 5"/>
          <p:cNvSpPr>
            <a:spLocks noGrp="1"/>
          </p:cNvSpPr>
          <p:nvPr>
            <p:ph type="sldNum" sz="quarter" idx="12"/>
          </p:nvPr>
        </p:nvSpPr>
        <p:spPr/>
        <p:txBody>
          <a:bodyPr/>
          <a:lstStyle/>
          <a:p>
            <a:fld id="{479BF083-4774-43B1-9AB0-5CC1AC5DD8EE}" type="slidenum">
              <a:rPr lang="cs-CZ" smtClean="0"/>
              <a:pPr/>
              <a:t>‹#›</a:t>
            </a:fld>
            <a:endParaRPr lang="cs-CZ" dirty="0"/>
          </a:p>
        </p:txBody>
      </p:sp>
    </p:spTree>
    <p:extLst>
      <p:ext uri="{BB962C8B-B14F-4D97-AF65-F5344CB8AC3E}">
        <p14:creationId xmlns:p14="http://schemas.microsoft.com/office/powerpoint/2010/main" val="145385318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Dva obsahy (trojúh. odrážky)">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Kliknutím lze upravit styl.</a:t>
            </a:r>
          </a:p>
        </p:txBody>
      </p:sp>
      <p:sp>
        <p:nvSpPr>
          <p:cNvPr id="3" name="Zástupný symbol pro obsah 2"/>
          <p:cNvSpPr>
            <a:spLocks noGrp="1"/>
          </p:cNvSpPr>
          <p:nvPr>
            <p:ph idx="1"/>
          </p:nvPr>
        </p:nvSpPr>
        <p:spPr>
          <a:xfrm>
            <a:off x="540000" y="1800000"/>
            <a:ext cx="3960000" cy="4320000"/>
          </a:xfrm>
        </p:spPr>
        <p:txBody>
          <a:bodyPr/>
          <a:lstStyle>
            <a:lvl1pPr marL="432000" indent="-432000">
              <a:buFont typeface="Wingdings 3" panose="05040102010807070707" pitchFamily="18" charset="2"/>
              <a:buChar char=""/>
              <a:defRPr/>
            </a:lvl1pPr>
            <a:lvl2pPr marL="666000" indent="-252000">
              <a:buFont typeface="Wingdings 3" panose="05040102010807070707" pitchFamily="18" charset="2"/>
              <a:buChar char=""/>
              <a:defRPr/>
            </a:lvl2pPr>
            <a:lvl3pPr marL="918000" indent="-252000">
              <a:buFont typeface="Wingdings 3" panose="05040102010807070707" pitchFamily="18" charset="2"/>
              <a:buChar char=""/>
              <a:defRPr/>
            </a:lvl3pPr>
            <a:lvl4pPr marL="1170000" indent="-252000">
              <a:buFont typeface="Wingdings 3" panose="05040102010807070707" pitchFamily="18" charset="2"/>
              <a:buChar char=""/>
              <a:defRPr/>
            </a:lvl4pPr>
            <a:lvl5pPr marL="1422000" indent="-252000">
              <a:buFont typeface="Wingdings 3" panose="05040102010807070707" pitchFamily="18" charset="2"/>
              <a:buChar char=""/>
              <a:defRPr/>
            </a:lvl5p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endParaRPr lang="cs-CZ" dirty="0"/>
          </a:p>
        </p:txBody>
      </p:sp>
      <p:sp>
        <p:nvSpPr>
          <p:cNvPr id="4" name="Zástupný symbol pro datum 3"/>
          <p:cNvSpPr>
            <a:spLocks noGrp="1"/>
          </p:cNvSpPr>
          <p:nvPr>
            <p:ph type="dt" sz="half" idx="10"/>
          </p:nvPr>
        </p:nvSpPr>
        <p:spPr/>
        <p:txBody>
          <a:bodyPr/>
          <a:lstStyle/>
          <a:p>
            <a:endParaRPr lang="cs-CZ" dirty="0"/>
          </a:p>
        </p:txBody>
      </p:sp>
      <p:sp>
        <p:nvSpPr>
          <p:cNvPr id="5" name="Zástupný symbol pro zápatí 4"/>
          <p:cNvSpPr>
            <a:spLocks noGrp="1"/>
          </p:cNvSpPr>
          <p:nvPr>
            <p:ph type="ftr" sz="quarter" idx="11"/>
          </p:nvPr>
        </p:nvSpPr>
        <p:spPr/>
        <p:txBody>
          <a:bodyPr/>
          <a:lstStyle/>
          <a:p>
            <a:endParaRPr lang="cs-CZ" dirty="0"/>
          </a:p>
        </p:txBody>
      </p:sp>
      <p:sp>
        <p:nvSpPr>
          <p:cNvPr id="6" name="Zástupný symbol pro číslo snímku 5"/>
          <p:cNvSpPr>
            <a:spLocks noGrp="1"/>
          </p:cNvSpPr>
          <p:nvPr>
            <p:ph type="sldNum" sz="quarter" idx="12"/>
          </p:nvPr>
        </p:nvSpPr>
        <p:spPr/>
        <p:txBody>
          <a:bodyPr/>
          <a:lstStyle/>
          <a:p>
            <a:fld id="{479BF083-4774-43B1-9AB0-5CC1AC5DD8EE}" type="slidenum">
              <a:rPr lang="cs-CZ" smtClean="0"/>
              <a:pPr/>
              <a:t>‹#›</a:t>
            </a:fld>
            <a:endParaRPr lang="cs-CZ" dirty="0"/>
          </a:p>
        </p:txBody>
      </p:sp>
      <p:sp>
        <p:nvSpPr>
          <p:cNvPr id="7" name="Zástupný symbol pro obsah 2"/>
          <p:cNvSpPr>
            <a:spLocks noGrp="1"/>
          </p:cNvSpPr>
          <p:nvPr>
            <p:ph idx="13"/>
          </p:nvPr>
        </p:nvSpPr>
        <p:spPr>
          <a:xfrm>
            <a:off x="4644000" y="1800000"/>
            <a:ext cx="3960000" cy="4320000"/>
          </a:xfrm>
        </p:spPr>
        <p:txBody>
          <a:bodyPr/>
          <a:lstStyle>
            <a:lvl1pPr marL="432000" indent="-432000">
              <a:buFont typeface="Wingdings 3" panose="05040102010807070707" pitchFamily="18" charset="2"/>
              <a:buChar char=""/>
              <a:defRPr/>
            </a:lvl1pPr>
            <a:lvl2pPr marL="666000" indent="-252000">
              <a:buFont typeface="Wingdings 3" panose="05040102010807070707" pitchFamily="18" charset="2"/>
              <a:buChar char=""/>
              <a:defRPr/>
            </a:lvl2pPr>
            <a:lvl3pPr marL="918000" indent="-252000">
              <a:buFont typeface="Wingdings 3" panose="05040102010807070707" pitchFamily="18" charset="2"/>
              <a:buChar char=""/>
              <a:defRPr/>
            </a:lvl3pPr>
            <a:lvl4pPr marL="1170000" indent="-252000">
              <a:buFont typeface="Wingdings 3" panose="05040102010807070707" pitchFamily="18" charset="2"/>
              <a:buChar char=""/>
              <a:defRPr/>
            </a:lvl4pPr>
            <a:lvl5pPr marL="1422000" indent="-252000">
              <a:buFont typeface="Wingdings 3" panose="05040102010807070707" pitchFamily="18" charset="2"/>
              <a:buChar char=""/>
              <a:defRPr/>
            </a:lvl5p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endParaRPr lang="cs-CZ" dirty="0"/>
          </a:p>
        </p:txBody>
      </p:sp>
    </p:spTree>
    <p:extLst>
      <p:ext uri="{BB962C8B-B14F-4D97-AF65-F5344CB8AC3E}">
        <p14:creationId xmlns:p14="http://schemas.microsoft.com/office/powerpoint/2010/main" val="290134685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Dva obsahy nad sebou (trojúh. odrážky)">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Kliknutím lze upravit styl.</a:t>
            </a:r>
          </a:p>
        </p:txBody>
      </p:sp>
      <p:sp>
        <p:nvSpPr>
          <p:cNvPr id="3" name="Zástupný symbol pro obsah 2"/>
          <p:cNvSpPr>
            <a:spLocks noGrp="1"/>
          </p:cNvSpPr>
          <p:nvPr>
            <p:ph idx="1"/>
          </p:nvPr>
        </p:nvSpPr>
        <p:spPr>
          <a:xfrm>
            <a:off x="540000" y="1800000"/>
            <a:ext cx="8064000" cy="2088000"/>
          </a:xfrm>
        </p:spPr>
        <p:txBody>
          <a:bodyPr/>
          <a:lstStyle>
            <a:lvl1pPr marL="432000" indent="-432000">
              <a:buFont typeface="Wingdings 3" panose="05040102010807070707" pitchFamily="18" charset="2"/>
              <a:buChar char=""/>
              <a:defRPr/>
            </a:lvl1pPr>
            <a:lvl2pPr marL="666000" indent="-252000">
              <a:buFont typeface="Wingdings 3" panose="05040102010807070707" pitchFamily="18" charset="2"/>
              <a:buChar char=""/>
              <a:defRPr/>
            </a:lvl2pPr>
            <a:lvl3pPr marL="918000" indent="-252000">
              <a:buFont typeface="Wingdings 3" panose="05040102010807070707" pitchFamily="18" charset="2"/>
              <a:buChar char=""/>
              <a:defRPr/>
            </a:lvl3pPr>
            <a:lvl4pPr marL="1170000" indent="-252000">
              <a:buFont typeface="Wingdings 3" panose="05040102010807070707" pitchFamily="18" charset="2"/>
              <a:buChar char=""/>
              <a:defRPr/>
            </a:lvl4pPr>
            <a:lvl5pPr marL="1422000" indent="-252000">
              <a:buFont typeface="Wingdings 3" panose="05040102010807070707" pitchFamily="18" charset="2"/>
              <a:buChar char=""/>
              <a:defRPr/>
            </a:lvl5p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endParaRPr lang="cs-CZ" dirty="0"/>
          </a:p>
        </p:txBody>
      </p:sp>
      <p:sp>
        <p:nvSpPr>
          <p:cNvPr id="4" name="Zástupný symbol pro datum 3"/>
          <p:cNvSpPr>
            <a:spLocks noGrp="1"/>
          </p:cNvSpPr>
          <p:nvPr>
            <p:ph type="dt" sz="half" idx="10"/>
          </p:nvPr>
        </p:nvSpPr>
        <p:spPr/>
        <p:txBody>
          <a:bodyPr/>
          <a:lstStyle/>
          <a:p>
            <a:endParaRPr lang="cs-CZ" dirty="0"/>
          </a:p>
        </p:txBody>
      </p:sp>
      <p:sp>
        <p:nvSpPr>
          <p:cNvPr id="5" name="Zástupný symbol pro zápatí 4"/>
          <p:cNvSpPr>
            <a:spLocks noGrp="1"/>
          </p:cNvSpPr>
          <p:nvPr>
            <p:ph type="ftr" sz="quarter" idx="11"/>
          </p:nvPr>
        </p:nvSpPr>
        <p:spPr/>
        <p:txBody>
          <a:bodyPr/>
          <a:lstStyle/>
          <a:p>
            <a:endParaRPr lang="cs-CZ" dirty="0"/>
          </a:p>
        </p:txBody>
      </p:sp>
      <p:sp>
        <p:nvSpPr>
          <p:cNvPr id="6" name="Zástupný symbol pro číslo snímku 5"/>
          <p:cNvSpPr>
            <a:spLocks noGrp="1"/>
          </p:cNvSpPr>
          <p:nvPr>
            <p:ph type="sldNum" sz="quarter" idx="12"/>
          </p:nvPr>
        </p:nvSpPr>
        <p:spPr/>
        <p:txBody>
          <a:bodyPr/>
          <a:lstStyle/>
          <a:p>
            <a:fld id="{479BF083-4774-43B1-9AB0-5CC1AC5DD8EE}" type="slidenum">
              <a:rPr lang="cs-CZ" smtClean="0"/>
              <a:pPr/>
              <a:t>‹#›</a:t>
            </a:fld>
            <a:endParaRPr lang="cs-CZ" dirty="0"/>
          </a:p>
        </p:txBody>
      </p:sp>
      <p:sp>
        <p:nvSpPr>
          <p:cNvPr id="8" name="Zástupný symbol pro obsah 2"/>
          <p:cNvSpPr>
            <a:spLocks noGrp="1"/>
          </p:cNvSpPr>
          <p:nvPr>
            <p:ph idx="13"/>
          </p:nvPr>
        </p:nvSpPr>
        <p:spPr>
          <a:xfrm>
            <a:off x="540000" y="4032000"/>
            <a:ext cx="8064000" cy="2088000"/>
          </a:xfrm>
        </p:spPr>
        <p:txBody>
          <a:bodyPr/>
          <a:lstStyle>
            <a:lvl1pPr marL="432000" indent="-432000">
              <a:buFont typeface="Wingdings 3" panose="05040102010807070707" pitchFamily="18" charset="2"/>
              <a:buChar char=""/>
              <a:defRPr/>
            </a:lvl1pPr>
            <a:lvl2pPr marL="666000" indent="-252000">
              <a:buFont typeface="Wingdings 3" panose="05040102010807070707" pitchFamily="18" charset="2"/>
              <a:buChar char=""/>
              <a:defRPr/>
            </a:lvl2pPr>
            <a:lvl3pPr marL="918000" indent="-252000">
              <a:buFont typeface="Wingdings 3" panose="05040102010807070707" pitchFamily="18" charset="2"/>
              <a:buChar char=""/>
              <a:defRPr/>
            </a:lvl3pPr>
            <a:lvl4pPr marL="1170000" indent="-252000">
              <a:buFont typeface="Wingdings 3" panose="05040102010807070707" pitchFamily="18" charset="2"/>
              <a:buChar char=""/>
              <a:defRPr/>
            </a:lvl4pPr>
            <a:lvl5pPr marL="1422000" indent="-252000">
              <a:buFont typeface="Wingdings 3" panose="05040102010807070707" pitchFamily="18" charset="2"/>
              <a:buChar char=""/>
              <a:defRPr/>
            </a:lvl5p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endParaRPr lang="cs-CZ" dirty="0"/>
          </a:p>
        </p:txBody>
      </p:sp>
    </p:spTree>
    <p:extLst>
      <p:ext uri="{BB962C8B-B14F-4D97-AF65-F5344CB8AC3E}">
        <p14:creationId xmlns:p14="http://schemas.microsoft.com/office/powerpoint/2010/main" val="286141569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5" name="Obdélník 14"/>
          <p:cNvSpPr/>
          <p:nvPr/>
        </p:nvSpPr>
        <p:spPr>
          <a:xfrm>
            <a:off x="0" y="1080000"/>
            <a:ext cx="9144000" cy="126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dirty="0">
              <a:solidFill>
                <a:schemeClr val="tx2"/>
              </a:solidFill>
            </a:endParaRPr>
          </a:p>
        </p:txBody>
      </p:sp>
      <p:sp>
        <p:nvSpPr>
          <p:cNvPr id="7" name="Obdélník 6"/>
          <p:cNvSpPr/>
          <p:nvPr/>
        </p:nvSpPr>
        <p:spPr>
          <a:xfrm>
            <a:off x="0" y="0"/>
            <a:ext cx="9144000" cy="1080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dirty="0"/>
          </a:p>
        </p:txBody>
      </p:sp>
      <p:sp>
        <p:nvSpPr>
          <p:cNvPr id="2" name="Zástupný symbol pro nadpis 1"/>
          <p:cNvSpPr>
            <a:spLocks noGrp="1"/>
          </p:cNvSpPr>
          <p:nvPr>
            <p:ph type="title"/>
          </p:nvPr>
        </p:nvSpPr>
        <p:spPr>
          <a:xfrm>
            <a:off x="360000" y="0"/>
            <a:ext cx="8424000" cy="1080000"/>
          </a:xfrm>
          <a:prstGeom prst="rect">
            <a:avLst/>
          </a:prstGeom>
        </p:spPr>
        <p:txBody>
          <a:bodyPr vert="horz" lIns="36000" tIns="0" rIns="36000" bIns="0" rtlCol="0" anchor="ctr" anchorCtr="0">
            <a:noAutofit/>
          </a:bodyPr>
          <a:lstStyle/>
          <a:p>
            <a:r>
              <a:rPr lang="cs-CZ" dirty="0"/>
              <a:t>Kliknutím lze upravit styl.</a:t>
            </a:r>
          </a:p>
        </p:txBody>
      </p:sp>
      <p:sp>
        <p:nvSpPr>
          <p:cNvPr id="3" name="Zástupný symbol pro text 2"/>
          <p:cNvSpPr>
            <a:spLocks noGrp="1"/>
          </p:cNvSpPr>
          <p:nvPr>
            <p:ph type="body" idx="1"/>
          </p:nvPr>
        </p:nvSpPr>
        <p:spPr>
          <a:xfrm>
            <a:off x="540000" y="1800000"/>
            <a:ext cx="8064000" cy="4320000"/>
          </a:xfrm>
          <a:prstGeom prst="rect">
            <a:avLst/>
          </a:prstGeom>
        </p:spPr>
        <p:txBody>
          <a:bodyPr vert="horz" lIns="0" tIns="0" rIns="0" bIns="0" rtlCol="0">
            <a:noAutofit/>
          </a:bodyPr>
          <a:lstStyle/>
          <a:p>
            <a:pPr lvl="0"/>
            <a:r>
              <a:rPr lang="cs-CZ" dirty="0"/>
              <a:t>Kliknutím lze upravit styly předlohy textu.</a:t>
            </a:r>
          </a:p>
          <a:p>
            <a:pPr lvl="1"/>
            <a:r>
              <a:rPr lang="cs-CZ" dirty="0"/>
              <a:t>Druhá úroveň</a:t>
            </a:r>
          </a:p>
          <a:p>
            <a:pPr lvl="2"/>
            <a:r>
              <a:rPr lang="cs-CZ" dirty="0"/>
              <a:t>Třetí úroveň</a:t>
            </a:r>
          </a:p>
          <a:p>
            <a:pPr lvl="3"/>
            <a:r>
              <a:rPr lang="cs-CZ" dirty="0"/>
              <a:t>Čtvrtá úroveň</a:t>
            </a:r>
          </a:p>
          <a:p>
            <a:pPr lvl="4"/>
            <a:r>
              <a:rPr lang="cs-CZ" dirty="0"/>
              <a:t>Pátá úroveň</a:t>
            </a:r>
          </a:p>
        </p:txBody>
      </p:sp>
      <p:sp>
        <p:nvSpPr>
          <p:cNvPr id="4" name="Zástupný symbol pro datum 3"/>
          <p:cNvSpPr>
            <a:spLocks noGrp="1"/>
          </p:cNvSpPr>
          <p:nvPr>
            <p:ph type="dt" sz="half" idx="2"/>
          </p:nvPr>
        </p:nvSpPr>
        <p:spPr>
          <a:xfrm>
            <a:off x="540000" y="6516000"/>
            <a:ext cx="1116000" cy="180000"/>
          </a:xfrm>
          <a:prstGeom prst="rect">
            <a:avLst/>
          </a:prstGeom>
        </p:spPr>
        <p:txBody>
          <a:bodyPr vert="horz" lIns="0" tIns="0" rIns="0" bIns="0" rtlCol="0" anchor="ctr"/>
          <a:lstStyle>
            <a:lvl1pPr algn="l">
              <a:defRPr sz="1050">
                <a:solidFill>
                  <a:schemeClr val="tx1"/>
                </a:solidFill>
              </a:defRPr>
            </a:lvl1pPr>
          </a:lstStyle>
          <a:p>
            <a:endParaRPr lang="cs-CZ" dirty="0"/>
          </a:p>
        </p:txBody>
      </p:sp>
      <p:sp>
        <p:nvSpPr>
          <p:cNvPr id="5" name="Zástupný symbol pro zápatí 4"/>
          <p:cNvSpPr>
            <a:spLocks noGrp="1"/>
          </p:cNvSpPr>
          <p:nvPr>
            <p:ph type="ftr" sz="quarter" idx="3"/>
          </p:nvPr>
        </p:nvSpPr>
        <p:spPr>
          <a:xfrm>
            <a:off x="1692000" y="6516000"/>
            <a:ext cx="6912000" cy="180000"/>
          </a:xfrm>
          <a:prstGeom prst="rect">
            <a:avLst/>
          </a:prstGeom>
        </p:spPr>
        <p:txBody>
          <a:bodyPr vert="horz" lIns="0" tIns="0" rIns="0" bIns="0" rtlCol="0" anchor="ctr"/>
          <a:lstStyle>
            <a:lvl1pPr algn="l">
              <a:defRPr sz="1050">
                <a:solidFill>
                  <a:schemeClr val="tx1"/>
                </a:solidFill>
              </a:defRPr>
            </a:lvl1pPr>
          </a:lstStyle>
          <a:p>
            <a:endParaRPr lang="cs-CZ" dirty="0"/>
          </a:p>
        </p:txBody>
      </p:sp>
      <p:sp>
        <p:nvSpPr>
          <p:cNvPr id="6" name="Zástupný symbol pro číslo snímku 5"/>
          <p:cNvSpPr>
            <a:spLocks noGrp="1"/>
          </p:cNvSpPr>
          <p:nvPr>
            <p:ph type="sldNum" sz="quarter" idx="4"/>
          </p:nvPr>
        </p:nvSpPr>
        <p:spPr>
          <a:xfrm>
            <a:off x="8640000" y="6516000"/>
            <a:ext cx="468000" cy="180000"/>
          </a:xfrm>
          <a:prstGeom prst="rect">
            <a:avLst/>
          </a:prstGeom>
        </p:spPr>
        <p:txBody>
          <a:bodyPr vert="horz" lIns="0" tIns="0" rIns="0" bIns="0" rtlCol="0" anchor="ctr"/>
          <a:lstStyle>
            <a:lvl1pPr algn="ctr">
              <a:defRPr sz="1050" b="1">
                <a:solidFill>
                  <a:schemeClr val="tx1"/>
                </a:solidFill>
              </a:defRPr>
            </a:lvl1pPr>
          </a:lstStyle>
          <a:p>
            <a:fld id="{479BF083-4774-43B1-9AB0-5CC1AC5DD8EE}" type="slidenum">
              <a:rPr lang="cs-CZ" smtClean="0"/>
              <a:pPr/>
              <a:t>‹#›</a:t>
            </a:fld>
            <a:endParaRPr lang="cs-CZ" dirty="0"/>
          </a:p>
        </p:txBody>
      </p:sp>
      <p:sp>
        <p:nvSpPr>
          <p:cNvPr id="18" name="Obdélník 17"/>
          <p:cNvSpPr/>
          <p:nvPr/>
        </p:nvSpPr>
        <p:spPr>
          <a:xfrm>
            <a:off x="0" y="6732000"/>
            <a:ext cx="9144000" cy="126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dirty="0"/>
          </a:p>
        </p:txBody>
      </p:sp>
    </p:spTree>
    <p:extLst>
      <p:ext uri="{BB962C8B-B14F-4D97-AF65-F5344CB8AC3E}">
        <p14:creationId xmlns:p14="http://schemas.microsoft.com/office/powerpoint/2010/main" val="14257727"/>
      </p:ext>
    </p:extLst>
  </p:cSld>
  <p:clrMap bg1="lt1" tx1="dk1" bg2="lt2" tx2="dk2" accent1="accent1" accent2="accent2" accent3="accent3" accent4="accent4" accent5="accent5" accent6="accent6" hlink="hlink" folHlink="folHlink"/>
  <p:sldLayoutIdLst>
    <p:sldLayoutId id="2147483672" r:id="rId1"/>
    <p:sldLayoutId id="2147483675" r:id="rId2"/>
    <p:sldLayoutId id="2147483676" r:id="rId3"/>
    <p:sldLayoutId id="2147483677" r:id="rId4"/>
    <p:sldLayoutId id="2147483678" r:id="rId5"/>
    <p:sldLayoutId id="2147483673" r:id="rId6"/>
    <p:sldLayoutId id="2147483679" r:id="rId7"/>
    <p:sldLayoutId id="2147483680" r:id="rId8"/>
    <p:sldLayoutId id="2147483681" r:id="rId9"/>
    <p:sldLayoutId id="2147483682" r:id="rId10"/>
  </p:sldLayoutIdLst>
  <p:hf hdr="0" ftr="0" dt="0"/>
  <p:txStyles>
    <p:titleStyle>
      <a:lvl1pPr algn="l" defTabSz="914400" rtl="0" eaLnBrk="1" latinLnBrk="0" hangingPunct="1">
        <a:lnSpc>
          <a:spcPct val="100000"/>
        </a:lnSpc>
        <a:spcBef>
          <a:spcPct val="0"/>
        </a:spcBef>
        <a:buNone/>
        <a:defRPr sz="3200" b="1" kern="0" cap="all" baseline="0">
          <a:solidFill>
            <a:schemeClr val="tx2"/>
          </a:solidFill>
          <a:latin typeface="+mj-lt"/>
          <a:ea typeface="+mj-ea"/>
          <a:cs typeface="+mj-cs"/>
        </a:defRPr>
      </a:lvl1pPr>
    </p:titleStyle>
    <p:bodyStyle>
      <a:lvl1pPr marL="432000" indent="-432000" algn="l" defTabSz="914400" rtl="0" eaLnBrk="1" latinLnBrk="0" hangingPunct="1">
        <a:lnSpc>
          <a:spcPts val="2880"/>
        </a:lnSpc>
        <a:spcBef>
          <a:spcPts val="600"/>
        </a:spcBef>
        <a:spcAft>
          <a:spcPts val="600"/>
        </a:spcAft>
        <a:buClr>
          <a:schemeClr val="accent2"/>
        </a:buClr>
        <a:buSzPct val="100000"/>
        <a:buFont typeface="Wingdings" panose="05000000000000000000" pitchFamily="2" charset="2"/>
        <a:buChar char=""/>
        <a:defRPr sz="2400" b="0" kern="1200">
          <a:solidFill>
            <a:schemeClr val="tx1"/>
          </a:solidFill>
          <a:latin typeface="+mn-lt"/>
          <a:ea typeface="+mn-ea"/>
          <a:cs typeface="+mn-cs"/>
        </a:defRPr>
      </a:lvl1pPr>
      <a:lvl2pPr marL="666000" indent="-252000" algn="l" defTabSz="914400" rtl="0" eaLnBrk="1" latinLnBrk="0" hangingPunct="1">
        <a:lnSpc>
          <a:spcPts val="2400"/>
        </a:lnSpc>
        <a:spcBef>
          <a:spcPts val="300"/>
        </a:spcBef>
        <a:spcAft>
          <a:spcPts val="300"/>
        </a:spcAft>
        <a:buClr>
          <a:schemeClr val="accent2"/>
        </a:buClr>
        <a:buSzPct val="80000"/>
        <a:buFont typeface="Wingdings" panose="05000000000000000000" pitchFamily="2" charset="2"/>
        <a:buChar char=""/>
        <a:defRPr sz="2000" kern="1200">
          <a:solidFill>
            <a:schemeClr val="tx1"/>
          </a:solidFill>
          <a:latin typeface="+mn-lt"/>
          <a:ea typeface="+mn-ea"/>
          <a:cs typeface="+mn-cs"/>
        </a:defRPr>
      </a:lvl2pPr>
      <a:lvl3pPr marL="918000" indent="-252000" algn="l" defTabSz="914400" rtl="0" eaLnBrk="1" latinLnBrk="0" hangingPunct="1">
        <a:lnSpc>
          <a:spcPts val="2400"/>
        </a:lnSpc>
        <a:spcBef>
          <a:spcPts val="300"/>
        </a:spcBef>
        <a:spcAft>
          <a:spcPts val="300"/>
        </a:spcAft>
        <a:buClr>
          <a:schemeClr val="accent2"/>
        </a:buClr>
        <a:buSzPct val="80000"/>
        <a:buFont typeface="Wingdings" panose="05000000000000000000" pitchFamily="2" charset="2"/>
        <a:buChar char=""/>
        <a:defRPr sz="2000" kern="1200">
          <a:solidFill>
            <a:schemeClr val="tx1"/>
          </a:solidFill>
          <a:latin typeface="+mn-lt"/>
          <a:ea typeface="+mn-ea"/>
          <a:cs typeface="+mn-cs"/>
        </a:defRPr>
      </a:lvl3pPr>
      <a:lvl4pPr marL="1170000" indent="-252000" algn="l" defTabSz="914400" rtl="0" eaLnBrk="1" latinLnBrk="0" hangingPunct="1">
        <a:lnSpc>
          <a:spcPts val="2400"/>
        </a:lnSpc>
        <a:spcBef>
          <a:spcPts val="300"/>
        </a:spcBef>
        <a:spcAft>
          <a:spcPts val="300"/>
        </a:spcAft>
        <a:buClr>
          <a:schemeClr val="accent2"/>
        </a:buClr>
        <a:buSzPct val="80000"/>
        <a:buFont typeface="Wingdings" panose="05000000000000000000" pitchFamily="2" charset="2"/>
        <a:buChar char=""/>
        <a:defRPr lang="cs-CZ" sz="2000" kern="1200" dirty="0" smtClean="0">
          <a:solidFill>
            <a:schemeClr val="tx1"/>
          </a:solidFill>
          <a:latin typeface="+mn-lt"/>
          <a:ea typeface="+mn-ea"/>
          <a:cs typeface="+mn-cs"/>
        </a:defRPr>
      </a:lvl4pPr>
      <a:lvl5pPr marL="1422000" indent="-252000" algn="l" defTabSz="914400" rtl="0" eaLnBrk="1" latinLnBrk="0" hangingPunct="1">
        <a:lnSpc>
          <a:spcPts val="2400"/>
        </a:lnSpc>
        <a:spcBef>
          <a:spcPts val="300"/>
        </a:spcBef>
        <a:spcAft>
          <a:spcPts val="300"/>
        </a:spcAft>
        <a:buClr>
          <a:schemeClr val="accent2"/>
        </a:buClr>
        <a:buSzPct val="80000"/>
        <a:buFont typeface="Wingdings" panose="05000000000000000000" pitchFamily="2" charset="2"/>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mseu.mssf.cz/" TargetMode="External"/><Relationship Id="rId7" Type="http://schemas.openxmlformats.org/officeDocument/2006/relationships/hyperlink" Target="https://www.esfcr.cz/2-3-opz-komunitne-vedeny-mistni-rozvoj"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hyperlink" Target="http://www.esfcr.cz/dokumenty-opz" TargetMode="External"/><Relationship Id="rId5" Type="http://schemas.openxmlformats.org/officeDocument/2006/relationships/hyperlink" Target="http://www.strukturalni-fondy.cz/cs/Jak-na-projekt/Elektronicka-zadost/Edukacni-videa" TargetMode="External"/><Relationship Id="rId4" Type="http://schemas.openxmlformats.org/officeDocument/2006/relationships/hyperlink" Target="mailto:iskp@mpsv.cz"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1.xml"/><Relationship Id="rId1" Type="http://schemas.openxmlformats.org/officeDocument/2006/relationships/slideLayout" Target="../slideLayouts/slideLayout4.xml"/><Relationship Id="rId5" Type="http://schemas.openxmlformats.org/officeDocument/2006/relationships/image" Target="../media/image6.png"/><Relationship Id="rId4" Type="http://schemas.openxmlformats.org/officeDocument/2006/relationships/image" Target="../media/image5.png"/></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2.xml"/><Relationship Id="rId1" Type="http://schemas.openxmlformats.org/officeDocument/2006/relationships/slideLayout" Target="../slideLayouts/slideLayout4.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3.xml"/><Relationship Id="rId1" Type="http://schemas.openxmlformats.org/officeDocument/2006/relationships/slideLayout" Target="../slideLayouts/slideLayout4.xml"/><Relationship Id="rId4" Type="http://schemas.openxmlformats.org/officeDocument/2006/relationships/image" Target="../media/image12.png"/></Relationships>
</file>

<file path=ppt/slides/_rels/slide1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4.xm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5.xml"/><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6.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hyperlink" Target="mailto:iskp@mpsv.cz" TargetMode="External"/><Relationship Id="rId2" Type="http://schemas.openxmlformats.org/officeDocument/2006/relationships/notesSlide" Target="../notesSlides/notesSlide27.xml"/><Relationship Id="rId1" Type="http://schemas.openxmlformats.org/officeDocument/2006/relationships/slideLayout" Target="../slideLayouts/slideLayout4.xml"/><Relationship Id="rId5" Type="http://schemas.openxmlformats.org/officeDocument/2006/relationships/image" Target="../media/image24.png"/><Relationship Id="rId4" Type="http://schemas.openxmlformats.org/officeDocument/2006/relationships/image" Target="../media/image23.png"/></Relationships>
</file>

<file path=ppt/slides/_rels/slide3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8.xml"/><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3" Type="http://schemas.openxmlformats.org/officeDocument/2006/relationships/hyperlink" Target="https://www.esfcr.cz/formulare-pro-uzavreni-pravniho-aktu-a-vzory-pravnich-aktu-o-poskytnuti-podpory-na-projekt-opz?p_p_id=DocumentDetailStandalonePortlet_WAR_esfportalportletapplication&amp;p_p_lifecycle=2&amp;p_p_state=normal&amp;p_p_mode=view&amp;p_p_resource_id=downloadRevision&amp;p_p_cacheability=cacheLevelPage&amp;p_p_col_id=column-3&amp;p_p_col_pos=3&amp;p_p_col_count=4&amp;_DocumentDetailStandalonePortlet_WAR_esfportalportletapplication_revisionId=798825" TargetMode="External"/><Relationship Id="rId2" Type="http://schemas.openxmlformats.org/officeDocument/2006/relationships/notesSlide" Target="../notesSlides/notesSlide29.xml"/><Relationship Id="rId1" Type="http://schemas.openxmlformats.org/officeDocument/2006/relationships/slideLayout" Target="../slideLayouts/slideLayout4.xml"/><Relationship Id="rId4" Type="http://schemas.openxmlformats.org/officeDocument/2006/relationships/image" Target="../media/image26.png"/></Relationships>
</file>

<file path=ppt/slides/_rels/slide3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30.xml"/><Relationship Id="rId1" Type="http://schemas.openxmlformats.org/officeDocument/2006/relationships/slideLayout" Target="../slideLayouts/slideLayout8.xml"/></Relationships>
</file>

<file path=ppt/slides/_rels/slide34.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31.xml"/><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32.xml"/><Relationship Id="rId1" Type="http://schemas.openxmlformats.org/officeDocument/2006/relationships/slideLayout" Target="../slideLayouts/slideLayout9.xml"/><Relationship Id="rId4" Type="http://schemas.openxmlformats.org/officeDocument/2006/relationships/image" Target="../media/image30.png"/></Relationships>
</file>

<file path=ppt/slides/_rels/slide36.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33.xml"/><Relationship Id="rId1" Type="http://schemas.openxmlformats.org/officeDocument/2006/relationships/slideLayout" Target="../slideLayouts/slideLayout9.xml"/></Relationships>
</file>

<file path=ppt/slides/_rels/slide37.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34.xml"/><Relationship Id="rId1" Type="http://schemas.openxmlformats.org/officeDocument/2006/relationships/slideLayout" Target="../slideLayouts/slideLayout9.xml"/><Relationship Id="rId5" Type="http://schemas.openxmlformats.org/officeDocument/2006/relationships/image" Target="../media/image34.png"/><Relationship Id="rId4" Type="http://schemas.openxmlformats.org/officeDocument/2006/relationships/image" Target="../media/image33.png"/></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36.xml"/><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37.xml"/><Relationship Id="rId1" Type="http://schemas.openxmlformats.org/officeDocument/2006/relationships/slideLayout" Target="../slideLayouts/slideLayout9.xml"/></Relationships>
</file>

<file path=ppt/slides/_rels/slide41.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3" Type="http://schemas.openxmlformats.org/officeDocument/2006/relationships/hyperlink" Target="mailto:iskp@mpsv.cz" TargetMode="External"/><Relationship Id="rId2" Type="http://schemas.openxmlformats.org/officeDocument/2006/relationships/notesSlide" Target="../notesSlides/notesSlide38.xml"/><Relationship Id="rId1" Type="http://schemas.openxmlformats.org/officeDocument/2006/relationships/slideLayout" Target="../slideLayouts/slideLayout2.xml"/><Relationship Id="rId4" Type="http://schemas.openxmlformats.org/officeDocument/2006/relationships/image" Target="../media/image38.png"/></Relationships>
</file>

<file path=ppt/slides/_rels/slide43.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39.xml"/><Relationship Id="rId1" Type="http://schemas.openxmlformats.org/officeDocument/2006/relationships/slideLayout" Target="../slideLayouts/slideLayout9.xml"/></Relationships>
</file>

<file path=ppt/slides/_rels/slide44.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9.xml"/></Relationships>
</file>

<file path=ppt/slides/_rels/slide45.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43.xml"/><Relationship Id="rId1" Type="http://schemas.openxmlformats.org/officeDocument/2006/relationships/slideLayout" Target="../slideLayouts/slideLayout4.xml"/></Relationships>
</file>

<file path=ppt/slides/_rels/slide49.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44.xml"/><Relationship Id="rId1" Type="http://schemas.openxmlformats.org/officeDocument/2006/relationships/slideLayout" Target="../slideLayouts/slideLayout4.xml"/><Relationship Id="rId4" Type="http://schemas.openxmlformats.org/officeDocument/2006/relationships/image" Target="../media/image46.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45.xml"/><Relationship Id="rId1" Type="http://schemas.openxmlformats.org/officeDocument/2006/relationships/slideLayout" Target="../slideLayouts/slideLayout4.xml"/></Relationships>
</file>

<file path=ppt/slides/_rels/slide51.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4.xml"/></Relationships>
</file>

<file path=ppt/slides/_rels/slide5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hyperlink" Target="http://www.mpsv.cz/ISPV.php" TargetMode="External"/><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61.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80.xml.rels><?xml version="1.0" encoding="UTF-8" standalone="yes"?>
<Relationships xmlns="http://schemas.openxmlformats.org/package/2006/relationships"><Relationship Id="rId3" Type="http://schemas.openxmlformats.org/officeDocument/2006/relationships/image" Target="../media/image50.emf"/><Relationship Id="rId2" Type="http://schemas.openxmlformats.org/officeDocument/2006/relationships/notesSlide" Target="../notesSlides/notesSlide68.xml"/><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0.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Nadpis 4"/>
          <p:cNvSpPr>
            <a:spLocks noGrp="1"/>
          </p:cNvSpPr>
          <p:nvPr>
            <p:ph type="title"/>
          </p:nvPr>
        </p:nvSpPr>
        <p:spPr>
          <a:xfrm>
            <a:off x="1763688" y="2924944"/>
            <a:ext cx="7272000" cy="1224000"/>
          </a:xfrm>
        </p:spPr>
        <p:txBody>
          <a:bodyPr/>
          <a:lstStyle/>
          <a:p>
            <a:r>
              <a:rPr lang="cs-CZ" dirty="0"/>
              <a:t>Projektová žádost </a:t>
            </a:r>
            <a:br>
              <a:rPr lang="cs-CZ" dirty="0"/>
            </a:br>
            <a:r>
              <a:rPr lang="cs-CZ" dirty="0"/>
              <a:t>clld v opz</a:t>
            </a:r>
          </a:p>
        </p:txBody>
      </p:sp>
      <p:pic>
        <p:nvPicPr>
          <p:cNvPr id="14" name="Zástupný symbol pro obrázek 13"/>
          <p:cNvPicPr>
            <a:picLocks noGrp="1" noChangeAspect="1"/>
          </p:cNvPicPr>
          <p:nvPr>
            <p:ph type="pic" sz="quarter" idx="15"/>
          </p:nvPr>
        </p:nvPicPr>
        <p:blipFill>
          <a:blip r:embed="rId3" cstate="print">
            <a:extLst>
              <a:ext uri="{28A0092B-C50C-407E-A947-70E740481C1C}">
                <a14:useLocalDpi xmlns:a14="http://schemas.microsoft.com/office/drawing/2010/main" val="0"/>
              </a:ext>
            </a:extLst>
          </a:blip>
          <a:srcRect/>
          <a:stretch>
            <a:fillRect/>
          </a:stretch>
        </p:blipFill>
        <p:spPr>
          <a:xfrm>
            <a:off x="827584" y="3212976"/>
            <a:ext cx="540000" cy="540000"/>
          </a:xfrm>
        </p:spPr>
      </p:pic>
      <p:sp>
        <p:nvSpPr>
          <p:cNvPr id="4" name="Zástupný symbol pro obsah 2"/>
          <p:cNvSpPr txBox="1">
            <a:spLocks/>
          </p:cNvSpPr>
          <p:nvPr/>
        </p:nvSpPr>
        <p:spPr>
          <a:xfrm>
            <a:off x="683568" y="3861048"/>
            <a:ext cx="7920432" cy="2664296"/>
          </a:xfrm>
          <a:prstGeom prst="rect">
            <a:avLst/>
          </a:prstGeom>
          <a:ln>
            <a:noFill/>
          </a:ln>
        </p:spPr>
        <p:txBody>
          <a:bodyPr/>
          <a:lstStyle>
            <a:lvl1pPr marL="432000" indent="-432000" algn="l" defTabSz="914400" rtl="0" eaLnBrk="1" latinLnBrk="0" hangingPunct="1">
              <a:lnSpc>
                <a:spcPts val="2880"/>
              </a:lnSpc>
              <a:spcBef>
                <a:spcPts val="600"/>
              </a:spcBef>
              <a:spcAft>
                <a:spcPts val="600"/>
              </a:spcAft>
              <a:buClr>
                <a:schemeClr val="accent2"/>
              </a:buClr>
              <a:buSzPct val="100000"/>
              <a:buFont typeface="Wingdings" panose="05000000000000000000" pitchFamily="2" charset="2"/>
              <a:buChar char=""/>
              <a:defRPr sz="2400" b="0" kern="1200">
                <a:solidFill>
                  <a:schemeClr val="tx1"/>
                </a:solidFill>
                <a:latin typeface="+mn-lt"/>
                <a:ea typeface="+mn-ea"/>
                <a:cs typeface="+mn-cs"/>
              </a:defRPr>
            </a:lvl1pPr>
            <a:lvl2pPr marL="666000" indent="-252000" algn="l" defTabSz="914400" rtl="0" eaLnBrk="1" latinLnBrk="0" hangingPunct="1">
              <a:lnSpc>
                <a:spcPts val="2400"/>
              </a:lnSpc>
              <a:spcBef>
                <a:spcPts val="300"/>
              </a:spcBef>
              <a:spcAft>
                <a:spcPts val="300"/>
              </a:spcAft>
              <a:buClr>
                <a:schemeClr val="accent2"/>
              </a:buClr>
              <a:buSzPct val="80000"/>
              <a:buFont typeface="Wingdings" panose="05000000000000000000" pitchFamily="2" charset="2"/>
              <a:buChar char=""/>
              <a:defRPr sz="2000" kern="1200">
                <a:solidFill>
                  <a:schemeClr val="tx1"/>
                </a:solidFill>
                <a:latin typeface="+mn-lt"/>
                <a:ea typeface="+mn-ea"/>
                <a:cs typeface="+mn-cs"/>
              </a:defRPr>
            </a:lvl2pPr>
            <a:lvl3pPr marL="918000" indent="-252000" algn="l" defTabSz="914400" rtl="0" eaLnBrk="1" latinLnBrk="0" hangingPunct="1">
              <a:lnSpc>
                <a:spcPts val="2400"/>
              </a:lnSpc>
              <a:spcBef>
                <a:spcPts val="300"/>
              </a:spcBef>
              <a:spcAft>
                <a:spcPts val="300"/>
              </a:spcAft>
              <a:buClr>
                <a:schemeClr val="accent2"/>
              </a:buClr>
              <a:buSzPct val="80000"/>
              <a:buFont typeface="Wingdings" panose="05000000000000000000" pitchFamily="2" charset="2"/>
              <a:buChar char=""/>
              <a:defRPr sz="2000" kern="1200">
                <a:solidFill>
                  <a:schemeClr val="tx1"/>
                </a:solidFill>
                <a:latin typeface="+mn-lt"/>
                <a:ea typeface="+mn-ea"/>
                <a:cs typeface="+mn-cs"/>
              </a:defRPr>
            </a:lvl3pPr>
            <a:lvl4pPr marL="1170000" indent="-252000" algn="l" defTabSz="914400" rtl="0" eaLnBrk="1" latinLnBrk="0" hangingPunct="1">
              <a:lnSpc>
                <a:spcPts val="2400"/>
              </a:lnSpc>
              <a:spcBef>
                <a:spcPts val="300"/>
              </a:spcBef>
              <a:spcAft>
                <a:spcPts val="300"/>
              </a:spcAft>
              <a:buClr>
                <a:schemeClr val="accent2"/>
              </a:buClr>
              <a:buSzPct val="80000"/>
              <a:buFont typeface="Wingdings" panose="05000000000000000000" pitchFamily="2" charset="2"/>
              <a:buChar char=""/>
              <a:defRPr lang="cs-CZ" sz="2000" kern="1200" dirty="0" smtClean="0">
                <a:solidFill>
                  <a:schemeClr val="tx1"/>
                </a:solidFill>
                <a:latin typeface="+mn-lt"/>
                <a:ea typeface="+mn-ea"/>
                <a:cs typeface="+mn-cs"/>
              </a:defRPr>
            </a:lvl4pPr>
            <a:lvl5pPr marL="1422000" indent="-252000" algn="l" defTabSz="914400" rtl="0" eaLnBrk="1" latinLnBrk="0" hangingPunct="1">
              <a:lnSpc>
                <a:spcPts val="2400"/>
              </a:lnSpc>
              <a:spcBef>
                <a:spcPts val="300"/>
              </a:spcBef>
              <a:spcAft>
                <a:spcPts val="300"/>
              </a:spcAft>
              <a:buClr>
                <a:schemeClr val="accent2"/>
              </a:buClr>
              <a:buSzPct val="80000"/>
              <a:buFont typeface="Wingdings" panose="05000000000000000000" pitchFamily="2" charset="2"/>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endParaRPr lang="cs-CZ" dirty="0"/>
          </a:p>
        </p:txBody>
      </p:sp>
    </p:spTree>
    <p:extLst>
      <p:ext uri="{BB962C8B-B14F-4D97-AF65-F5344CB8AC3E}">
        <p14:creationId xmlns:p14="http://schemas.microsoft.com/office/powerpoint/2010/main" val="80319626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Podání projektové žádosti v opz</a:t>
            </a:r>
          </a:p>
        </p:txBody>
      </p:sp>
      <p:sp>
        <p:nvSpPr>
          <p:cNvPr id="3" name="Zástupný symbol pro obsah 2"/>
          <p:cNvSpPr>
            <a:spLocks noGrp="1"/>
          </p:cNvSpPr>
          <p:nvPr>
            <p:ph idx="1"/>
          </p:nvPr>
        </p:nvSpPr>
        <p:spPr>
          <a:xfrm>
            <a:off x="539552" y="1196752"/>
            <a:ext cx="8352928" cy="5184576"/>
          </a:xfrm>
          <a:ln>
            <a:noFill/>
          </a:ln>
        </p:spPr>
        <p:txBody>
          <a:bodyPr/>
          <a:lstStyle/>
          <a:p>
            <a:pPr marL="0" indent="0">
              <a:buNone/>
            </a:pPr>
            <a:r>
              <a:rPr lang="cs-CZ" sz="1600" b="1" u="sng" dirty="0"/>
              <a:t>PORTÁL IS KP14+</a:t>
            </a:r>
          </a:p>
          <a:p>
            <a:pPr>
              <a:lnSpc>
                <a:spcPct val="100000"/>
              </a:lnSpc>
              <a:spcBef>
                <a:spcPts val="0"/>
              </a:spcBef>
              <a:spcAft>
                <a:spcPts val="0"/>
              </a:spcAft>
            </a:pPr>
            <a:r>
              <a:rPr lang="cs-CZ" sz="1400" b="1" dirty="0"/>
              <a:t>Produkční </a:t>
            </a:r>
            <a:r>
              <a:rPr lang="cs-CZ" sz="1400" dirty="0"/>
              <a:t>(ostré) </a:t>
            </a:r>
            <a:r>
              <a:rPr lang="cs-CZ" sz="1400" b="1" dirty="0"/>
              <a:t>prostředí </a:t>
            </a:r>
            <a:r>
              <a:rPr lang="cs-CZ" sz="1400" dirty="0"/>
              <a:t>(slouží pro realizaci OP, zadávají se pouze ostrá data)</a:t>
            </a:r>
          </a:p>
          <a:p>
            <a:pPr lvl="1">
              <a:spcBef>
                <a:spcPts val="0"/>
              </a:spcBef>
              <a:spcAft>
                <a:spcPts val="0"/>
              </a:spcAft>
            </a:pPr>
            <a:r>
              <a:rPr lang="cs-CZ" sz="1400" b="1" u="sng" dirty="0">
                <a:solidFill>
                  <a:schemeClr val="tx1">
                    <a:lumMod val="60000"/>
                    <a:lumOff val="40000"/>
                  </a:schemeClr>
                </a:solidFill>
                <a:hlinkClick r:id="rId3"/>
              </a:rPr>
              <a:t>https://mseu.mssf.cz</a:t>
            </a:r>
            <a:r>
              <a:rPr lang="cs-CZ" sz="1400" b="1" u="sng" dirty="0">
                <a:solidFill>
                  <a:schemeClr val="tx1">
                    <a:lumMod val="60000"/>
                    <a:lumOff val="40000"/>
                  </a:schemeClr>
                </a:solidFill>
              </a:rPr>
              <a:t>  </a:t>
            </a:r>
            <a:endParaRPr lang="cs-CZ" sz="1400" b="1" u="sng" dirty="0"/>
          </a:p>
          <a:p>
            <a:pPr>
              <a:spcBef>
                <a:spcPts val="0"/>
              </a:spcBef>
              <a:spcAft>
                <a:spcPts val="0"/>
              </a:spcAft>
            </a:pPr>
            <a:r>
              <a:rPr lang="cs-CZ" sz="1400" b="1" dirty="0"/>
              <a:t>Technická podpora IS KP14+ </a:t>
            </a:r>
            <a:r>
              <a:rPr lang="cs-CZ" sz="1400" dirty="0"/>
              <a:t>v rámci OPZ </a:t>
            </a:r>
          </a:p>
          <a:p>
            <a:pPr lvl="1">
              <a:spcBef>
                <a:spcPts val="0"/>
              </a:spcBef>
              <a:spcAft>
                <a:spcPts val="600"/>
              </a:spcAft>
            </a:pPr>
            <a:r>
              <a:rPr lang="cs-CZ" sz="1400" b="1" u="sng" dirty="0">
                <a:hlinkClick r:id="rId4"/>
              </a:rPr>
              <a:t>iskp@mpsv.cz</a:t>
            </a:r>
            <a:endParaRPr lang="cs-CZ" sz="1400" b="1" u="sng" dirty="0"/>
          </a:p>
          <a:p>
            <a:pPr lvl="1">
              <a:lnSpc>
                <a:spcPct val="100000"/>
              </a:lnSpc>
              <a:spcBef>
                <a:spcPts val="0"/>
              </a:spcBef>
              <a:spcAft>
                <a:spcPts val="600"/>
              </a:spcAft>
            </a:pPr>
            <a:r>
              <a:rPr lang="cs-CZ" sz="1400" b="1" u="sng" dirty="0"/>
              <a:t>Provozní doba:</a:t>
            </a:r>
            <a:r>
              <a:rPr lang="cs-CZ" sz="1400" b="1" dirty="0"/>
              <a:t> </a:t>
            </a:r>
            <a:r>
              <a:rPr lang="cs-CZ" sz="1200" dirty="0"/>
              <a:t>v pracovních dnech od 8:00 do 16:00 hod.</a:t>
            </a:r>
            <a:r>
              <a:rPr lang="cs-CZ" sz="1200" b="1" dirty="0"/>
              <a:t> </a:t>
            </a:r>
            <a:r>
              <a:rPr lang="cs-CZ" sz="1200" dirty="0"/>
              <a:t>Reakci na váš požadavek garantujeme do 4 hodin v rámci provozní doby technické podpory od obdržení požadavku. Dotazy zaslané mimo provozní dobu budou řešeny nejpozději následující pracovní den.</a:t>
            </a:r>
            <a:endParaRPr lang="cs-CZ" sz="1200" b="1" u="sng" dirty="0"/>
          </a:p>
          <a:p>
            <a:pPr marL="0" indent="0">
              <a:lnSpc>
                <a:spcPct val="100000"/>
              </a:lnSpc>
              <a:spcBef>
                <a:spcPts val="0"/>
              </a:spcBef>
              <a:buNone/>
            </a:pPr>
            <a:r>
              <a:rPr lang="cs-CZ" sz="1600" b="1" u="sng" cap="all" dirty="0"/>
              <a:t>Edukační video</a:t>
            </a:r>
          </a:p>
          <a:p>
            <a:pPr lvl="1">
              <a:spcBef>
                <a:spcPts val="0"/>
              </a:spcBef>
              <a:spcAft>
                <a:spcPts val="600"/>
              </a:spcAft>
            </a:pPr>
            <a:r>
              <a:rPr lang="cs-CZ" sz="1400" b="1" u="sng" dirty="0">
                <a:solidFill>
                  <a:schemeClr val="tx1">
                    <a:lumMod val="60000"/>
                    <a:lumOff val="40000"/>
                  </a:schemeClr>
                </a:solidFill>
                <a:hlinkClick r:id="rId5"/>
              </a:rPr>
              <a:t>http://www.strukturalni-fondy.cz/cs/Jak-na-projekt/Elektronicka-zadost/Edukacni-videa</a:t>
            </a:r>
            <a:r>
              <a:rPr lang="cs-CZ" sz="1400" b="1" u="sng" dirty="0">
                <a:solidFill>
                  <a:schemeClr val="tx1">
                    <a:lumMod val="60000"/>
                    <a:lumOff val="40000"/>
                  </a:schemeClr>
                </a:solidFill>
              </a:rPr>
              <a:t> </a:t>
            </a:r>
            <a:endParaRPr lang="cs-CZ" sz="1600" b="1" u="sng" dirty="0"/>
          </a:p>
          <a:p>
            <a:pPr marL="0" lvl="1" indent="0">
              <a:lnSpc>
                <a:spcPct val="100000"/>
              </a:lnSpc>
              <a:spcBef>
                <a:spcPts val="0"/>
              </a:spcBef>
              <a:spcAft>
                <a:spcPts val="600"/>
              </a:spcAft>
              <a:buSzPct val="100000"/>
              <a:buNone/>
            </a:pPr>
            <a:r>
              <a:rPr lang="cs-CZ" sz="1600" b="1" u="sng" dirty="0"/>
              <a:t>PŘÍRUČKY OPZ</a:t>
            </a:r>
            <a:endParaRPr lang="cs-CZ" sz="1400" b="1" u="sng" dirty="0"/>
          </a:p>
          <a:p>
            <a:pPr lvl="1">
              <a:spcBef>
                <a:spcPts val="0"/>
              </a:spcBef>
              <a:spcAft>
                <a:spcPts val="600"/>
              </a:spcAft>
            </a:pPr>
            <a:r>
              <a:rPr lang="cs-CZ" sz="1400" b="1" u="sng" dirty="0">
                <a:solidFill>
                  <a:schemeClr val="tx1">
                    <a:lumMod val="60000"/>
                    <a:lumOff val="40000"/>
                  </a:schemeClr>
                </a:solidFill>
                <a:hlinkClick r:id="rId6"/>
              </a:rPr>
              <a:t>http://www.esfcr.cz/dokumenty-opz</a:t>
            </a:r>
            <a:r>
              <a:rPr lang="cs-CZ" sz="1400" b="1" dirty="0"/>
              <a:t> </a:t>
            </a:r>
          </a:p>
          <a:p>
            <a:pPr lvl="1">
              <a:spcBef>
                <a:spcPts val="0"/>
              </a:spcBef>
              <a:spcAft>
                <a:spcPts val="600"/>
              </a:spcAft>
            </a:pPr>
            <a:r>
              <a:rPr lang="cs-CZ" sz="1400" b="1" dirty="0"/>
              <a:t>Pokyny k vyplnění žádosti o podporu v IS KP14+ </a:t>
            </a:r>
            <a:r>
              <a:rPr lang="cs-CZ" sz="1400" dirty="0"/>
              <a:t>(v aktuálním vydání)</a:t>
            </a:r>
          </a:p>
          <a:p>
            <a:pPr marL="0" lvl="1" indent="0">
              <a:lnSpc>
                <a:spcPct val="100000"/>
              </a:lnSpc>
              <a:spcBef>
                <a:spcPts val="0"/>
              </a:spcBef>
              <a:spcAft>
                <a:spcPts val="600"/>
              </a:spcAft>
              <a:buSzPct val="100000"/>
              <a:buNone/>
            </a:pPr>
            <a:r>
              <a:rPr lang="cs-CZ" sz="1600" b="1" u="sng" dirty="0"/>
              <a:t>TEXTACE VÝZVY ŘO OPZ PRO MAS Č. 047</a:t>
            </a:r>
          </a:p>
          <a:p>
            <a:pPr lvl="1">
              <a:spcBef>
                <a:spcPts val="0"/>
              </a:spcBef>
              <a:spcAft>
                <a:spcPts val="600"/>
              </a:spcAft>
            </a:pPr>
            <a:r>
              <a:rPr lang="cs-CZ" sz="1400" b="1" u="sng" dirty="0">
                <a:hlinkClick r:id="rId7"/>
              </a:rPr>
              <a:t>https://www.esfcr.cz/2-3-opz-komunitne-vedeny-mistni-rozvoj</a:t>
            </a:r>
            <a:endParaRPr lang="cs-CZ" sz="1400" b="1" u="sng" dirty="0"/>
          </a:p>
          <a:p>
            <a:pPr marL="0" lvl="1" indent="0">
              <a:lnSpc>
                <a:spcPct val="100000"/>
              </a:lnSpc>
              <a:spcBef>
                <a:spcPts val="0"/>
              </a:spcBef>
              <a:spcAft>
                <a:spcPts val="600"/>
              </a:spcAft>
              <a:buSzPct val="100000"/>
              <a:buNone/>
            </a:pPr>
            <a:r>
              <a:rPr lang="cs-CZ" sz="1600" b="1" u="sng" dirty="0"/>
              <a:t>TEXTACE VÝZEV MAS</a:t>
            </a:r>
          </a:p>
          <a:p>
            <a:pPr lvl="1">
              <a:spcBef>
                <a:spcPts val="0"/>
              </a:spcBef>
              <a:spcAft>
                <a:spcPts val="600"/>
              </a:spcAft>
            </a:pPr>
            <a:r>
              <a:rPr lang="cs-CZ" sz="1400" b="1" u="sng" dirty="0"/>
              <a:t>https://www.esfcr.cz/vyzvy-mas-opz</a:t>
            </a:r>
          </a:p>
          <a:p>
            <a:pPr marL="414000" lvl="1" indent="0">
              <a:spcBef>
                <a:spcPts val="0"/>
              </a:spcBef>
              <a:spcAft>
                <a:spcPts val="600"/>
              </a:spcAft>
              <a:buNone/>
            </a:pPr>
            <a:endParaRPr lang="cs-CZ" sz="1400" dirty="0"/>
          </a:p>
          <a:p>
            <a:pPr marL="414000" lvl="1" indent="0">
              <a:lnSpc>
                <a:spcPct val="100000"/>
              </a:lnSpc>
              <a:spcBef>
                <a:spcPts val="0"/>
              </a:spcBef>
              <a:spcAft>
                <a:spcPts val="600"/>
              </a:spcAft>
              <a:buNone/>
            </a:pPr>
            <a:endParaRPr lang="cs-CZ" sz="1200" b="1" dirty="0"/>
          </a:p>
          <a:p>
            <a:pPr marL="0" indent="0">
              <a:buNone/>
            </a:pPr>
            <a:r>
              <a:rPr lang="cs-CZ" dirty="0"/>
              <a:t> </a:t>
            </a:r>
          </a:p>
        </p:txBody>
      </p:sp>
      <p:sp>
        <p:nvSpPr>
          <p:cNvPr id="4" name="Zástupný symbol pro číslo snímku 3"/>
          <p:cNvSpPr>
            <a:spLocks noGrp="1"/>
          </p:cNvSpPr>
          <p:nvPr>
            <p:ph type="sldNum" sz="quarter" idx="12"/>
          </p:nvPr>
        </p:nvSpPr>
        <p:spPr/>
        <p:txBody>
          <a:bodyPr/>
          <a:lstStyle/>
          <a:p>
            <a:fld id="{479BF083-4774-43B1-9AB0-5CC1AC5DD8EE}" type="slidenum">
              <a:rPr lang="cs-CZ" smtClean="0"/>
              <a:pPr/>
              <a:t>10</a:t>
            </a:fld>
            <a:endParaRPr lang="cs-CZ" dirty="0"/>
          </a:p>
        </p:txBody>
      </p:sp>
    </p:spTree>
    <p:extLst>
      <p:ext uri="{BB962C8B-B14F-4D97-AF65-F5344CB8AC3E}">
        <p14:creationId xmlns:p14="http://schemas.microsoft.com/office/powerpoint/2010/main" val="58934577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Titulní obrazovka </a:t>
            </a:r>
            <a:r>
              <a:rPr lang="cs-CZ" dirty="0" err="1"/>
              <a:t>Is</a:t>
            </a:r>
            <a:r>
              <a:rPr lang="cs-CZ" dirty="0"/>
              <a:t> kp14+</a:t>
            </a:r>
          </a:p>
        </p:txBody>
      </p:sp>
      <p:sp>
        <p:nvSpPr>
          <p:cNvPr id="4" name="Zástupný symbol pro číslo snímku 3"/>
          <p:cNvSpPr>
            <a:spLocks noGrp="1"/>
          </p:cNvSpPr>
          <p:nvPr>
            <p:ph type="sldNum" sz="quarter" idx="12"/>
          </p:nvPr>
        </p:nvSpPr>
        <p:spPr/>
        <p:txBody>
          <a:bodyPr/>
          <a:lstStyle/>
          <a:p>
            <a:fld id="{479BF083-4774-43B1-9AB0-5CC1AC5DD8EE}" type="slidenum">
              <a:rPr lang="cs-CZ" smtClean="0"/>
              <a:pPr/>
              <a:t>11</a:t>
            </a:fld>
            <a:endParaRPr lang="cs-CZ" dirty="0"/>
          </a:p>
        </p:txBody>
      </p:sp>
      <p:sp>
        <p:nvSpPr>
          <p:cNvPr id="3" name="Zástupný symbol pro obsah 2"/>
          <p:cNvSpPr>
            <a:spLocks noGrp="1"/>
          </p:cNvSpPr>
          <p:nvPr>
            <p:ph idx="1"/>
          </p:nvPr>
        </p:nvSpPr>
        <p:spPr/>
        <p:txBody>
          <a:bodyPr/>
          <a:lstStyle/>
          <a:p>
            <a:endParaRPr lang="cs-CZ" dirty="0"/>
          </a:p>
        </p:txBody>
      </p:sp>
      <p:pic>
        <p:nvPicPr>
          <p:cNvPr id="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4952" y="1269733"/>
            <a:ext cx="8553863" cy="51115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Obdélník 8"/>
          <p:cNvSpPr/>
          <p:nvPr/>
        </p:nvSpPr>
        <p:spPr>
          <a:xfrm>
            <a:off x="6710024" y="2732803"/>
            <a:ext cx="2001416" cy="43624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Tree>
    <p:extLst>
      <p:ext uri="{BB962C8B-B14F-4D97-AF65-F5344CB8AC3E}">
        <p14:creationId xmlns:p14="http://schemas.microsoft.com/office/powerpoint/2010/main" val="261200668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Základní menu</a:t>
            </a:r>
          </a:p>
        </p:txBody>
      </p:sp>
      <p:sp>
        <p:nvSpPr>
          <p:cNvPr id="3" name="Zástupný symbol pro obsah 2"/>
          <p:cNvSpPr>
            <a:spLocks noGrp="1"/>
          </p:cNvSpPr>
          <p:nvPr>
            <p:ph idx="1"/>
          </p:nvPr>
        </p:nvSpPr>
        <p:spPr>
          <a:xfrm>
            <a:off x="437966" y="2184140"/>
            <a:ext cx="8064000" cy="1316868"/>
          </a:xfrm>
        </p:spPr>
        <p:txBody>
          <a:bodyPr/>
          <a:lstStyle/>
          <a:p>
            <a:pPr marL="432000" lvl="1" indent="-432000">
              <a:lnSpc>
                <a:spcPts val="2100"/>
              </a:lnSpc>
              <a:spcBef>
                <a:spcPts val="0"/>
              </a:spcBef>
              <a:spcAft>
                <a:spcPts val="0"/>
              </a:spcAft>
              <a:buSzPct val="100000"/>
              <a:buFont typeface="Wingdings" panose="05000000000000000000" pitchFamily="2" charset="2"/>
              <a:buChar char=""/>
            </a:pPr>
            <a:endParaRPr lang="cs-CZ" sz="1800" b="1" dirty="0"/>
          </a:p>
          <a:p>
            <a:pPr marL="432000" lvl="1" indent="-432000">
              <a:lnSpc>
                <a:spcPts val="2100"/>
              </a:lnSpc>
              <a:spcBef>
                <a:spcPts val="0"/>
              </a:spcBef>
              <a:spcAft>
                <a:spcPts val="0"/>
              </a:spcAft>
              <a:buSzPct val="100000"/>
              <a:buFont typeface="Wingdings" panose="05000000000000000000" pitchFamily="2" charset="2"/>
              <a:buChar char=""/>
            </a:pPr>
            <a:r>
              <a:rPr lang="cs-CZ" sz="1800" b="1" dirty="0"/>
              <a:t>Žadatel</a:t>
            </a:r>
          </a:p>
          <a:p>
            <a:pPr marL="432000" lvl="1" indent="-432000">
              <a:lnSpc>
                <a:spcPts val="2100"/>
              </a:lnSpc>
              <a:spcBef>
                <a:spcPts val="0"/>
              </a:spcBef>
              <a:spcAft>
                <a:spcPts val="0"/>
              </a:spcAft>
              <a:buSzPct val="100000"/>
              <a:buFont typeface="Wingdings" panose="05000000000000000000" pitchFamily="2" charset="2"/>
              <a:buChar char=""/>
            </a:pPr>
            <a:r>
              <a:rPr lang="cs-CZ" sz="1800" dirty="0"/>
              <a:t>Hodnotitel</a:t>
            </a:r>
          </a:p>
          <a:p>
            <a:pPr marL="432000" lvl="1" indent="-432000">
              <a:lnSpc>
                <a:spcPts val="2100"/>
              </a:lnSpc>
              <a:spcBef>
                <a:spcPts val="0"/>
              </a:spcBef>
              <a:spcAft>
                <a:spcPts val="0"/>
              </a:spcAft>
              <a:buSzPct val="100000"/>
              <a:buFont typeface="Wingdings" panose="05000000000000000000" pitchFamily="2" charset="2"/>
              <a:buChar char=""/>
            </a:pPr>
            <a:r>
              <a:rPr lang="cs-CZ" sz="1800" dirty="0"/>
              <a:t>Nositel strategie</a:t>
            </a:r>
          </a:p>
          <a:p>
            <a:pPr marL="432000" lvl="1" indent="-432000">
              <a:lnSpc>
                <a:spcPts val="2100"/>
              </a:lnSpc>
              <a:spcBef>
                <a:spcPts val="0"/>
              </a:spcBef>
              <a:spcAft>
                <a:spcPts val="0"/>
              </a:spcAft>
              <a:buSzPct val="100000"/>
              <a:buFont typeface="Wingdings" panose="05000000000000000000" pitchFamily="2" charset="2"/>
              <a:buChar char=""/>
            </a:pPr>
            <a:r>
              <a:rPr lang="cs-CZ" sz="1800" dirty="0"/>
              <a:t>Evaluátor</a:t>
            </a:r>
          </a:p>
          <a:p>
            <a:pPr marL="0" lvl="1" indent="0">
              <a:lnSpc>
                <a:spcPts val="1400"/>
              </a:lnSpc>
              <a:spcBef>
                <a:spcPts val="0"/>
              </a:spcBef>
              <a:spcAft>
                <a:spcPts val="0"/>
              </a:spcAft>
              <a:buSzPct val="100000"/>
              <a:buNone/>
            </a:pPr>
            <a:endParaRPr lang="cs-CZ" sz="1900" dirty="0"/>
          </a:p>
        </p:txBody>
      </p:sp>
      <p:sp>
        <p:nvSpPr>
          <p:cNvPr id="5" name="Zástupný symbol pro číslo snímku 4"/>
          <p:cNvSpPr>
            <a:spLocks noGrp="1"/>
          </p:cNvSpPr>
          <p:nvPr>
            <p:ph type="sldNum" sz="quarter" idx="13"/>
          </p:nvPr>
        </p:nvSpPr>
        <p:spPr/>
        <p:txBody>
          <a:bodyPr/>
          <a:lstStyle/>
          <a:p>
            <a:fld id="{479BF083-4774-43B1-9AB0-5CC1AC5DD8EE}" type="slidenum">
              <a:rPr lang="cs-CZ" smtClean="0"/>
              <a:pPr/>
              <a:t>12</a:t>
            </a:fld>
            <a:endParaRPr lang="cs-CZ" dirty="0"/>
          </a:p>
        </p:txBody>
      </p:sp>
      <p:pic>
        <p:nvPicPr>
          <p:cNvPr id="921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95523" y="2557775"/>
            <a:ext cx="5579378" cy="7778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Obdélník 8"/>
          <p:cNvSpPr/>
          <p:nvPr/>
        </p:nvSpPr>
        <p:spPr>
          <a:xfrm>
            <a:off x="3983196" y="2617661"/>
            <a:ext cx="2499151" cy="424919"/>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pic>
        <p:nvPicPr>
          <p:cNvPr id="9220"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2444" y="3501008"/>
            <a:ext cx="8172003" cy="3065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10" name="Přímá spojnice se šipkou 9"/>
          <p:cNvCxnSpPr/>
          <p:nvPr/>
        </p:nvCxnSpPr>
        <p:spPr>
          <a:xfrm>
            <a:off x="1763688" y="2348880"/>
            <a:ext cx="2088232" cy="268781"/>
          </a:xfrm>
          <a:prstGeom prst="straightConnector1">
            <a:avLst/>
          </a:prstGeom>
          <a:ln>
            <a:solidFill>
              <a:srgbClr val="FF0000"/>
            </a:solidFill>
            <a:tailEnd type="arrow"/>
          </a:ln>
        </p:spPr>
        <p:style>
          <a:lnRef idx="2">
            <a:schemeClr val="accent3"/>
          </a:lnRef>
          <a:fillRef idx="0">
            <a:schemeClr val="accent3"/>
          </a:fillRef>
          <a:effectRef idx="1">
            <a:schemeClr val="accent3"/>
          </a:effectRef>
          <a:fontRef idx="minor">
            <a:schemeClr val="tx1"/>
          </a:fontRef>
        </p:style>
      </p:cxnSp>
      <p:cxnSp>
        <p:nvCxnSpPr>
          <p:cNvPr id="15" name="Přímá spojnice se šipkou 14"/>
          <p:cNvCxnSpPr/>
          <p:nvPr/>
        </p:nvCxnSpPr>
        <p:spPr>
          <a:xfrm flipH="1">
            <a:off x="2114368" y="3055031"/>
            <a:ext cx="1809560" cy="1166057"/>
          </a:xfrm>
          <a:prstGeom prst="straightConnector1">
            <a:avLst/>
          </a:prstGeom>
          <a:ln>
            <a:solidFill>
              <a:srgbClr val="FF0000"/>
            </a:solidFill>
            <a:tailEnd type="arrow"/>
          </a:ln>
        </p:spPr>
        <p:style>
          <a:lnRef idx="2">
            <a:schemeClr val="accent3"/>
          </a:lnRef>
          <a:fillRef idx="0">
            <a:schemeClr val="accent3"/>
          </a:fillRef>
          <a:effectRef idx="1">
            <a:schemeClr val="accent3"/>
          </a:effectRef>
          <a:fontRef idx="minor">
            <a:schemeClr val="tx1"/>
          </a:fontRef>
        </p:style>
      </p:cxnSp>
      <p:pic>
        <p:nvPicPr>
          <p:cNvPr id="205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8538" y="1243359"/>
            <a:ext cx="8892480" cy="9407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 name="Obdélník 12"/>
          <p:cNvSpPr/>
          <p:nvPr/>
        </p:nvSpPr>
        <p:spPr>
          <a:xfrm>
            <a:off x="142120" y="1819423"/>
            <a:ext cx="747780" cy="339316"/>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Tree>
    <p:extLst>
      <p:ext uri="{BB962C8B-B14F-4D97-AF65-F5344CB8AC3E}">
        <p14:creationId xmlns:p14="http://schemas.microsoft.com/office/powerpoint/2010/main" val="182292844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Vytvoření nové žádosti</a:t>
            </a:r>
          </a:p>
        </p:txBody>
      </p:sp>
      <p:sp>
        <p:nvSpPr>
          <p:cNvPr id="3" name="Zástupný symbol pro obsah 2"/>
          <p:cNvSpPr>
            <a:spLocks noGrp="1"/>
          </p:cNvSpPr>
          <p:nvPr>
            <p:ph idx="1"/>
          </p:nvPr>
        </p:nvSpPr>
        <p:spPr>
          <a:xfrm>
            <a:off x="274484" y="1722600"/>
            <a:ext cx="8869516" cy="1174679"/>
          </a:xfrm>
        </p:spPr>
        <p:txBody>
          <a:bodyPr/>
          <a:lstStyle/>
          <a:p>
            <a:pPr>
              <a:lnSpc>
                <a:spcPts val="2200"/>
              </a:lnSpc>
              <a:spcBef>
                <a:spcPts val="0"/>
              </a:spcBef>
              <a:spcAft>
                <a:spcPts val="0"/>
              </a:spcAft>
            </a:pPr>
            <a:r>
              <a:rPr lang="cs-CZ" sz="1400" dirty="0"/>
              <a:t>Nová žádost</a:t>
            </a:r>
          </a:p>
          <a:p>
            <a:pPr>
              <a:lnSpc>
                <a:spcPts val="2200"/>
              </a:lnSpc>
              <a:spcBef>
                <a:spcPts val="0"/>
              </a:spcBef>
              <a:spcAft>
                <a:spcPts val="0"/>
              </a:spcAft>
            </a:pPr>
            <a:r>
              <a:rPr lang="cs-CZ" sz="1400" dirty="0"/>
              <a:t>Seznam programů a výzev (uživatel vybere správný OP)</a:t>
            </a:r>
          </a:p>
          <a:p>
            <a:pPr>
              <a:lnSpc>
                <a:spcPts val="2200"/>
              </a:lnSpc>
              <a:spcBef>
                <a:spcPts val="0"/>
              </a:spcBef>
              <a:spcAft>
                <a:spcPts val="0"/>
              </a:spcAft>
            </a:pPr>
            <a:r>
              <a:rPr lang="cs-CZ" sz="1400" dirty="0"/>
              <a:t>Otevřené výzvy (uživatel vybere </a:t>
            </a:r>
            <a:r>
              <a:rPr lang="cs-CZ" sz="1400" b="1" dirty="0"/>
              <a:t>Výzvu pro MAS č. 03_16_047 </a:t>
            </a:r>
            <a:r>
              <a:rPr lang="cs-CZ" sz="1400" dirty="0"/>
              <a:t>a klikne na modrý odkaz </a:t>
            </a:r>
            <a:r>
              <a:rPr lang="cs-CZ" sz="1400" u="sng" dirty="0"/>
              <a:t>individuální projekt)</a:t>
            </a:r>
            <a:endParaRPr lang="cs-CZ" sz="1400" dirty="0"/>
          </a:p>
        </p:txBody>
      </p:sp>
      <p:sp>
        <p:nvSpPr>
          <p:cNvPr id="5" name="Zástupný symbol pro číslo snímku 4"/>
          <p:cNvSpPr>
            <a:spLocks noGrp="1"/>
          </p:cNvSpPr>
          <p:nvPr>
            <p:ph type="sldNum" sz="quarter" idx="13"/>
          </p:nvPr>
        </p:nvSpPr>
        <p:spPr/>
        <p:txBody>
          <a:bodyPr/>
          <a:lstStyle/>
          <a:p>
            <a:fld id="{479BF083-4774-43B1-9AB0-5CC1AC5DD8EE}" type="slidenum">
              <a:rPr lang="cs-CZ" smtClean="0"/>
              <a:pPr/>
              <a:t>13</a:t>
            </a:fld>
            <a:endParaRPr lang="cs-CZ" dirty="0"/>
          </a:p>
        </p:txBody>
      </p:sp>
      <p:pic>
        <p:nvPicPr>
          <p:cNvPr id="1024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4485" y="1196416"/>
            <a:ext cx="5161611" cy="5261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Obdélník 8"/>
          <p:cNvSpPr/>
          <p:nvPr/>
        </p:nvSpPr>
        <p:spPr>
          <a:xfrm>
            <a:off x="2059195" y="1361121"/>
            <a:ext cx="1115777" cy="277304"/>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92080" y="1870348"/>
            <a:ext cx="3152775"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4" name="Picture 2" descr="C:\Users\michaela.sedlackova\Desktop\Výzva ŘO_2.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7504" y="2852937"/>
            <a:ext cx="8928992" cy="2304256"/>
          </a:xfrm>
          <a:prstGeom prst="rect">
            <a:avLst/>
          </a:prstGeom>
          <a:noFill/>
          <a:extLst>
            <a:ext uri="{909E8E84-426E-40DD-AFC4-6F175D3DCCD1}">
              <a14:hiddenFill xmlns:a14="http://schemas.microsoft.com/office/drawing/2010/main">
                <a:solidFill>
                  <a:srgbClr val="FFFFFF"/>
                </a:solidFill>
              </a14:hiddenFill>
            </a:ext>
          </a:extLst>
        </p:spPr>
      </p:pic>
      <p:pic>
        <p:nvPicPr>
          <p:cNvPr id="3075" name="Picture 3" descr="C:\Users\michaela.sedlackova\Desktop\Výzva ŘO_1.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109756" y="5157193"/>
            <a:ext cx="5319269" cy="151216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3288194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Vytvoření nové žádosti</a:t>
            </a:r>
          </a:p>
        </p:txBody>
      </p:sp>
      <p:sp>
        <p:nvSpPr>
          <p:cNvPr id="3" name="Zástupný symbol pro obsah 2"/>
          <p:cNvSpPr>
            <a:spLocks noGrp="1"/>
          </p:cNvSpPr>
          <p:nvPr>
            <p:ph idx="1"/>
          </p:nvPr>
        </p:nvSpPr>
        <p:spPr>
          <a:xfrm>
            <a:off x="7380312" y="1412776"/>
            <a:ext cx="1763688" cy="1800200"/>
          </a:xfrm>
        </p:spPr>
        <p:txBody>
          <a:bodyPr/>
          <a:lstStyle/>
          <a:p>
            <a:pPr>
              <a:lnSpc>
                <a:spcPts val="2200"/>
              </a:lnSpc>
              <a:spcBef>
                <a:spcPts val="0"/>
              </a:spcBef>
              <a:spcAft>
                <a:spcPts val="0"/>
              </a:spcAft>
            </a:pPr>
            <a:r>
              <a:rPr lang="cs-CZ" sz="1800" dirty="0"/>
              <a:t>Výběr podvýzvy</a:t>
            </a:r>
          </a:p>
          <a:p>
            <a:pPr>
              <a:lnSpc>
                <a:spcPts val="2200"/>
              </a:lnSpc>
              <a:spcBef>
                <a:spcPts val="0"/>
              </a:spcBef>
              <a:spcAft>
                <a:spcPts val="0"/>
              </a:spcAft>
            </a:pPr>
            <a:endParaRPr lang="cs-CZ" sz="1800" dirty="0"/>
          </a:p>
          <a:p>
            <a:pPr marL="0" indent="0">
              <a:lnSpc>
                <a:spcPts val="2200"/>
              </a:lnSpc>
              <a:spcBef>
                <a:spcPts val="0"/>
              </a:spcBef>
              <a:spcAft>
                <a:spcPts val="0"/>
              </a:spcAft>
              <a:buNone/>
            </a:pPr>
            <a:endParaRPr lang="cs-CZ" sz="1800" dirty="0"/>
          </a:p>
          <a:p>
            <a:pPr>
              <a:lnSpc>
                <a:spcPts val="2200"/>
              </a:lnSpc>
              <a:spcBef>
                <a:spcPts val="0"/>
              </a:spcBef>
              <a:spcAft>
                <a:spcPts val="0"/>
              </a:spcAft>
            </a:pPr>
            <a:r>
              <a:rPr lang="cs-CZ" sz="1800" dirty="0"/>
              <a:t>Výběr výzvy MAS</a:t>
            </a:r>
          </a:p>
        </p:txBody>
      </p:sp>
      <p:sp>
        <p:nvSpPr>
          <p:cNvPr id="5" name="Zástupný symbol pro číslo snímku 4"/>
          <p:cNvSpPr>
            <a:spLocks noGrp="1"/>
          </p:cNvSpPr>
          <p:nvPr>
            <p:ph type="sldNum" sz="quarter" idx="13"/>
          </p:nvPr>
        </p:nvSpPr>
        <p:spPr/>
        <p:txBody>
          <a:bodyPr/>
          <a:lstStyle/>
          <a:p>
            <a:fld id="{479BF083-4774-43B1-9AB0-5CC1AC5DD8EE}" type="slidenum">
              <a:rPr lang="cs-CZ" smtClean="0"/>
              <a:pPr/>
              <a:t>14</a:t>
            </a:fld>
            <a:endParaRPr lang="cs-CZ" dirty="0"/>
          </a:p>
        </p:txBody>
      </p:sp>
      <p:pic>
        <p:nvPicPr>
          <p:cNvPr id="1026" name="Picture 2" descr="C:\Users\michaela.sedlackova\Desktop\Výběr podvýzvy_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23528" y="1268760"/>
            <a:ext cx="6847903" cy="3888432"/>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C:\Users\michaela.sedlackova\Desktop\Výběr podvýzvy_2.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35696" y="3342083"/>
            <a:ext cx="6877133" cy="326585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3184127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Pravidla pro vyplňování žádosti</a:t>
            </a:r>
          </a:p>
        </p:txBody>
      </p:sp>
      <p:sp>
        <p:nvSpPr>
          <p:cNvPr id="3" name="Zástupný symbol pro obsah 2"/>
          <p:cNvSpPr>
            <a:spLocks noGrp="1"/>
          </p:cNvSpPr>
          <p:nvPr>
            <p:ph idx="1"/>
          </p:nvPr>
        </p:nvSpPr>
        <p:spPr>
          <a:xfrm>
            <a:off x="323528" y="1268760"/>
            <a:ext cx="6984776" cy="1512168"/>
          </a:xfrm>
        </p:spPr>
        <p:txBody>
          <a:bodyPr/>
          <a:lstStyle/>
          <a:p>
            <a:pPr algn="just">
              <a:lnSpc>
                <a:spcPct val="100000"/>
              </a:lnSpc>
            </a:pPr>
            <a:r>
              <a:rPr lang="cs-CZ" sz="1400" dirty="0"/>
              <a:t>Uživatel </a:t>
            </a:r>
            <a:r>
              <a:rPr lang="cs-CZ" sz="1400" b="1" u="sng" dirty="0"/>
              <a:t>vyplňuje záložky postupně</a:t>
            </a:r>
            <a:r>
              <a:rPr lang="cs-CZ" sz="1400" dirty="0"/>
              <a:t> (!!!) podle navigačního menu v levé části obrazovky.</a:t>
            </a:r>
          </a:p>
          <a:p>
            <a:pPr algn="just">
              <a:lnSpc>
                <a:spcPct val="100000"/>
              </a:lnSpc>
            </a:pPr>
            <a:r>
              <a:rPr lang="cs-CZ" sz="1400" dirty="0"/>
              <a:t>Jednou vepsaná data se propisují do dalších záložek, či umožní zaktivnění některých neaktivních záložek.</a:t>
            </a:r>
          </a:p>
          <a:p>
            <a:pPr algn="just">
              <a:lnSpc>
                <a:spcPct val="100000"/>
              </a:lnSpc>
            </a:pPr>
            <a:r>
              <a:rPr lang="cs-CZ" sz="1400" b="1" dirty="0"/>
              <a:t>UKLÁDAT!!! </a:t>
            </a:r>
            <a:r>
              <a:rPr lang="cs-CZ" sz="1400" dirty="0"/>
              <a:t>každou vyplněnou záložku, či delší textové pole před jeho opuštěním uložte.</a:t>
            </a:r>
          </a:p>
        </p:txBody>
      </p:sp>
      <p:sp>
        <p:nvSpPr>
          <p:cNvPr id="4" name="Zástupný symbol pro obsah 3"/>
          <p:cNvSpPr>
            <a:spLocks noGrp="1"/>
          </p:cNvSpPr>
          <p:nvPr>
            <p:ph idx="10"/>
          </p:nvPr>
        </p:nvSpPr>
        <p:spPr>
          <a:xfrm>
            <a:off x="323528" y="3068960"/>
            <a:ext cx="4104456" cy="576064"/>
          </a:xfrm>
        </p:spPr>
        <p:txBody>
          <a:bodyPr/>
          <a:lstStyle/>
          <a:p>
            <a:pPr>
              <a:lnSpc>
                <a:spcPct val="100000"/>
              </a:lnSpc>
              <a:spcBef>
                <a:spcPts val="0"/>
              </a:spcBef>
            </a:pPr>
            <a:r>
              <a:rPr lang="cs-CZ" sz="1400" b="1" u="sng" cap="all" dirty="0"/>
              <a:t>Pravidlo:</a:t>
            </a:r>
          </a:p>
          <a:p>
            <a:pPr lvl="1">
              <a:lnSpc>
                <a:spcPct val="100000"/>
              </a:lnSpc>
              <a:spcBef>
                <a:spcPts val="0"/>
              </a:spcBef>
              <a:spcAft>
                <a:spcPts val="0"/>
              </a:spcAft>
            </a:pPr>
            <a:r>
              <a:rPr lang="cs-CZ" sz="1400" b="1" dirty="0"/>
              <a:t>Žlutě</a:t>
            </a:r>
            <a:r>
              <a:rPr lang="cs-CZ" sz="1400" dirty="0"/>
              <a:t> podbarvená pole = </a:t>
            </a:r>
            <a:r>
              <a:rPr lang="cs-CZ" sz="1400" b="1" dirty="0"/>
              <a:t>povinná</a:t>
            </a:r>
          </a:p>
          <a:p>
            <a:pPr lvl="1">
              <a:lnSpc>
                <a:spcPct val="100000"/>
              </a:lnSpc>
              <a:spcBef>
                <a:spcPts val="0"/>
              </a:spcBef>
              <a:spcAft>
                <a:spcPts val="0"/>
              </a:spcAft>
            </a:pPr>
            <a:r>
              <a:rPr lang="cs-CZ" sz="1400" b="1" dirty="0"/>
              <a:t>Šedivě</a:t>
            </a:r>
            <a:r>
              <a:rPr lang="cs-CZ" sz="1400" dirty="0"/>
              <a:t> podbarvená pole = </a:t>
            </a:r>
            <a:r>
              <a:rPr lang="cs-CZ" sz="1400" b="1" dirty="0"/>
              <a:t>volitelná</a:t>
            </a:r>
          </a:p>
          <a:p>
            <a:pPr lvl="1">
              <a:lnSpc>
                <a:spcPct val="100000"/>
              </a:lnSpc>
              <a:spcBef>
                <a:spcPts val="0"/>
              </a:spcBef>
              <a:spcAft>
                <a:spcPts val="0"/>
              </a:spcAft>
            </a:pPr>
            <a:r>
              <a:rPr lang="cs-CZ" sz="1400" b="1" dirty="0"/>
              <a:t>Bíle</a:t>
            </a:r>
            <a:r>
              <a:rPr lang="cs-CZ" sz="1400" dirty="0"/>
              <a:t> podbarvená pole = </a:t>
            </a:r>
            <a:r>
              <a:rPr lang="cs-CZ" sz="1400" b="1" dirty="0"/>
              <a:t>vyplňuje systém</a:t>
            </a:r>
          </a:p>
        </p:txBody>
      </p:sp>
      <p:sp>
        <p:nvSpPr>
          <p:cNvPr id="5" name="Zástupný symbol pro číslo snímku 4"/>
          <p:cNvSpPr>
            <a:spLocks noGrp="1"/>
          </p:cNvSpPr>
          <p:nvPr>
            <p:ph type="sldNum" sz="quarter" idx="13"/>
          </p:nvPr>
        </p:nvSpPr>
        <p:spPr/>
        <p:txBody>
          <a:bodyPr/>
          <a:lstStyle/>
          <a:p>
            <a:fld id="{479BF083-4774-43B1-9AB0-5CC1AC5DD8EE}" type="slidenum">
              <a:rPr lang="cs-CZ" smtClean="0"/>
              <a:pPr/>
              <a:t>15</a:t>
            </a:fld>
            <a:endParaRPr lang="cs-CZ" dirty="0"/>
          </a:p>
        </p:txBody>
      </p:sp>
      <p:sp>
        <p:nvSpPr>
          <p:cNvPr id="6" name="Zástupný symbol pro obsah 6"/>
          <p:cNvSpPr txBox="1">
            <a:spLocks/>
          </p:cNvSpPr>
          <p:nvPr/>
        </p:nvSpPr>
        <p:spPr>
          <a:xfrm>
            <a:off x="323528" y="3789040"/>
            <a:ext cx="4176464" cy="2952328"/>
          </a:xfrm>
          <a:prstGeom prst="rect">
            <a:avLst/>
          </a:prstGeom>
        </p:spPr>
        <p:txBody>
          <a:bodyPr vert="horz" lIns="0" tIns="0" rIns="0" bIns="0" rtlCol="0" anchor="ctr"/>
          <a:lstStyle>
            <a:defPPr>
              <a:defRPr lang="cs-CZ"/>
            </a:defPPr>
            <a:lvl1pPr marL="0" algn="ctr" defTabSz="914400" rtl="0" eaLnBrk="1" latinLnBrk="0" hangingPunct="1">
              <a:defRPr sz="1050" b="1"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432000" indent="-432000" algn="just">
              <a:spcBef>
                <a:spcPts val="600"/>
              </a:spcBef>
              <a:spcAft>
                <a:spcPts val="600"/>
              </a:spcAft>
              <a:buClr>
                <a:schemeClr val="accent2"/>
              </a:buClr>
              <a:buSzPct val="100000"/>
              <a:buFont typeface="Wingdings" panose="05000000000000000000" pitchFamily="2" charset="2"/>
              <a:buChar char=""/>
            </a:pPr>
            <a:r>
              <a:rPr lang="cs-CZ" sz="1400" b="0" dirty="0"/>
              <a:t>Seznam jednotlivých záložek žádosti</a:t>
            </a:r>
          </a:p>
          <a:p>
            <a:pPr marL="432000" indent="-432000" algn="l">
              <a:spcBef>
                <a:spcPts val="600"/>
              </a:spcBef>
              <a:spcAft>
                <a:spcPts val="600"/>
              </a:spcAft>
              <a:buClr>
                <a:schemeClr val="accent2"/>
              </a:buClr>
              <a:buSzPct val="100000"/>
              <a:buFont typeface="Wingdings" panose="05000000000000000000" pitchFamily="2" charset="2"/>
              <a:buChar char=""/>
            </a:pPr>
            <a:r>
              <a:rPr lang="cs-CZ" sz="1400" b="0" dirty="0"/>
              <a:t>Pomocí šipek možno seznam </a:t>
            </a:r>
            <a:br>
              <a:rPr lang="cs-CZ" sz="1400" b="0" dirty="0"/>
            </a:br>
            <a:r>
              <a:rPr lang="cs-CZ" sz="1400" b="0" dirty="0"/>
              <a:t>rozbalovat či zabalovat</a:t>
            </a:r>
          </a:p>
          <a:p>
            <a:pPr marL="432000" indent="-432000" algn="just">
              <a:spcBef>
                <a:spcPts val="600"/>
              </a:spcBef>
              <a:spcAft>
                <a:spcPts val="600"/>
              </a:spcAft>
              <a:buClr>
                <a:schemeClr val="accent2"/>
              </a:buClr>
              <a:buSzPct val="100000"/>
              <a:buFont typeface="Wingdings" panose="05000000000000000000" pitchFamily="2" charset="2"/>
              <a:buChar char=""/>
            </a:pPr>
            <a:r>
              <a:rPr lang="cs-CZ" sz="1400" b="0" dirty="0"/>
              <a:t>Šedivé záložky nejsou přístupné</a:t>
            </a:r>
          </a:p>
          <a:p>
            <a:pPr marL="666000" lvl="1" indent="-252000">
              <a:spcAft>
                <a:spcPts val="300"/>
              </a:spcAft>
              <a:buClr>
                <a:schemeClr val="accent2"/>
              </a:buClr>
              <a:buSzPct val="80000"/>
              <a:buFont typeface="Wingdings" panose="05000000000000000000" pitchFamily="2" charset="2"/>
              <a:buChar char=""/>
            </a:pPr>
            <a:r>
              <a:rPr lang="cs-CZ" sz="1400" dirty="0"/>
              <a:t>Zpřístupní se podle dat vyplňovaných během žádosti</a:t>
            </a:r>
          </a:p>
          <a:p>
            <a:pPr marL="666000" lvl="1" indent="-252000">
              <a:spcAft>
                <a:spcPts val="300"/>
              </a:spcAft>
              <a:buClr>
                <a:schemeClr val="accent2"/>
              </a:buClr>
              <a:buSzPct val="80000"/>
              <a:buFont typeface="Wingdings" panose="05000000000000000000" pitchFamily="2" charset="2"/>
              <a:buChar char=""/>
            </a:pPr>
            <a:r>
              <a:rPr lang="cs-CZ" sz="1400" dirty="0"/>
              <a:t>Nebo nejsou podle zadaných dat povinná </a:t>
            </a:r>
          </a:p>
        </p:txBody>
      </p:sp>
      <p:pic>
        <p:nvPicPr>
          <p:cNvPr id="2051" name="Picture 3" descr="C:\Users\michaela.sedlackova\Desktop\datová oblast žádosti.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96335" y="1248366"/>
            <a:ext cx="1121619" cy="5400600"/>
          </a:xfrm>
          <a:prstGeom prst="rect">
            <a:avLst/>
          </a:prstGeom>
          <a:noFill/>
          <a:extLst>
            <a:ext uri="{909E8E84-426E-40DD-AFC4-6F175D3DCCD1}">
              <a14:hiddenFill xmlns:a14="http://schemas.microsoft.com/office/drawing/2010/main">
                <a:solidFill>
                  <a:srgbClr val="FFFFFF"/>
                </a:solidFill>
              </a14:hiddenFill>
            </a:ext>
          </a:extLst>
        </p:spPr>
      </p:pic>
      <p:sp>
        <p:nvSpPr>
          <p:cNvPr id="9" name="Zástupný symbol pro obsah 3"/>
          <p:cNvSpPr txBox="1">
            <a:spLocks/>
          </p:cNvSpPr>
          <p:nvPr/>
        </p:nvSpPr>
        <p:spPr>
          <a:xfrm>
            <a:off x="4499992" y="4305137"/>
            <a:ext cx="2952328" cy="2216638"/>
          </a:xfrm>
          <a:prstGeom prst="rect">
            <a:avLst/>
          </a:prstGeom>
        </p:spPr>
        <p:txBody>
          <a:bodyPr vert="horz" lIns="0" tIns="0" rIns="0" bIns="0" rtlCol="0">
            <a:noAutofit/>
          </a:bodyPr>
          <a:lstStyle>
            <a:lvl1pPr marL="432000" indent="-432000" algn="l" defTabSz="914400" rtl="0" eaLnBrk="1" latinLnBrk="0" hangingPunct="1">
              <a:lnSpc>
                <a:spcPts val="2880"/>
              </a:lnSpc>
              <a:spcBef>
                <a:spcPts val="600"/>
              </a:spcBef>
              <a:spcAft>
                <a:spcPts val="600"/>
              </a:spcAft>
              <a:buClr>
                <a:schemeClr val="accent2"/>
              </a:buClr>
              <a:buSzPct val="100000"/>
              <a:buFont typeface="Wingdings" panose="05000000000000000000" pitchFamily="2" charset="2"/>
              <a:buChar char=""/>
              <a:defRPr sz="2400" b="0" kern="1200">
                <a:solidFill>
                  <a:schemeClr val="tx1"/>
                </a:solidFill>
                <a:latin typeface="+mn-lt"/>
                <a:ea typeface="+mn-ea"/>
                <a:cs typeface="+mn-cs"/>
              </a:defRPr>
            </a:lvl1pPr>
            <a:lvl2pPr marL="666000" indent="-252000" algn="l" defTabSz="914400" rtl="0" eaLnBrk="1" latinLnBrk="0" hangingPunct="1">
              <a:lnSpc>
                <a:spcPts val="2400"/>
              </a:lnSpc>
              <a:spcBef>
                <a:spcPts val="300"/>
              </a:spcBef>
              <a:spcAft>
                <a:spcPts val="300"/>
              </a:spcAft>
              <a:buClr>
                <a:schemeClr val="accent2"/>
              </a:buClr>
              <a:buSzPct val="80000"/>
              <a:buFont typeface="Wingdings" panose="05000000000000000000" pitchFamily="2" charset="2"/>
              <a:buChar char=""/>
              <a:defRPr sz="2000" kern="1200">
                <a:solidFill>
                  <a:schemeClr val="tx1"/>
                </a:solidFill>
                <a:latin typeface="+mn-lt"/>
                <a:ea typeface="+mn-ea"/>
                <a:cs typeface="+mn-cs"/>
              </a:defRPr>
            </a:lvl2pPr>
            <a:lvl3pPr marL="918000" indent="-252000" algn="l" defTabSz="914400" rtl="0" eaLnBrk="1" latinLnBrk="0" hangingPunct="1">
              <a:lnSpc>
                <a:spcPts val="2400"/>
              </a:lnSpc>
              <a:spcBef>
                <a:spcPts val="300"/>
              </a:spcBef>
              <a:spcAft>
                <a:spcPts val="300"/>
              </a:spcAft>
              <a:buClr>
                <a:schemeClr val="accent2"/>
              </a:buClr>
              <a:buSzPct val="80000"/>
              <a:buFont typeface="Wingdings" panose="05000000000000000000" pitchFamily="2" charset="2"/>
              <a:buChar char=""/>
              <a:defRPr sz="2000" kern="1200">
                <a:solidFill>
                  <a:schemeClr val="tx1"/>
                </a:solidFill>
                <a:latin typeface="+mn-lt"/>
                <a:ea typeface="+mn-ea"/>
                <a:cs typeface="+mn-cs"/>
              </a:defRPr>
            </a:lvl3pPr>
            <a:lvl4pPr marL="1170000" indent="-252000" algn="l" defTabSz="914400" rtl="0" eaLnBrk="1" latinLnBrk="0" hangingPunct="1">
              <a:lnSpc>
                <a:spcPts val="2400"/>
              </a:lnSpc>
              <a:spcBef>
                <a:spcPts val="300"/>
              </a:spcBef>
              <a:spcAft>
                <a:spcPts val="300"/>
              </a:spcAft>
              <a:buClr>
                <a:schemeClr val="accent2"/>
              </a:buClr>
              <a:buSzPct val="80000"/>
              <a:buFont typeface="Wingdings" panose="05000000000000000000" pitchFamily="2" charset="2"/>
              <a:buChar char=""/>
              <a:defRPr lang="cs-CZ" sz="2000" kern="1200" dirty="0" smtClean="0">
                <a:solidFill>
                  <a:schemeClr val="tx1"/>
                </a:solidFill>
                <a:latin typeface="+mn-lt"/>
                <a:ea typeface="+mn-ea"/>
                <a:cs typeface="+mn-cs"/>
              </a:defRPr>
            </a:lvl4pPr>
            <a:lvl5pPr marL="1422000" indent="-252000" algn="l" defTabSz="914400" rtl="0" eaLnBrk="1" latinLnBrk="0" hangingPunct="1">
              <a:lnSpc>
                <a:spcPts val="2400"/>
              </a:lnSpc>
              <a:spcBef>
                <a:spcPts val="300"/>
              </a:spcBef>
              <a:spcAft>
                <a:spcPts val="300"/>
              </a:spcAft>
              <a:buClr>
                <a:schemeClr val="accent2"/>
              </a:buClr>
              <a:buSzPct val="80000"/>
              <a:buFont typeface="Wingdings" panose="05000000000000000000" pitchFamily="2" charset="2"/>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just">
              <a:lnSpc>
                <a:spcPct val="100000"/>
              </a:lnSpc>
            </a:pPr>
            <a:r>
              <a:rPr lang="cs-CZ" sz="1400" dirty="0"/>
              <a:t>Možnosti vyplnění jednotlivých polí na záložkách</a:t>
            </a:r>
          </a:p>
          <a:p>
            <a:pPr lvl="1">
              <a:lnSpc>
                <a:spcPct val="100000"/>
              </a:lnSpc>
              <a:spcBef>
                <a:spcPts val="600"/>
              </a:spcBef>
            </a:pPr>
            <a:r>
              <a:rPr lang="cs-CZ" sz="1400" dirty="0"/>
              <a:t>Text, číslo, datum</a:t>
            </a:r>
          </a:p>
          <a:p>
            <a:pPr lvl="1">
              <a:lnSpc>
                <a:spcPct val="100000"/>
              </a:lnSpc>
              <a:spcBef>
                <a:spcPts val="0"/>
              </a:spcBef>
            </a:pPr>
            <a:r>
              <a:rPr lang="cs-CZ" sz="1400" dirty="0"/>
              <a:t>Výběr s rozbalovacího seznamu, kalendáře</a:t>
            </a:r>
          </a:p>
          <a:p>
            <a:pPr lvl="1">
              <a:lnSpc>
                <a:spcPct val="100000"/>
              </a:lnSpc>
              <a:spcBef>
                <a:spcPts val="0"/>
              </a:spcBef>
            </a:pPr>
            <a:r>
              <a:rPr lang="cs-CZ" sz="1400" dirty="0" err="1"/>
              <a:t>Checkboxy</a:t>
            </a:r>
            <a:endParaRPr lang="cs-CZ" sz="1400" dirty="0"/>
          </a:p>
          <a:p>
            <a:pPr lvl="1">
              <a:lnSpc>
                <a:spcPct val="100000"/>
              </a:lnSpc>
              <a:spcBef>
                <a:spcPts val="0"/>
              </a:spcBef>
            </a:pPr>
            <a:r>
              <a:rPr lang="cs-CZ" sz="1400" dirty="0"/>
              <a:t>Výběr ze seznamu </a:t>
            </a:r>
            <a:br>
              <a:rPr lang="cs-CZ" sz="1400" dirty="0"/>
            </a:br>
            <a:r>
              <a:rPr lang="cs-CZ" sz="1400" dirty="0"/>
              <a:t>a přesunutí </a:t>
            </a:r>
          </a:p>
          <a:p>
            <a:pPr lvl="1">
              <a:lnSpc>
                <a:spcPct val="100000"/>
              </a:lnSpc>
              <a:spcBef>
                <a:spcPts val="0"/>
              </a:spcBef>
            </a:pPr>
            <a:r>
              <a:rPr lang="cs-CZ" sz="1400" dirty="0"/>
              <a:t>Nový záznam</a:t>
            </a:r>
          </a:p>
        </p:txBody>
      </p:sp>
    </p:spTree>
    <p:extLst>
      <p:ext uri="{BB962C8B-B14F-4D97-AF65-F5344CB8AC3E}">
        <p14:creationId xmlns:p14="http://schemas.microsoft.com/office/powerpoint/2010/main" val="138435178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Příklady vyplňovaných záložek – IDENTIFIKACE OPERACE</a:t>
            </a:r>
          </a:p>
        </p:txBody>
      </p:sp>
      <p:sp>
        <p:nvSpPr>
          <p:cNvPr id="6" name="Zástupný symbol pro obsah 5"/>
          <p:cNvSpPr>
            <a:spLocks noGrp="1"/>
          </p:cNvSpPr>
          <p:nvPr>
            <p:ph idx="10"/>
          </p:nvPr>
        </p:nvSpPr>
        <p:spPr>
          <a:xfrm>
            <a:off x="495498" y="5589240"/>
            <a:ext cx="4226445" cy="1080120"/>
          </a:xfrm>
        </p:spPr>
        <p:txBody>
          <a:bodyPr/>
          <a:lstStyle/>
          <a:p>
            <a:pPr>
              <a:lnSpc>
                <a:spcPct val="100000"/>
              </a:lnSpc>
              <a:spcBef>
                <a:spcPts val="0"/>
              </a:spcBef>
              <a:spcAft>
                <a:spcPts val="300"/>
              </a:spcAft>
            </a:pPr>
            <a:r>
              <a:rPr lang="cs-CZ" sz="1600" dirty="0"/>
              <a:t>Žadatel vyplňuje žlutá povinná pole.</a:t>
            </a:r>
          </a:p>
          <a:p>
            <a:pPr>
              <a:lnSpc>
                <a:spcPct val="100000"/>
              </a:lnSpc>
              <a:spcBef>
                <a:spcPts val="0"/>
              </a:spcBef>
              <a:spcAft>
                <a:spcPts val="300"/>
              </a:spcAft>
            </a:pPr>
            <a:r>
              <a:rPr lang="cs-CZ" sz="1600" dirty="0"/>
              <a:t>Výběr z rozbalovacího seznamu.</a:t>
            </a:r>
          </a:p>
          <a:p>
            <a:pPr>
              <a:lnSpc>
                <a:spcPct val="100000"/>
              </a:lnSpc>
              <a:spcBef>
                <a:spcPts val="0"/>
              </a:spcBef>
              <a:spcAft>
                <a:spcPts val="300"/>
              </a:spcAft>
            </a:pPr>
            <a:r>
              <a:rPr lang="cs-CZ" sz="1600" dirty="0"/>
              <a:t>Po vyplnění ULOŽIT.</a:t>
            </a:r>
          </a:p>
        </p:txBody>
      </p:sp>
      <p:sp>
        <p:nvSpPr>
          <p:cNvPr id="4" name="Zástupný symbol pro číslo snímku 3"/>
          <p:cNvSpPr>
            <a:spLocks noGrp="1"/>
          </p:cNvSpPr>
          <p:nvPr>
            <p:ph type="sldNum" sz="quarter" idx="13"/>
          </p:nvPr>
        </p:nvSpPr>
        <p:spPr/>
        <p:txBody>
          <a:bodyPr/>
          <a:lstStyle/>
          <a:p>
            <a:fld id="{479BF083-4774-43B1-9AB0-5CC1AC5DD8EE}" type="slidenum">
              <a:rPr lang="cs-CZ" smtClean="0"/>
              <a:pPr/>
              <a:t>16</a:t>
            </a:fld>
            <a:endParaRPr lang="cs-CZ" dirty="0"/>
          </a:p>
        </p:txBody>
      </p:sp>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5498" y="1184858"/>
            <a:ext cx="8108950" cy="42603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15" name="Přímá spojnice se šipkou 14"/>
          <p:cNvCxnSpPr/>
          <p:nvPr/>
        </p:nvCxnSpPr>
        <p:spPr>
          <a:xfrm flipH="1" flipV="1">
            <a:off x="6607937" y="2852936"/>
            <a:ext cx="720080" cy="1630310"/>
          </a:xfrm>
          <a:prstGeom prst="straightConnector1">
            <a:avLst/>
          </a:prstGeom>
          <a:ln>
            <a:solidFill>
              <a:srgbClr val="FF0000"/>
            </a:solidFill>
            <a:tailEnd type="arrow"/>
          </a:ln>
        </p:spPr>
        <p:style>
          <a:lnRef idx="2">
            <a:schemeClr val="accent2"/>
          </a:lnRef>
          <a:fillRef idx="0">
            <a:schemeClr val="accent2"/>
          </a:fillRef>
          <a:effectRef idx="1">
            <a:schemeClr val="accent2"/>
          </a:effectRef>
          <a:fontRef idx="minor">
            <a:schemeClr val="tx1"/>
          </a:fontRef>
        </p:style>
      </p:cxnSp>
      <p:sp>
        <p:nvSpPr>
          <p:cNvPr id="16" name="Zástupný symbol pro obsah 5"/>
          <p:cNvSpPr>
            <a:spLocks noGrp="1"/>
          </p:cNvSpPr>
          <p:nvPr>
            <p:ph idx="10"/>
          </p:nvPr>
        </p:nvSpPr>
        <p:spPr>
          <a:xfrm>
            <a:off x="6158515" y="4627262"/>
            <a:ext cx="2481329" cy="681605"/>
          </a:xfrm>
        </p:spPr>
        <p:txBody>
          <a:bodyPr/>
          <a:lstStyle/>
          <a:p>
            <a:pPr marL="0" indent="0">
              <a:lnSpc>
                <a:spcPct val="100000"/>
              </a:lnSpc>
              <a:spcBef>
                <a:spcPts val="0"/>
              </a:spcBef>
              <a:spcAft>
                <a:spcPts val="0"/>
              </a:spcAft>
              <a:buNone/>
            </a:pPr>
            <a:r>
              <a:rPr lang="cs-CZ" sz="1600" dirty="0"/>
              <a:t>Důležitý údaj k identifikaci žádosti - HASH!!!</a:t>
            </a:r>
          </a:p>
        </p:txBody>
      </p:sp>
      <p:sp>
        <p:nvSpPr>
          <p:cNvPr id="17" name="Obdélník 16"/>
          <p:cNvSpPr/>
          <p:nvPr/>
        </p:nvSpPr>
        <p:spPr>
          <a:xfrm>
            <a:off x="5436096" y="2492896"/>
            <a:ext cx="1440160" cy="36004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9" name="Obdélník 18"/>
          <p:cNvSpPr/>
          <p:nvPr/>
        </p:nvSpPr>
        <p:spPr>
          <a:xfrm>
            <a:off x="495498" y="4267222"/>
            <a:ext cx="2420318" cy="36004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20" name="Zástupný symbol pro obsah 5"/>
          <p:cNvSpPr>
            <a:spLocks noGrp="1"/>
          </p:cNvSpPr>
          <p:nvPr>
            <p:ph idx="10"/>
          </p:nvPr>
        </p:nvSpPr>
        <p:spPr>
          <a:xfrm>
            <a:off x="4578620" y="5589240"/>
            <a:ext cx="4198491" cy="988491"/>
          </a:xfrm>
        </p:spPr>
        <p:txBody>
          <a:bodyPr/>
          <a:lstStyle/>
          <a:p>
            <a:pPr marL="0" indent="0">
              <a:lnSpc>
                <a:spcPct val="100000"/>
              </a:lnSpc>
              <a:spcBef>
                <a:spcPts val="0"/>
              </a:spcBef>
              <a:spcAft>
                <a:spcPts val="0"/>
              </a:spcAft>
              <a:buNone/>
            </a:pPr>
            <a:r>
              <a:rPr lang="cs-CZ" sz="1400" dirty="0"/>
              <a:t>POZOR na defaultní nastavení Typu podání – </a:t>
            </a:r>
            <a:r>
              <a:rPr lang="cs-CZ" sz="1400" b="1" dirty="0"/>
              <a:t>Automatické</a:t>
            </a:r>
            <a:r>
              <a:rPr lang="cs-CZ" sz="1400" dirty="0"/>
              <a:t>. Při změně na </a:t>
            </a:r>
            <a:r>
              <a:rPr lang="cs-CZ" sz="1400" b="1" dirty="0"/>
              <a:t>Ruční</a:t>
            </a:r>
            <a:r>
              <a:rPr lang="cs-CZ" sz="1400" dirty="0"/>
              <a:t>, musí žadatel podat žádost po finalizaci a podpisu ručně (tlačítkem)!</a:t>
            </a:r>
          </a:p>
        </p:txBody>
      </p:sp>
      <p:cxnSp>
        <p:nvCxnSpPr>
          <p:cNvPr id="21" name="Přímá spojnice se šipkou 20"/>
          <p:cNvCxnSpPr/>
          <p:nvPr/>
        </p:nvCxnSpPr>
        <p:spPr>
          <a:xfrm flipH="1" flipV="1">
            <a:off x="2915816" y="4415054"/>
            <a:ext cx="2088232" cy="1174186"/>
          </a:xfrm>
          <a:prstGeom prst="straightConnector1">
            <a:avLst/>
          </a:prstGeom>
          <a:ln>
            <a:solidFill>
              <a:srgbClr val="FF0000"/>
            </a:solidFill>
            <a:tailEnd type="arrow"/>
          </a:ln>
        </p:spPr>
        <p:style>
          <a:lnRef idx="2">
            <a:schemeClr val="accent2"/>
          </a:lnRef>
          <a:fillRef idx="0">
            <a:schemeClr val="accent2"/>
          </a:fillRef>
          <a:effectRef idx="1">
            <a:schemeClr val="accent2"/>
          </a:effectRef>
          <a:fontRef idx="minor">
            <a:schemeClr val="tx1"/>
          </a:fontRef>
        </p:style>
      </p:cxnSp>
    </p:spTree>
    <p:extLst>
      <p:ext uri="{BB962C8B-B14F-4D97-AF65-F5344CB8AC3E}">
        <p14:creationId xmlns:p14="http://schemas.microsoft.com/office/powerpoint/2010/main" val="421154309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projekt</a:t>
            </a:r>
          </a:p>
        </p:txBody>
      </p:sp>
      <p:sp>
        <p:nvSpPr>
          <p:cNvPr id="5" name="Zástupný symbol pro číslo snímku 4"/>
          <p:cNvSpPr>
            <a:spLocks noGrp="1"/>
          </p:cNvSpPr>
          <p:nvPr>
            <p:ph type="sldNum" sz="quarter" idx="13"/>
          </p:nvPr>
        </p:nvSpPr>
        <p:spPr/>
        <p:txBody>
          <a:bodyPr/>
          <a:lstStyle/>
          <a:p>
            <a:fld id="{479BF083-4774-43B1-9AB0-5CC1AC5DD8EE}" type="slidenum">
              <a:rPr lang="cs-CZ" smtClean="0"/>
              <a:pPr/>
              <a:t>17</a:t>
            </a:fld>
            <a:endParaRPr lang="cs-CZ" dirty="0"/>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3607" y="1196753"/>
            <a:ext cx="6855471" cy="54726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12" name="Přímá spojnice se šipkou 11"/>
          <p:cNvCxnSpPr/>
          <p:nvPr/>
        </p:nvCxnSpPr>
        <p:spPr>
          <a:xfrm flipH="1" flipV="1">
            <a:off x="1547314" y="1849096"/>
            <a:ext cx="3096694" cy="1075848"/>
          </a:xfrm>
          <a:prstGeom prst="straightConnector1">
            <a:avLst/>
          </a:prstGeom>
          <a:ln>
            <a:solidFill>
              <a:srgbClr val="FF0000"/>
            </a:solidFill>
            <a:tailEnd type="arrow"/>
          </a:ln>
        </p:spPr>
        <p:style>
          <a:lnRef idx="2">
            <a:schemeClr val="accent2"/>
          </a:lnRef>
          <a:fillRef idx="0">
            <a:schemeClr val="accent2"/>
          </a:fillRef>
          <a:effectRef idx="1">
            <a:schemeClr val="accent2"/>
          </a:effectRef>
          <a:fontRef idx="minor">
            <a:schemeClr val="tx1"/>
          </a:fontRef>
        </p:style>
      </p:cxnSp>
      <p:sp>
        <p:nvSpPr>
          <p:cNvPr id="14" name="Obdélník 13"/>
          <p:cNvSpPr/>
          <p:nvPr/>
        </p:nvSpPr>
        <p:spPr>
          <a:xfrm>
            <a:off x="234631" y="1505990"/>
            <a:ext cx="1296144" cy="343106"/>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5" name="Zástupný symbol pro obsah 5"/>
          <p:cNvSpPr>
            <a:spLocks noGrp="1"/>
          </p:cNvSpPr>
          <p:nvPr>
            <p:ph idx="10"/>
          </p:nvPr>
        </p:nvSpPr>
        <p:spPr>
          <a:xfrm>
            <a:off x="4716016" y="2852936"/>
            <a:ext cx="1944216" cy="1368152"/>
          </a:xfrm>
        </p:spPr>
        <p:txBody>
          <a:bodyPr/>
          <a:lstStyle/>
          <a:p>
            <a:pPr marL="0" indent="0">
              <a:lnSpc>
                <a:spcPct val="100000"/>
              </a:lnSpc>
              <a:spcBef>
                <a:spcPts val="0"/>
              </a:spcBef>
              <a:spcAft>
                <a:spcPts val="0"/>
              </a:spcAft>
              <a:buNone/>
            </a:pPr>
            <a:r>
              <a:rPr lang="cs-CZ" sz="2000" dirty="0"/>
              <a:t>Důležitý údaj k ověření správnosti výběru výzvy!!!</a:t>
            </a:r>
          </a:p>
        </p:txBody>
      </p:sp>
      <p:sp>
        <p:nvSpPr>
          <p:cNvPr id="16" name="Zástupný symbol pro obsah 5"/>
          <p:cNvSpPr>
            <a:spLocks noGrp="1"/>
          </p:cNvSpPr>
          <p:nvPr>
            <p:ph idx="10"/>
          </p:nvPr>
        </p:nvSpPr>
        <p:spPr>
          <a:xfrm>
            <a:off x="7109078" y="1556792"/>
            <a:ext cx="1927418" cy="4824536"/>
          </a:xfrm>
        </p:spPr>
        <p:txBody>
          <a:bodyPr/>
          <a:lstStyle/>
          <a:p>
            <a:pPr>
              <a:lnSpc>
                <a:spcPct val="100000"/>
              </a:lnSpc>
              <a:spcBef>
                <a:spcPts val="0"/>
              </a:spcBef>
              <a:spcAft>
                <a:spcPts val="0"/>
              </a:spcAft>
            </a:pPr>
            <a:r>
              <a:rPr lang="cs-CZ" sz="2000" dirty="0"/>
              <a:t>Žádost založenou </a:t>
            </a:r>
            <a:br>
              <a:rPr lang="cs-CZ" sz="2000" dirty="0"/>
            </a:br>
            <a:r>
              <a:rPr lang="cs-CZ" sz="2000" dirty="0"/>
              <a:t>v nesprávné výzvě, není možné zkopírovat do výzvy jiné. </a:t>
            </a:r>
          </a:p>
          <a:p>
            <a:pPr>
              <a:lnSpc>
                <a:spcPct val="100000"/>
              </a:lnSpc>
              <a:spcBef>
                <a:spcPts val="0"/>
              </a:spcBef>
              <a:spcAft>
                <a:spcPts val="0"/>
              </a:spcAft>
            </a:pPr>
            <a:endParaRPr lang="cs-CZ" sz="2000" dirty="0"/>
          </a:p>
          <a:p>
            <a:pPr>
              <a:lnSpc>
                <a:spcPct val="100000"/>
              </a:lnSpc>
              <a:spcBef>
                <a:spcPts val="0"/>
              </a:spcBef>
              <a:spcAft>
                <a:spcPts val="0"/>
              </a:spcAft>
            </a:pPr>
            <a:r>
              <a:rPr lang="cs-CZ" sz="2000" dirty="0"/>
              <a:t>Kopii žádosti lze vytvářet </a:t>
            </a:r>
            <a:r>
              <a:rPr lang="cs-CZ" sz="2000" u="sng" dirty="0"/>
              <a:t>pouze</a:t>
            </a:r>
            <a:r>
              <a:rPr lang="cs-CZ" sz="2000" dirty="0"/>
              <a:t> v rámci jedné výzvy.</a:t>
            </a:r>
          </a:p>
          <a:p>
            <a:pPr marL="0" indent="0">
              <a:lnSpc>
                <a:spcPct val="100000"/>
              </a:lnSpc>
              <a:spcBef>
                <a:spcPts val="0"/>
              </a:spcBef>
              <a:spcAft>
                <a:spcPts val="0"/>
              </a:spcAft>
              <a:buNone/>
            </a:pPr>
            <a:endParaRPr lang="cs-CZ" sz="2000" dirty="0"/>
          </a:p>
        </p:txBody>
      </p:sp>
    </p:spTree>
    <p:extLst>
      <p:ext uri="{BB962C8B-B14F-4D97-AF65-F5344CB8AC3E}">
        <p14:creationId xmlns:p14="http://schemas.microsoft.com/office/powerpoint/2010/main" val="33380877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specifické cíle</a:t>
            </a:r>
          </a:p>
        </p:txBody>
      </p:sp>
      <p:sp>
        <p:nvSpPr>
          <p:cNvPr id="4" name="Zástupný symbol pro obsah 3"/>
          <p:cNvSpPr>
            <a:spLocks noGrp="1"/>
          </p:cNvSpPr>
          <p:nvPr>
            <p:ph idx="10"/>
          </p:nvPr>
        </p:nvSpPr>
        <p:spPr>
          <a:xfrm>
            <a:off x="532834" y="5445224"/>
            <a:ext cx="8136456" cy="1224136"/>
          </a:xfrm>
        </p:spPr>
        <p:txBody>
          <a:bodyPr/>
          <a:lstStyle/>
          <a:p>
            <a:pPr>
              <a:lnSpc>
                <a:spcPct val="100000"/>
              </a:lnSpc>
              <a:spcBef>
                <a:spcPts val="0"/>
              </a:spcBef>
              <a:spcAft>
                <a:spcPts val="0"/>
              </a:spcAft>
            </a:pPr>
            <a:r>
              <a:rPr lang="cs-CZ" sz="2000" dirty="0"/>
              <a:t>Záložka je vyplněna automaticky dle nastavení výzvy, data nelze editovat.</a:t>
            </a:r>
          </a:p>
          <a:p>
            <a:pPr>
              <a:lnSpc>
                <a:spcPct val="100000"/>
              </a:lnSpc>
              <a:spcBef>
                <a:spcPts val="0"/>
              </a:spcBef>
              <a:spcAft>
                <a:spcPts val="0"/>
              </a:spcAft>
            </a:pPr>
            <a:r>
              <a:rPr lang="cs-CZ" sz="2000" dirty="0"/>
              <a:t>Automatický rozpad na méně a více rozvinuté regiony (% nastavené dle příslušné výzvy).</a:t>
            </a:r>
          </a:p>
        </p:txBody>
      </p:sp>
      <p:sp>
        <p:nvSpPr>
          <p:cNvPr id="5" name="Zástupný symbol pro číslo snímku 4"/>
          <p:cNvSpPr>
            <a:spLocks noGrp="1"/>
          </p:cNvSpPr>
          <p:nvPr>
            <p:ph type="sldNum" sz="quarter" idx="13"/>
          </p:nvPr>
        </p:nvSpPr>
        <p:spPr/>
        <p:txBody>
          <a:bodyPr/>
          <a:lstStyle/>
          <a:p>
            <a:fld id="{479BF083-4774-43B1-9AB0-5CC1AC5DD8EE}" type="slidenum">
              <a:rPr lang="cs-CZ" smtClean="0"/>
              <a:pPr/>
              <a:t>18</a:t>
            </a:fld>
            <a:endParaRPr lang="cs-CZ" dirty="0"/>
          </a:p>
        </p:txBody>
      </p:sp>
      <p:pic>
        <p:nvPicPr>
          <p:cNvPr id="4099" name="Picture 3" descr="C:\Users\michaela.sedlackova\Desktop\Specifické cíle.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1520" y="1162860"/>
            <a:ext cx="8699085" cy="42103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9211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Popis projektu</a:t>
            </a:r>
          </a:p>
        </p:txBody>
      </p:sp>
      <p:sp>
        <p:nvSpPr>
          <p:cNvPr id="4" name="Zástupný symbol pro obsah 3"/>
          <p:cNvSpPr>
            <a:spLocks noGrp="1"/>
          </p:cNvSpPr>
          <p:nvPr>
            <p:ph idx="10"/>
          </p:nvPr>
        </p:nvSpPr>
        <p:spPr>
          <a:xfrm>
            <a:off x="5436096" y="1529408"/>
            <a:ext cx="3456384" cy="5067944"/>
          </a:xfrm>
        </p:spPr>
        <p:txBody>
          <a:bodyPr/>
          <a:lstStyle/>
          <a:p>
            <a:pPr>
              <a:lnSpc>
                <a:spcPct val="100000"/>
              </a:lnSpc>
            </a:pPr>
            <a:r>
              <a:rPr lang="cs-CZ" sz="1600" b="1" dirty="0"/>
              <a:t>Jaký problém projekt řeší? </a:t>
            </a:r>
          </a:p>
          <a:p>
            <a:pPr>
              <a:lnSpc>
                <a:spcPct val="100000"/>
              </a:lnSpc>
            </a:pPr>
            <a:r>
              <a:rPr lang="cs-CZ" sz="1600" b="1" dirty="0"/>
              <a:t>Jaké jsou příčiny problému?</a:t>
            </a:r>
            <a:r>
              <a:rPr lang="cs-CZ" sz="1600" dirty="0"/>
              <a:t> </a:t>
            </a:r>
          </a:p>
          <a:p>
            <a:pPr>
              <a:lnSpc>
                <a:spcPct val="100000"/>
              </a:lnSpc>
            </a:pPr>
            <a:r>
              <a:rPr lang="cs-CZ" sz="1600" b="1" dirty="0"/>
              <a:t>Co je cílem projektu? </a:t>
            </a:r>
          </a:p>
          <a:p>
            <a:pPr>
              <a:lnSpc>
                <a:spcPct val="100000"/>
              </a:lnSpc>
            </a:pPr>
            <a:r>
              <a:rPr lang="cs-CZ" sz="1600" b="1" dirty="0"/>
              <a:t>Jaká/é změna/y je/jsou v důsledku projektu očekávána/y? </a:t>
            </a:r>
          </a:p>
          <a:p>
            <a:pPr>
              <a:lnSpc>
                <a:spcPct val="100000"/>
              </a:lnSpc>
            </a:pPr>
            <a:r>
              <a:rPr lang="cs-CZ" sz="1600" b="1" dirty="0"/>
              <a:t>Jaké aktivity v projektu budou realizovány?  </a:t>
            </a:r>
          </a:p>
          <a:p>
            <a:pPr>
              <a:lnSpc>
                <a:spcPct val="100000"/>
              </a:lnSpc>
            </a:pPr>
            <a:r>
              <a:rPr lang="cs-CZ" sz="1600" b="1" dirty="0"/>
              <a:t>Popis realizačního týmu projektu.</a:t>
            </a:r>
          </a:p>
          <a:p>
            <a:pPr>
              <a:lnSpc>
                <a:spcPct val="100000"/>
              </a:lnSpc>
            </a:pPr>
            <a:r>
              <a:rPr lang="cs-CZ" sz="1600" b="1" dirty="0"/>
              <a:t>Jak bude zajištěno šíření výstupů projektu? </a:t>
            </a:r>
          </a:p>
          <a:p>
            <a:pPr>
              <a:lnSpc>
                <a:spcPct val="100000"/>
              </a:lnSpc>
            </a:pPr>
            <a:r>
              <a:rPr lang="cs-CZ" sz="1600" b="1" dirty="0"/>
              <a:t>V čem je navržené řešení inovativní? </a:t>
            </a:r>
          </a:p>
          <a:p>
            <a:pPr>
              <a:lnSpc>
                <a:spcPct val="100000"/>
              </a:lnSpc>
            </a:pPr>
            <a:r>
              <a:rPr lang="cs-CZ" sz="1600" b="1" dirty="0"/>
              <a:t>Jaká existují rizika projektu? </a:t>
            </a:r>
          </a:p>
          <a:p>
            <a:pPr>
              <a:lnSpc>
                <a:spcPct val="100000"/>
              </a:lnSpc>
            </a:pPr>
            <a:endParaRPr lang="cs-CZ" sz="1600" b="1" dirty="0"/>
          </a:p>
          <a:p>
            <a:pPr>
              <a:lnSpc>
                <a:spcPct val="100000"/>
              </a:lnSpc>
            </a:pPr>
            <a:endParaRPr lang="cs-CZ" sz="1600" b="1" dirty="0"/>
          </a:p>
          <a:p>
            <a:pPr>
              <a:lnSpc>
                <a:spcPct val="100000"/>
              </a:lnSpc>
            </a:pPr>
            <a:endParaRPr lang="cs-CZ" sz="1600" b="1" dirty="0"/>
          </a:p>
          <a:p>
            <a:pPr>
              <a:lnSpc>
                <a:spcPct val="100000"/>
              </a:lnSpc>
            </a:pPr>
            <a:endParaRPr lang="cs-CZ" sz="1600" b="1" dirty="0"/>
          </a:p>
          <a:p>
            <a:pPr>
              <a:lnSpc>
                <a:spcPct val="100000"/>
              </a:lnSpc>
            </a:pPr>
            <a:endParaRPr lang="cs-CZ" sz="1600" dirty="0"/>
          </a:p>
        </p:txBody>
      </p:sp>
      <p:sp>
        <p:nvSpPr>
          <p:cNvPr id="5" name="Zástupný symbol pro číslo snímku 4"/>
          <p:cNvSpPr>
            <a:spLocks noGrp="1"/>
          </p:cNvSpPr>
          <p:nvPr>
            <p:ph type="sldNum" sz="quarter" idx="13"/>
          </p:nvPr>
        </p:nvSpPr>
        <p:spPr/>
        <p:txBody>
          <a:bodyPr/>
          <a:lstStyle/>
          <a:p>
            <a:fld id="{479BF083-4774-43B1-9AB0-5CC1AC5DD8EE}" type="slidenum">
              <a:rPr lang="cs-CZ" smtClean="0"/>
              <a:pPr/>
              <a:t>19</a:t>
            </a:fld>
            <a:endParaRPr lang="cs-CZ" dirty="0"/>
          </a:p>
        </p:txBody>
      </p:sp>
      <p:pic>
        <p:nvPicPr>
          <p:cNvPr id="1026" name="Picture 2" descr="C:\Users\michaela.sedlackova\Desktop\Popis projektu.PNG"/>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0" y="1196752"/>
            <a:ext cx="5295417" cy="55527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2851879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Příprava žádosti o podporu</a:t>
            </a:r>
          </a:p>
        </p:txBody>
      </p:sp>
      <p:sp>
        <p:nvSpPr>
          <p:cNvPr id="3" name="Zástupný symbol pro obsah 2"/>
          <p:cNvSpPr>
            <a:spLocks noGrp="1"/>
          </p:cNvSpPr>
          <p:nvPr>
            <p:ph idx="1"/>
          </p:nvPr>
        </p:nvSpPr>
        <p:spPr>
          <a:xfrm>
            <a:off x="540000" y="1340768"/>
            <a:ext cx="8064000" cy="5184576"/>
          </a:xfrm>
        </p:spPr>
        <p:txBody>
          <a:bodyPr/>
          <a:lstStyle/>
          <a:p>
            <a:pPr marL="0" indent="0">
              <a:buNone/>
            </a:pPr>
            <a:r>
              <a:rPr lang="cs-CZ" sz="1800" b="1" u="sng" cap="all" dirty="0"/>
              <a:t>PROJEKTOVÝ ZÁMĚR</a:t>
            </a:r>
          </a:p>
          <a:p>
            <a:pPr marL="900000" indent="-342900" hangingPunct="0">
              <a:lnSpc>
                <a:spcPct val="100000"/>
              </a:lnSpc>
              <a:buFont typeface="+mj-lt"/>
              <a:buAutoNum type="arabicPeriod"/>
            </a:pPr>
            <a:r>
              <a:rPr lang="cs-CZ" sz="1600" b="1" cap="all" dirty="0"/>
              <a:t>Co chceme a můžeme změnit? </a:t>
            </a:r>
          </a:p>
          <a:p>
            <a:pPr marL="900000" indent="-342900" hangingPunct="0">
              <a:lnSpc>
                <a:spcPct val="100000"/>
              </a:lnSpc>
              <a:buFont typeface="+mj-lt"/>
              <a:buAutoNum type="arabicPeriod"/>
            </a:pPr>
            <a:r>
              <a:rPr lang="cs-CZ" sz="1600" b="1" cap="all" dirty="0"/>
              <a:t>Jak toho chceme dosáhnout?</a:t>
            </a:r>
          </a:p>
          <a:p>
            <a:pPr marL="900000" indent="-342900" hangingPunct="0">
              <a:lnSpc>
                <a:spcPct val="100000"/>
              </a:lnSpc>
              <a:spcAft>
                <a:spcPts val="1200"/>
              </a:spcAft>
              <a:buFont typeface="+mj-lt"/>
              <a:buAutoNum type="arabicPeriod"/>
            </a:pPr>
            <a:r>
              <a:rPr lang="cs-CZ" sz="1600" b="1" cap="all" dirty="0"/>
              <a:t>Jak ověříme, že jsme byli úspěšní?</a:t>
            </a:r>
          </a:p>
          <a:p>
            <a:pPr marL="0" indent="0">
              <a:buNone/>
            </a:pPr>
            <a:r>
              <a:rPr lang="cs-CZ" sz="1800" b="1" u="sng" cap="all" dirty="0"/>
              <a:t>1. Co chceme a můžeme změnit? </a:t>
            </a:r>
          </a:p>
          <a:p>
            <a:pPr lvl="1">
              <a:lnSpc>
                <a:spcPct val="100000"/>
              </a:lnSpc>
              <a:spcBef>
                <a:spcPts val="0"/>
              </a:spcBef>
            </a:pPr>
            <a:r>
              <a:rPr lang="cs-CZ" sz="1600" dirty="0"/>
              <a:t>Definování konkrétních problémů (</a:t>
            </a:r>
            <a:r>
              <a:rPr lang="cs-CZ" sz="1600" b="1" dirty="0"/>
              <a:t>identifikování potřeb</a:t>
            </a:r>
            <a:r>
              <a:rPr lang="cs-CZ" sz="1600" dirty="0"/>
              <a:t> </a:t>
            </a:r>
            <a:r>
              <a:rPr lang="cs-CZ" sz="1600" b="1" dirty="0"/>
              <a:t>cílové skupiny</a:t>
            </a:r>
            <a:r>
              <a:rPr lang="cs-CZ" sz="1600" dirty="0"/>
              <a:t>), </a:t>
            </a:r>
            <a:br>
              <a:rPr lang="cs-CZ" sz="1600" dirty="0"/>
            </a:br>
            <a:r>
              <a:rPr lang="cs-CZ" sz="1600" dirty="0"/>
              <a:t>které chceme a jsme schopni projektem změnit.</a:t>
            </a:r>
          </a:p>
          <a:p>
            <a:pPr marL="0" indent="0" hangingPunct="0">
              <a:lnSpc>
                <a:spcPct val="100000"/>
              </a:lnSpc>
              <a:buNone/>
            </a:pPr>
            <a:r>
              <a:rPr lang="cs-CZ" sz="1600" b="1" dirty="0"/>
              <a:t>Doporučení:</a:t>
            </a:r>
          </a:p>
          <a:p>
            <a:pPr lvl="0" algn="just" hangingPunct="0">
              <a:lnSpc>
                <a:spcPct val="100000"/>
              </a:lnSpc>
              <a:spcBef>
                <a:spcPts val="0"/>
              </a:spcBef>
              <a:spcAft>
                <a:spcPts val="0"/>
              </a:spcAft>
            </a:pPr>
            <a:r>
              <a:rPr lang="cs-CZ" sz="1600" dirty="0"/>
              <a:t>jedna z nejdůležitějších částí žádosti, neodbývejte ji,</a:t>
            </a:r>
          </a:p>
          <a:p>
            <a:pPr lvl="0" algn="just" hangingPunct="0">
              <a:lnSpc>
                <a:spcPct val="100000"/>
              </a:lnSpc>
              <a:spcBef>
                <a:spcPts val="0"/>
              </a:spcBef>
              <a:spcAft>
                <a:spcPts val="0"/>
              </a:spcAft>
            </a:pPr>
            <a:r>
              <a:rPr lang="cs-CZ" sz="1600" dirty="0"/>
              <a:t>nemudrujte, nefilosofujte, nebásněte, buďte konkrétní a exaktní: čísla, data,</a:t>
            </a:r>
          </a:p>
          <a:p>
            <a:pPr lvl="0" algn="just" hangingPunct="0">
              <a:lnSpc>
                <a:spcPct val="100000"/>
              </a:lnSpc>
              <a:spcBef>
                <a:spcPts val="0"/>
              </a:spcBef>
              <a:spcAft>
                <a:spcPts val="0"/>
              </a:spcAft>
            </a:pPr>
            <a:r>
              <a:rPr lang="cs-CZ" sz="1600" dirty="0"/>
              <a:t>soustřeďte se na ty potřeby, které korespondují s cíli a aktivitami projektu, </a:t>
            </a:r>
            <a:br>
              <a:rPr lang="cs-CZ" sz="1600" dirty="0"/>
            </a:br>
            <a:r>
              <a:rPr lang="cs-CZ" sz="1600" dirty="0"/>
              <a:t>a tuto vazbu prokažte,</a:t>
            </a:r>
          </a:p>
          <a:p>
            <a:pPr lvl="0" algn="just" hangingPunct="0">
              <a:lnSpc>
                <a:spcPct val="100000"/>
              </a:lnSpc>
              <a:spcBef>
                <a:spcPts val="0"/>
              </a:spcBef>
              <a:spcAft>
                <a:spcPts val="0"/>
              </a:spcAft>
            </a:pPr>
            <a:r>
              <a:rPr lang="cs-CZ" sz="1600" dirty="0"/>
              <a:t>držte se cílové skupiny/cílových skupin,</a:t>
            </a:r>
          </a:p>
          <a:p>
            <a:pPr lvl="0" algn="just" hangingPunct="0">
              <a:lnSpc>
                <a:spcPct val="100000"/>
              </a:lnSpc>
              <a:spcBef>
                <a:spcPts val="0"/>
              </a:spcBef>
              <a:spcAft>
                <a:spcPts val="0"/>
              </a:spcAft>
            </a:pPr>
            <a:r>
              <a:rPr lang="cs-CZ" sz="1600" dirty="0"/>
              <a:t>odvolejte se na analytické materiály, dejte je do přílohy,</a:t>
            </a:r>
          </a:p>
          <a:p>
            <a:pPr lvl="0" algn="just" hangingPunct="0">
              <a:lnSpc>
                <a:spcPct val="100000"/>
              </a:lnSpc>
              <a:spcBef>
                <a:spcPts val="0"/>
              </a:spcBef>
              <a:spcAft>
                <a:spcPts val="0"/>
              </a:spcAft>
            </a:pPr>
            <a:r>
              <a:rPr lang="cs-CZ" sz="1600" dirty="0"/>
              <a:t>odvolejte se na strategické dokumenty, dejte je do přílohy.</a:t>
            </a:r>
          </a:p>
          <a:p>
            <a:pPr lvl="1">
              <a:lnSpc>
                <a:spcPct val="100000"/>
              </a:lnSpc>
              <a:spcBef>
                <a:spcPts val="0"/>
              </a:spcBef>
            </a:pPr>
            <a:endParaRPr lang="cs-CZ" sz="1600" dirty="0"/>
          </a:p>
          <a:p>
            <a:pPr marL="342900" indent="-342900">
              <a:spcAft>
                <a:spcPts val="1200"/>
              </a:spcAft>
              <a:buAutoNum type="arabicParenR"/>
            </a:pPr>
            <a:endParaRPr lang="cs-CZ" sz="1800" b="1" u="sng" cap="all" dirty="0"/>
          </a:p>
          <a:p>
            <a:endParaRPr lang="cs-CZ" sz="1800" b="1" u="sng" cap="all" dirty="0"/>
          </a:p>
        </p:txBody>
      </p:sp>
      <p:sp>
        <p:nvSpPr>
          <p:cNvPr id="4" name="Zástupný symbol pro číslo snímku 3"/>
          <p:cNvSpPr>
            <a:spLocks noGrp="1"/>
          </p:cNvSpPr>
          <p:nvPr>
            <p:ph type="sldNum" sz="quarter" idx="12"/>
          </p:nvPr>
        </p:nvSpPr>
        <p:spPr/>
        <p:txBody>
          <a:bodyPr/>
          <a:lstStyle/>
          <a:p>
            <a:fld id="{479BF083-4774-43B1-9AB0-5CC1AC5DD8EE}" type="slidenum">
              <a:rPr lang="cs-CZ" smtClean="0"/>
              <a:pPr/>
              <a:t>2</a:t>
            </a:fld>
            <a:endParaRPr lang="cs-CZ" dirty="0"/>
          </a:p>
        </p:txBody>
      </p:sp>
    </p:spTree>
    <p:extLst>
      <p:ext uri="{BB962C8B-B14F-4D97-AF65-F5344CB8AC3E}">
        <p14:creationId xmlns:p14="http://schemas.microsoft.com/office/powerpoint/2010/main" val="329503318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Indikátory</a:t>
            </a:r>
          </a:p>
        </p:txBody>
      </p:sp>
      <p:sp>
        <p:nvSpPr>
          <p:cNvPr id="4" name="Zástupný symbol pro obsah 3"/>
          <p:cNvSpPr>
            <a:spLocks noGrp="1"/>
          </p:cNvSpPr>
          <p:nvPr>
            <p:ph idx="10"/>
          </p:nvPr>
        </p:nvSpPr>
        <p:spPr>
          <a:xfrm>
            <a:off x="6300192" y="1332349"/>
            <a:ext cx="2808312" cy="5166186"/>
          </a:xfrm>
        </p:spPr>
        <p:txBody>
          <a:bodyPr/>
          <a:lstStyle/>
          <a:p>
            <a:pPr>
              <a:lnSpc>
                <a:spcPts val="2500"/>
              </a:lnSpc>
            </a:pPr>
            <a:r>
              <a:rPr lang="cs-CZ" sz="2000" dirty="0"/>
              <a:t>Indikátory aktuální pro danou výzvu se nabízí ze seznamu nebo ve výběru přes tlačítko Nový  záznam.</a:t>
            </a:r>
          </a:p>
          <a:p>
            <a:pPr>
              <a:lnSpc>
                <a:spcPts val="2500"/>
              </a:lnSpc>
            </a:pPr>
            <a:r>
              <a:rPr lang="cs-CZ" sz="2000" b="1" u="sng" dirty="0"/>
              <a:t>Povinná pole:</a:t>
            </a:r>
          </a:p>
          <a:p>
            <a:pPr lvl="1">
              <a:lnSpc>
                <a:spcPts val="2500"/>
              </a:lnSpc>
              <a:spcBef>
                <a:spcPts val="0"/>
              </a:spcBef>
              <a:spcAft>
                <a:spcPts val="0"/>
              </a:spcAft>
            </a:pPr>
            <a:r>
              <a:rPr lang="cs-CZ" sz="1700" dirty="0"/>
              <a:t>Cílová hodnota</a:t>
            </a:r>
          </a:p>
          <a:p>
            <a:pPr lvl="1">
              <a:lnSpc>
                <a:spcPts val="2500"/>
              </a:lnSpc>
              <a:spcBef>
                <a:spcPts val="0"/>
              </a:spcBef>
              <a:spcAft>
                <a:spcPts val="0"/>
              </a:spcAft>
            </a:pPr>
            <a:r>
              <a:rPr lang="cs-CZ" sz="1700" dirty="0"/>
              <a:t>Datum cílové hodnoty</a:t>
            </a:r>
          </a:p>
          <a:p>
            <a:pPr lvl="1">
              <a:lnSpc>
                <a:spcPts val="2500"/>
              </a:lnSpc>
              <a:spcBef>
                <a:spcPts val="0"/>
              </a:spcBef>
              <a:spcAft>
                <a:spcPts val="0"/>
              </a:spcAft>
            </a:pPr>
            <a:r>
              <a:rPr lang="cs-CZ" sz="1700" dirty="0"/>
              <a:t>Popis hodnoty </a:t>
            </a:r>
          </a:p>
          <a:p>
            <a:pPr lvl="1">
              <a:lnSpc>
                <a:spcPts val="2500"/>
              </a:lnSpc>
              <a:spcBef>
                <a:spcPts val="0"/>
              </a:spcBef>
              <a:spcAft>
                <a:spcPts val="0"/>
              </a:spcAft>
            </a:pPr>
            <a:r>
              <a:rPr lang="cs-CZ" sz="1700" dirty="0"/>
              <a:t>případně Výchozí hodnota</a:t>
            </a:r>
          </a:p>
          <a:p>
            <a:pPr>
              <a:lnSpc>
                <a:spcPts val="2500"/>
              </a:lnSpc>
            </a:pPr>
            <a:r>
              <a:rPr lang="cs-CZ" sz="2000" dirty="0"/>
              <a:t>Každý řádek (indikátor) je nutné po vyplnění uložit!</a:t>
            </a:r>
          </a:p>
          <a:p>
            <a:pPr marL="0" indent="0">
              <a:lnSpc>
                <a:spcPts val="2500"/>
              </a:lnSpc>
              <a:buNone/>
            </a:pPr>
            <a:endParaRPr lang="cs-CZ" sz="2100" dirty="0"/>
          </a:p>
        </p:txBody>
      </p:sp>
      <p:sp>
        <p:nvSpPr>
          <p:cNvPr id="5" name="Zástupný symbol pro číslo snímku 4"/>
          <p:cNvSpPr>
            <a:spLocks noGrp="1"/>
          </p:cNvSpPr>
          <p:nvPr>
            <p:ph type="sldNum" sz="quarter" idx="13"/>
          </p:nvPr>
        </p:nvSpPr>
        <p:spPr/>
        <p:txBody>
          <a:bodyPr/>
          <a:lstStyle/>
          <a:p>
            <a:fld id="{479BF083-4774-43B1-9AB0-5CC1AC5DD8EE}" type="slidenum">
              <a:rPr lang="cs-CZ" smtClean="0"/>
              <a:pPr/>
              <a:t>20</a:t>
            </a:fld>
            <a:endParaRPr lang="cs-CZ" dirty="0"/>
          </a:p>
        </p:txBody>
      </p:sp>
      <p:pic>
        <p:nvPicPr>
          <p:cNvPr id="1433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3528" y="1215142"/>
            <a:ext cx="5976664" cy="5400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Obdélník 7"/>
          <p:cNvSpPr/>
          <p:nvPr/>
        </p:nvSpPr>
        <p:spPr>
          <a:xfrm>
            <a:off x="323528" y="5944647"/>
            <a:ext cx="5760640" cy="72008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9" name="Obdélník 8"/>
          <p:cNvSpPr/>
          <p:nvPr/>
        </p:nvSpPr>
        <p:spPr>
          <a:xfrm>
            <a:off x="1331640" y="4761148"/>
            <a:ext cx="1872208" cy="324036"/>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Tree>
    <p:extLst>
      <p:ext uri="{BB962C8B-B14F-4D97-AF65-F5344CB8AC3E}">
        <p14:creationId xmlns:p14="http://schemas.microsoft.com/office/powerpoint/2010/main" val="73965987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indikátory</a:t>
            </a:r>
          </a:p>
        </p:txBody>
      </p:sp>
      <p:sp>
        <p:nvSpPr>
          <p:cNvPr id="3" name="Zástupný symbol pro obsah 2"/>
          <p:cNvSpPr>
            <a:spLocks noGrp="1"/>
          </p:cNvSpPr>
          <p:nvPr>
            <p:ph idx="1"/>
          </p:nvPr>
        </p:nvSpPr>
        <p:spPr>
          <a:xfrm>
            <a:off x="179512" y="1457400"/>
            <a:ext cx="4032448" cy="5400600"/>
          </a:xfrm>
        </p:spPr>
        <p:txBody>
          <a:bodyPr/>
          <a:lstStyle/>
          <a:p>
            <a:r>
              <a:rPr lang="cs-CZ" sz="1600" b="1" u="sng" cap="all" dirty="0"/>
              <a:t>Indikátory povinné k naplnění</a:t>
            </a:r>
          </a:p>
          <a:p>
            <a:pPr lvl="1">
              <a:lnSpc>
                <a:spcPct val="100000"/>
              </a:lnSpc>
              <a:spcBef>
                <a:spcPts val="0"/>
              </a:spcBef>
            </a:pPr>
            <a:r>
              <a:rPr lang="cs-CZ" sz="1400" dirty="0"/>
              <a:t>Žadatel má povinnost </a:t>
            </a:r>
            <a:r>
              <a:rPr lang="cs-CZ" sz="1400" b="1" dirty="0"/>
              <a:t>stanovit nenulovou cílovou hodnotu</a:t>
            </a:r>
            <a:r>
              <a:rPr lang="cs-CZ" sz="1400" dirty="0"/>
              <a:t> pro všechny relevantní indikátory (jakožto závazek), minimálně buď pro indikátor 6 00 00 – Celkový počet účastníků nebo 6 70 01 – Kapacita podpořených služeb.</a:t>
            </a:r>
          </a:p>
          <a:p>
            <a:pPr lvl="1">
              <a:lnSpc>
                <a:spcPct val="100000"/>
              </a:lnSpc>
              <a:spcBef>
                <a:spcPts val="0"/>
              </a:spcBef>
            </a:pPr>
            <a:r>
              <a:rPr lang="cs-CZ" sz="1400" dirty="0"/>
              <a:t>Žadatel v žádosti uvede </a:t>
            </a:r>
            <a:r>
              <a:rPr lang="cs-CZ" sz="1400" b="1" dirty="0"/>
              <a:t>způsob stanovení cílové hodnoty</a:t>
            </a:r>
            <a:r>
              <a:rPr lang="cs-CZ" sz="1400" dirty="0"/>
              <a:t>, jak bude naplňování indikátoru sledovat a dokládat.  </a:t>
            </a:r>
          </a:p>
          <a:p>
            <a:pPr lvl="1">
              <a:lnSpc>
                <a:spcPct val="100000"/>
              </a:lnSpc>
              <a:spcBef>
                <a:spcPts val="0"/>
              </a:spcBef>
            </a:pPr>
            <a:r>
              <a:rPr lang="cs-CZ" sz="1400" dirty="0"/>
              <a:t>Při stanovení cílových hodnot </a:t>
            </a:r>
            <a:r>
              <a:rPr lang="cs-CZ" sz="1400" b="1" dirty="0"/>
              <a:t>žadatel vychází z plánovaných aktivit</a:t>
            </a:r>
            <a:r>
              <a:rPr lang="cs-CZ" sz="1400" dirty="0"/>
              <a:t>, </a:t>
            </a:r>
            <a:r>
              <a:rPr lang="cs-CZ" sz="1400" b="1" dirty="0"/>
              <a:t>zaměření projektu a jeho rozpočtu</a:t>
            </a:r>
            <a:r>
              <a:rPr lang="cs-CZ" sz="1400" dirty="0"/>
              <a:t>, nelze je libovolně měnit.</a:t>
            </a:r>
          </a:p>
          <a:p>
            <a:pPr lvl="1">
              <a:lnSpc>
                <a:spcPct val="100000"/>
              </a:lnSpc>
              <a:spcBef>
                <a:spcPts val="0"/>
              </a:spcBef>
            </a:pPr>
            <a:r>
              <a:rPr lang="cs-CZ" sz="1400" dirty="0"/>
              <a:t>Jsou součástí právního aktu, </a:t>
            </a:r>
            <a:r>
              <a:rPr lang="cs-CZ" sz="1400" b="1" dirty="0"/>
              <a:t>na jejich neplnění jsou navázány sankce</a:t>
            </a:r>
            <a:r>
              <a:rPr lang="cs-CZ" sz="1400" dirty="0"/>
              <a:t> (výše sankcí viz Obecná část pravidel pro žadatele a příjemce, kap. 18.1.1).</a:t>
            </a:r>
          </a:p>
          <a:p>
            <a:pPr lvl="1">
              <a:lnSpc>
                <a:spcPct val="100000"/>
              </a:lnSpc>
              <a:spcBef>
                <a:spcPts val="0"/>
              </a:spcBef>
            </a:pPr>
            <a:r>
              <a:rPr lang="cs-CZ" sz="1400" dirty="0"/>
              <a:t>Indikátor není relevantní </a:t>
            </a:r>
          </a:p>
          <a:p>
            <a:pPr marL="414000" lvl="1" indent="0">
              <a:lnSpc>
                <a:spcPct val="100000"/>
              </a:lnSpc>
              <a:spcBef>
                <a:spcPts val="0"/>
              </a:spcBef>
              <a:buNone/>
            </a:pPr>
            <a:r>
              <a:rPr lang="cs-CZ" sz="1400" dirty="0"/>
              <a:t>     – cílová hodnota 0.</a:t>
            </a:r>
          </a:p>
          <a:p>
            <a:pPr lvl="1">
              <a:lnSpc>
                <a:spcPct val="100000"/>
              </a:lnSpc>
              <a:spcBef>
                <a:spcPts val="0"/>
              </a:spcBef>
            </a:pPr>
            <a:r>
              <a:rPr lang="cs-CZ" sz="1400" dirty="0"/>
              <a:t>Výchozí hodnota indikátorů povinných k naplnění – vždy 0.</a:t>
            </a:r>
          </a:p>
          <a:p>
            <a:endParaRPr lang="cs-CZ" sz="1600" b="1" u="sng" cap="all" dirty="0"/>
          </a:p>
        </p:txBody>
      </p:sp>
      <p:sp>
        <p:nvSpPr>
          <p:cNvPr id="4" name="Zástupný symbol pro obsah 3"/>
          <p:cNvSpPr>
            <a:spLocks noGrp="1"/>
          </p:cNvSpPr>
          <p:nvPr>
            <p:ph idx="10"/>
          </p:nvPr>
        </p:nvSpPr>
        <p:spPr>
          <a:xfrm>
            <a:off x="4355976" y="1412776"/>
            <a:ext cx="4680520" cy="5112568"/>
          </a:xfrm>
        </p:spPr>
        <p:txBody>
          <a:bodyPr/>
          <a:lstStyle/>
          <a:p>
            <a:r>
              <a:rPr lang="cs-CZ" sz="1600" b="1" u="sng" cap="all" dirty="0"/>
              <a:t>Indikátory povinné k vykazování</a:t>
            </a:r>
          </a:p>
          <a:p>
            <a:pPr lvl="1">
              <a:lnSpc>
                <a:spcPct val="100000"/>
              </a:lnSpc>
              <a:spcBef>
                <a:spcPts val="0"/>
              </a:spcBef>
            </a:pPr>
            <a:r>
              <a:rPr lang="cs-CZ" sz="1400" dirty="0"/>
              <a:t>Žadatel má povinnost </a:t>
            </a:r>
            <a:r>
              <a:rPr lang="cs-CZ" sz="1400" b="1" dirty="0"/>
              <a:t>sledovat dosažené cílové hodnoty</a:t>
            </a:r>
            <a:r>
              <a:rPr lang="cs-CZ" sz="1400" dirty="0"/>
              <a:t> u všech relevantních indikátorů.</a:t>
            </a:r>
          </a:p>
          <a:p>
            <a:pPr lvl="1">
              <a:lnSpc>
                <a:spcPct val="100000"/>
              </a:lnSpc>
              <a:spcBef>
                <a:spcPts val="0"/>
              </a:spcBef>
            </a:pPr>
            <a:r>
              <a:rPr lang="cs-CZ" sz="1400" dirty="0"/>
              <a:t>Na neplnění indikátorů povinných k vykazování </a:t>
            </a:r>
            <a:r>
              <a:rPr lang="cs-CZ" sz="1400" b="1" dirty="0"/>
              <a:t>nebude navázána sankce</a:t>
            </a:r>
            <a:r>
              <a:rPr lang="cs-CZ" sz="1400" dirty="0"/>
              <a:t> v právním aktu.</a:t>
            </a:r>
          </a:p>
          <a:p>
            <a:pPr lvl="1">
              <a:lnSpc>
                <a:spcPct val="100000"/>
              </a:lnSpc>
              <a:spcBef>
                <a:spcPts val="0"/>
              </a:spcBef>
            </a:pPr>
            <a:r>
              <a:rPr lang="cs-CZ" sz="1400" dirty="0"/>
              <a:t>Pokud je indikátor nerelevantní </a:t>
            </a:r>
          </a:p>
          <a:p>
            <a:pPr marL="414000" lvl="1" indent="0">
              <a:lnSpc>
                <a:spcPct val="100000"/>
              </a:lnSpc>
              <a:spcBef>
                <a:spcPts val="0"/>
              </a:spcBef>
              <a:buNone/>
            </a:pPr>
            <a:r>
              <a:rPr lang="cs-CZ" sz="1400" dirty="0"/>
              <a:t>     – cílová hodnota 0.</a:t>
            </a:r>
          </a:p>
          <a:p>
            <a:pPr lvl="1">
              <a:lnSpc>
                <a:spcPct val="100000"/>
              </a:lnSpc>
              <a:spcBef>
                <a:spcPts val="0"/>
              </a:spcBef>
            </a:pPr>
            <a:r>
              <a:rPr lang="cs-CZ" sz="1400" dirty="0"/>
              <a:t>U indikátorů, které se </a:t>
            </a:r>
            <a:r>
              <a:rPr lang="cs-CZ" sz="1400" b="1" dirty="0"/>
              <a:t>týkají účastníků</a:t>
            </a:r>
            <a:r>
              <a:rPr lang="cs-CZ" sz="1400" dirty="0"/>
              <a:t>, žadatel uvede </a:t>
            </a:r>
            <a:r>
              <a:rPr lang="cs-CZ" sz="1400" u="sng" dirty="0"/>
              <a:t>vždy</a:t>
            </a:r>
            <a:r>
              <a:rPr lang="cs-CZ" sz="1400" dirty="0"/>
              <a:t> cílovou hodnotu 0 (hodnoty se načítají z monitorovacího listu podpořené osoby skrze IS ESF2014+). </a:t>
            </a:r>
          </a:p>
          <a:p>
            <a:pPr lvl="1">
              <a:lnSpc>
                <a:spcPct val="100000"/>
              </a:lnSpc>
              <a:spcBef>
                <a:spcPts val="0"/>
              </a:spcBef>
            </a:pPr>
            <a:r>
              <a:rPr lang="cs-CZ" sz="1400" dirty="0"/>
              <a:t>U indikátorů, které se </a:t>
            </a:r>
            <a:r>
              <a:rPr lang="cs-CZ" sz="1400" b="1" dirty="0"/>
              <a:t>netýkají účastníků</a:t>
            </a:r>
            <a:r>
              <a:rPr lang="cs-CZ" sz="1400" dirty="0"/>
              <a:t>, </a:t>
            </a:r>
            <a:r>
              <a:rPr lang="cs-CZ" sz="1400" u="sng" dirty="0"/>
              <a:t>může</a:t>
            </a:r>
            <a:r>
              <a:rPr lang="cs-CZ" sz="1400" dirty="0"/>
              <a:t> žadatel uvést cílovou hodnotu 0 (hodnoty vykazuje příjemce prostřednictvím zpráv o realizaci projektu v ISKP14+).</a:t>
            </a:r>
          </a:p>
          <a:p>
            <a:pPr lvl="1">
              <a:lnSpc>
                <a:spcPct val="100000"/>
              </a:lnSpc>
              <a:spcBef>
                <a:spcPts val="0"/>
              </a:spcBef>
            </a:pPr>
            <a:r>
              <a:rPr lang="cs-CZ" sz="1400" dirty="0"/>
              <a:t>U všech projektů </a:t>
            </a:r>
            <a:r>
              <a:rPr lang="cs-CZ" sz="1400" b="1" dirty="0"/>
              <a:t>je doporučováno</a:t>
            </a:r>
            <a:r>
              <a:rPr lang="cs-CZ" sz="1400" dirty="0"/>
              <a:t>, aby byla stanovena cílová hodnota (sledována dosažená cílová hodnota) pro </a:t>
            </a:r>
            <a:r>
              <a:rPr lang="cs-CZ" sz="1400" b="1" dirty="0"/>
              <a:t>minimálně jeden výsledkový indikátor</a:t>
            </a:r>
            <a:r>
              <a:rPr lang="cs-CZ" sz="1400" dirty="0"/>
              <a:t>.</a:t>
            </a:r>
          </a:p>
          <a:p>
            <a:pPr lvl="1">
              <a:lnSpc>
                <a:spcPct val="100000"/>
              </a:lnSpc>
              <a:spcBef>
                <a:spcPts val="0"/>
              </a:spcBef>
            </a:pPr>
            <a:r>
              <a:rPr lang="cs-CZ" sz="1400" dirty="0"/>
              <a:t>Výchozí hodnota indikátorů povinných k vykazování – vždy 0.</a:t>
            </a:r>
          </a:p>
          <a:p>
            <a:pPr lvl="1">
              <a:lnSpc>
                <a:spcPct val="100000"/>
              </a:lnSpc>
              <a:spcBef>
                <a:spcPts val="0"/>
              </a:spcBef>
            </a:pPr>
            <a:endParaRPr lang="cs-CZ" sz="1400" dirty="0"/>
          </a:p>
        </p:txBody>
      </p:sp>
      <p:sp>
        <p:nvSpPr>
          <p:cNvPr id="5" name="Zástupný symbol pro číslo snímku 4"/>
          <p:cNvSpPr>
            <a:spLocks noGrp="1"/>
          </p:cNvSpPr>
          <p:nvPr>
            <p:ph type="sldNum" sz="quarter" idx="13"/>
          </p:nvPr>
        </p:nvSpPr>
        <p:spPr/>
        <p:txBody>
          <a:bodyPr/>
          <a:lstStyle/>
          <a:p>
            <a:fld id="{479BF083-4774-43B1-9AB0-5CC1AC5DD8EE}" type="slidenum">
              <a:rPr lang="cs-CZ" smtClean="0"/>
              <a:pPr/>
              <a:t>21</a:t>
            </a:fld>
            <a:endParaRPr lang="cs-CZ" dirty="0"/>
          </a:p>
        </p:txBody>
      </p:sp>
    </p:spTree>
    <p:extLst>
      <p:ext uri="{BB962C8B-B14F-4D97-AF65-F5344CB8AC3E}">
        <p14:creationId xmlns:p14="http://schemas.microsoft.com/office/powerpoint/2010/main" val="73460181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Indikátory POVINNÉ K NAPLNĚNÍ</a:t>
            </a:r>
          </a:p>
        </p:txBody>
      </p:sp>
      <p:sp>
        <p:nvSpPr>
          <p:cNvPr id="3" name="Zástupný symbol pro obsah 2"/>
          <p:cNvSpPr>
            <a:spLocks noGrp="1"/>
          </p:cNvSpPr>
          <p:nvPr>
            <p:ph idx="1"/>
          </p:nvPr>
        </p:nvSpPr>
        <p:spPr>
          <a:xfrm>
            <a:off x="540000" y="1196752"/>
            <a:ext cx="8064000" cy="4923248"/>
          </a:xfrm>
        </p:spPr>
        <p:txBody>
          <a:bodyPr/>
          <a:lstStyle/>
          <a:p>
            <a:pPr marL="432000" lvl="1" indent="-432000">
              <a:lnSpc>
                <a:spcPts val="2880"/>
              </a:lnSpc>
              <a:spcBef>
                <a:spcPts val="600"/>
              </a:spcBef>
              <a:spcAft>
                <a:spcPts val="600"/>
              </a:spcAft>
              <a:buSzPct val="100000"/>
              <a:buFont typeface="Wingdings" panose="05000000000000000000" pitchFamily="2" charset="2"/>
              <a:buChar char=""/>
            </a:pPr>
            <a:r>
              <a:rPr lang="cs-CZ" sz="1800" dirty="0"/>
              <a:t>Indikátory </a:t>
            </a:r>
            <a:r>
              <a:rPr lang="cs-CZ" sz="1800" b="1" u="sng" dirty="0"/>
              <a:t>povinné k naplnění </a:t>
            </a:r>
            <a:r>
              <a:rPr lang="cs-CZ" sz="1800" dirty="0"/>
              <a:t>(výstupové či výsledkové) </a:t>
            </a:r>
          </a:p>
          <a:p>
            <a:pPr marL="432000" lvl="1" indent="-432000">
              <a:lnSpc>
                <a:spcPts val="2880"/>
              </a:lnSpc>
              <a:spcBef>
                <a:spcPts val="600"/>
              </a:spcBef>
              <a:spcAft>
                <a:spcPts val="600"/>
              </a:spcAft>
              <a:buSzPct val="100000"/>
              <a:buFont typeface="Wingdings" panose="05000000000000000000" pitchFamily="2" charset="2"/>
              <a:buChar char=""/>
            </a:pPr>
            <a:endParaRPr lang="cs-CZ" dirty="0"/>
          </a:p>
          <a:p>
            <a:pPr marL="432000" lvl="1" indent="-432000">
              <a:lnSpc>
                <a:spcPts val="2880"/>
              </a:lnSpc>
              <a:spcBef>
                <a:spcPts val="600"/>
              </a:spcBef>
              <a:spcAft>
                <a:spcPts val="600"/>
              </a:spcAft>
              <a:buSzPct val="100000"/>
              <a:buFont typeface="Wingdings" panose="05000000000000000000" pitchFamily="2" charset="2"/>
              <a:buChar char=""/>
            </a:pPr>
            <a:endParaRPr lang="cs-CZ" dirty="0"/>
          </a:p>
          <a:p>
            <a:endParaRPr lang="cs-CZ" sz="2200" i="1" dirty="0"/>
          </a:p>
        </p:txBody>
      </p:sp>
      <p:sp>
        <p:nvSpPr>
          <p:cNvPr id="4" name="Zástupný symbol pro číslo snímku 3"/>
          <p:cNvSpPr>
            <a:spLocks noGrp="1"/>
          </p:cNvSpPr>
          <p:nvPr>
            <p:ph type="sldNum" sz="quarter" idx="12"/>
          </p:nvPr>
        </p:nvSpPr>
        <p:spPr/>
        <p:txBody>
          <a:bodyPr/>
          <a:lstStyle/>
          <a:p>
            <a:fld id="{479BF083-4774-43B1-9AB0-5CC1AC5DD8EE}" type="slidenum">
              <a:rPr lang="cs-CZ" smtClean="0"/>
              <a:pPr/>
              <a:t>22</a:t>
            </a:fld>
            <a:endParaRPr lang="cs-CZ" dirty="0"/>
          </a:p>
        </p:txBody>
      </p:sp>
      <p:graphicFrame>
        <p:nvGraphicFramePr>
          <p:cNvPr id="5" name="Tabulka 4"/>
          <p:cNvGraphicFramePr>
            <a:graphicFrameLocks noGrp="1"/>
          </p:cNvGraphicFramePr>
          <p:nvPr>
            <p:extLst>
              <p:ext uri="{D42A27DB-BD31-4B8C-83A1-F6EECF244321}">
                <p14:modId xmlns:p14="http://schemas.microsoft.com/office/powerpoint/2010/main" val="1552077885"/>
              </p:ext>
            </p:extLst>
          </p:nvPr>
        </p:nvGraphicFramePr>
        <p:xfrm>
          <a:off x="755576" y="1628800"/>
          <a:ext cx="7560840" cy="4877101"/>
        </p:xfrm>
        <a:graphic>
          <a:graphicData uri="http://schemas.openxmlformats.org/drawingml/2006/table">
            <a:tbl>
              <a:tblPr firstRow="1" firstCol="1" bandRow="1">
                <a:tableStyleId>{5C22544A-7EE6-4342-B048-85BDC9FD1C3A}</a:tableStyleId>
              </a:tblPr>
              <a:tblGrid>
                <a:gridCol w="1037861">
                  <a:extLst>
                    <a:ext uri="{9D8B030D-6E8A-4147-A177-3AD203B41FA5}">
                      <a16:colId xmlns:a16="http://schemas.microsoft.com/office/drawing/2014/main" val="20000"/>
                    </a:ext>
                  </a:extLst>
                </a:gridCol>
                <a:gridCol w="3435303">
                  <a:extLst>
                    <a:ext uri="{9D8B030D-6E8A-4147-A177-3AD203B41FA5}">
                      <a16:colId xmlns:a16="http://schemas.microsoft.com/office/drawing/2014/main" val="20001"/>
                    </a:ext>
                  </a:extLst>
                </a:gridCol>
                <a:gridCol w="1540078">
                  <a:extLst>
                    <a:ext uri="{9D8B030D-6E8A-4147-A177-3AD203B41FA5}">
                      <a16:colId xmlns:a16="http://schemas.microsoft.com/office/drawing/2014/main" val="20002"/>
                    </a:ext>
                  </a:extLst>
                </a:gridCol>
                <a:gridCol w="1547598">
                  <a:extLst>
                    <a:ext uri="{9D8B030D-6E8A-4147-A177-3AD203B41FA5}">
                      <a16:colId xmlns:a16="http://schemas.microsoft.com/office/drawing/2014/main" val="20003"/>
                    </a:ext>
                  </a:extLst>
                </a:gridCol>
              </a:tblGrid>
              <a:tr h="391980">
                <a:tc>
                  <a:txBody>
                    <a:bodyPr/>
                    <a:lstStyle/>
                    <a:p>
                      <a:pPr algn="just">
                        <a:lnSpc>
                          <a:spcPct val="115000"/>
                        </a:lnSpc>
                        <a:spcAft>
                          <a:spcPts val="600"/>
                        </a:spcAft>
                      </a:pPr>
                      <a:r>
                        <a:rPr lang="cs-CZ" sz="1600" dirty="0">
                          <a:effectLst/>
                        </a:rPr>
                        <a:t>Kód</a:t>
                      </a:r>
                      <a:endParaRPr lang="cs-CZ" sz="1600" dirty="0">
                        <a:effectLst/>
                        <a:latin typeface="Calibri"/>
                        <a:ea typeface="Calibri"/>
                        <a:cs typeface="Times New Roman"/>
                      </a:endParaRPr>
                    </a:p>
                  </a:txBody>
                  <a:tcPr marL="68580" marR="68580" marT="0" marB="0"/>
                </a:tc>
                <a:tc>
                  <a:txBody>
                    <a:bodyPr/>
                    <a:lstStyle/>
                    <a:p>
                      <a:pPr algn="just">
                        <a:lnSpc>
                          <a:spcPct val="115000"/>
                        </a:lnSpc>
                        <a:spcAft>
                          <a:spcPts val="600"/>
                        </a:spcAft>
                      </a:pPr>
                      <a:r>
                        <a:rPr lang="cs-CZ" sz="1600" dirty="0">
                          <a:effectLst/>
                        </a:rPr>
                        <a:t>Název indikátoru </a:t>
                      </a:r>
                      <a:endParaRPr lang="cs-CZ" sz="1600" dirty="0">
                        <a:effectLst/>
                        <a:latin typeface="Calibri"/>
                        <a:ea typeface="Calibri"/>
                        <a:cs typeface="Times New Roman"/>
                      </a:endParaRPr>
                    </a:p>
                  </a:txBody>
                  <a:tcPr marL="68580" marR="68580" marT="0" marB="0"/>
                </a:tc>
                <a:tc>
                  <a:txBody>
                    <a:bodyPr/>
                    <a:lstStyle/>
                    <a:p>
                      <a:pPr algn="just">
                        <a:lnSpc>
                          <a:spcPct val="115000"/>
                        </a:lnSpc>
                        <a:spcAft>
                          <a:spcPts val="600"/>
                        </a:spcAft>
                      </a:pPr>
                      <a:r>
                        <a:rPr lang="cs-CZ" sz="1600">
                          <a:effectLst/>
                        </a:rPr>
                        <a:t>Měrná jednotka </a:t>
                      </a:r>
                      <a:endParaRPr lang="cs-CZ" sz="1600">
                        <a:effectLst/>
                        <a:latin typeface="Calibri"/>
                        <a:ea typeface="Calibri"/>
                        <a:cs typeface="Times New Roman"/>
                      </a:endParaRPr>
                    </a:p>
                  </a:txBody>
                  <a:tcPr marL="68580" marR="68580" marT="0" marB="0"/>
                </a:tc>
                <a:tc>
                  <a:txBody>
                    <a:bodyPr/>
                    <a:lstStyle/>
                    <a:p>
                      <a:pPr algn="just">
                        <a:lnSpc>
                          <a:spcPct val="115000"/>
                        </a:lnSpc>
                        <a:spcAft>
                          <a:spcPts val="600"/>
                        </a:spcAft>
                      </a:pPr>
                      <a:r>
                        <a:rPr lang="cs-CZ" sz="1600" dirty="0">
                          <a:effectLst/>
                        </a:rPr>
                        <a:t>Typ indikátoru </a:t>
                      </a:r>
                      <a:endParaRPr lang="cs-CZ" sz="1600" dirty="0">
                        <a:effectLst/>
                        <a:latin typeface="Calibri"/>
                        <a:ea typeface="Calibri"/>
                        <a:cs typeface="Times New Roman"/>
                      </a:endParaRPr>
                    </a:p>
                  </a:txBody>
                  <a:tcPr marL="68580" marR="68580" marT="0" marB="0"/>
                </a:tc>
                <a:extLst>
                  <a:ext uri="{0D108BD9-81ED-4DB2-BD59-A6C34878D82A}">
                    <a16:rowId xmlns:a16="http://schemas.microsoft.com/office/drawing/2014/main" val="10000"/>
                  </a:ext>
                </a:extLst>
              </a:tr>
              <a:tr h="391980">
                <a:tc>
                  <a:txBody>
                    <a:bodyPr/>
                    <a:lstStyle/>
                    <a:p>
                      <a:pPr algn="l">
                        <a:lnSpc>
                          <a:spcPct val="115000"/>
                        </a:lnSpc>
                        <a:spcAft>
                          <a:spcPts val="600"/>
                        </a:spcAft>
                      </a:pPr>
                      <a:r>
                        <a:rPr lang="cs-CZ" sz="1800" dirty="0">
                          <a:effectLst/>
                        </a:rPr>
                        <a:t>60000 </a:t>
                      </a:r>
                      <a:endParaRPr lang="cs-CZ" sz="1800" dirty="0">
                        <a:effectLst/>
                        <a:latin typeface="Calibri"/>
                        <a:ea typeface="Calibri"/>
                        <a:cs typeface="Times New Roman"/>
                      </a:endParaRPr>
                    </a:p>
                  </a:txBody>
                  <a:tcPr marL="68580" marR="68580" marT="0" marB="0"/>
                </a:tc>
                <a:tc>
                  <a:txBody>
                    <a:bodyPr/>
                    <a:lstStyle/>
                    <a:p>
                      <a:pPr algn="l">
                        <a:lnSpc>
                          <a:spcPct val="115000"/>
                        </a:lnSpc>
                        <a:spcAft>
                          <a:spcPts val="600"/>
                        </a:spcAft>
                      </a:pPr>
                      <a:r>
                        <a:rPr lang="cs-CZ" sz="1800" dirty="0">
                          <a:effectLst/>
                        </a:rPr>
                        <a:t>Celkový počet účastníků </a:t>
                      </a:r>
                      <a:endParaRPr lang="cs-CZ" sz="1800" dirty="0">
                        <a:effectLst/>
                        <a:latin typeface="Calibri"/>
                        <a:ea typeface="Calibri"/>
                        <a:cs typeface="Times New Roman"/>
                      </a:endParaRPr>
                    </a:p>
                  </a:txBody>
                  <a:tcPr marL="68580" marR="68580" marT="0" marB="0"/>
                </a:tc>
                <a:tc>
                  <a:txBody>
                    <a:bodyPr/>
                    <a:lstStyle/>
                    <a:p>
                      <a:pPr algn="l">
                        <a:lnSpc>
                          <a:spcPct val="115000"/>
                        </a:lnSpc>
                        <a:spcAft>
                          <a:spcPts val="600"/>
                        </a:spcAft>
                      </a:pPr>
                      <a:r>
                        <a:rPr lang="cs-CZ" sz="1800" dirty="0">
                          <a:effectLst/>
                        </a:rPr>
                        <a:t>Účastníci </a:t>
                      </a:r>
                      <a:endParaRPr lang="cs-CZ" sz="1800" dirty="0">
                        <a:effectLst/>
                        <a:latin typeface="Calibri"/>
                        <a:ea typeface="Calibri"/>
                        <a:cs typeface="Times New Roman"/>
                      </a:endParaRPr>
                    </a:p>
                  </a:txBody>
                  <a:tcPr marL="68580" marR="68580" marT="0" marB="0"/>
                </a:tc>
                <a:tc>
                  <a:txBody>
                    <a:bodyPr/>
                    <a:lstStyle/>
                    <a:p>
                      <a:pPr algn="l">
                        <a:lnSpc>
                          <a:spcPct val="115000"/>
                        </a:lnSpc>
                        <a:spcAft>
                          <a:spcPts val="600"/>
                        </a:spcAft>
                      </a:pPr>
                      <a:r>
                        <a:rPr lang="cs-CZ" sz="1800" dirty="0">
                          <a:effectLst/>
                        </a:rPr>
                        <a:t>Výstup </a:t>
                      </a:r>
                      <a:endParaRPr lang="cs-CZ" sz="1800" dirty="0">
                        <a:effectLst/>
                        <a:latin typeface="Calibri"/>
                        <a:ea typeface="Calibri"/>
                        <a:cs typeface="Times New Roman"/>
                      </a:endParaRPr>
                    </a:p>
                  </a:txBody>
                  <a:tcPr marL="68580" marR="68580" marT="0" marB="0"/>
                </a:tc>
                <a:extLst>
                  <a:ext uri="{0D108BD9-81ED-4DB2-BD59-A6C34878D82A}">
                    <a16:rowId xmlns:a16="http://schemas.microsoft.com/office/drawing/2014/main" val="10001"/>
                  </a:ext>
                </a:extLst>
              </a:tr>
              <a:tr h="391980">
                <a:tc>
                  <a:txBody>
                    <a:bodyPr/>
                    <a:lstStyle/>
                    <a:p>
                      <a:pPr algn="l">
                        <a:lnSpc>
                          <a:spcPct val="115000"/>
                        </a:lnSpc>
                        <a:spcAft>
                          <a:spcPts val="600"/>
                        </a:spcAft>
                      </a:pPr>
                      <a:r>
                        <a:rPr lang="cs-CZ" sz="1800">
                          <a:effectLst/>
                        </a:rPr>
                        <a:t>67001 </a:t>
                      </a:r>
                      <a:endParaRPr lang="cs-CZ" sz="1800">
                        <a:effectLst/>
                        <a:latin typeface="Calibri"/>
                        <a:ea typeface="Calibri"/>
                        <a:cs typeface="Times New Roman"/>
                      </a:endParaRPr>
                    </a:p>
                  </a:txBody>
                  <a:tcPr marL="68580" marR="68580" marT="0" marB="0"/>
                </a:tc>
                <a:tc>
                  <a:txBody>
                    <a:bodyPr/>
                    <a:lstStyle/>
                    <a:p>
                      <a:pPr algn="l">
                        <a:lnSpc>
                          <a:spcPct val="115000"/>
                        </a:lnSpc>
                        <a:spcAft>
                          <a:spcPts val="600"/>
                        </a:spcAft>
                      </a:pPr>
                      <a:r>
                        <a:rPr lang="cs-CZ" sz="1800" dirty="0">
                          <a:effectLst/>
                        </a:rPr>
                        <a:t>Kapacita podpořených služeb </a:t>
                      </a:r>
                      <a:endParaRPr lang="cs-CZ" sz="1800" dirty="0">
                        <a:effectLst/>
                        <a:latin typeface="Calibri"/>
                        <a:ea typeface="Calibri"/>
                        <a:cs typeface="Times New Roman"/>
                      </a:endParaRPr>
                    </a:p>
                  </a:txBody>
                  <a:tcPr marL="68580" marR="68580" marT="0" marB="0"/>
                </a:tc>
                <a:tc>
                  <a:txBody>
                    <a:bodyPr/>
                    <a:lstStyle/>
                    <a:p>
                      <a:pPr algn="l">
                        <a:lnSpc>
                          <a:spcPct val="115000"/>
                        </a:lnSpc>
                        <a:spcAft>
                          <a:spcPts val="600"/>
                        </a:spcAft>
                      </a:pPr>
                      <a:r>
                        <a:rPr lang="cs-CZ" sz="1800" dirty="0">
                          <a:effectLst/>
                        </a:rPr>
                        <a:t>Místa </a:t>
                      </a:r>
                      <a:endParaRPr lang="cs-CZ" sz="1800" dirty="0">
                        <a:effectLst/>
                        <a:latin typeface="Calibri"/>
                        <a:ea typeface="Calibri"/>
                        <a:cs typeface="Times New Roman"/>
                      </a:endParaRPr>
                    </a:p>
                  </a:txBody>
                  <a:tcPr marL="68580" marR="68580" marT="0" marB="0"/>
                </a:tc>
                <a:tc>
                  <a:txBody>
                    <a:bodyPr/>
                    <a:lstStyle/>
                    <a:p>
                      <a:pPr algn="l">
                        <a:lnSpc>
                          <a:spcPct val="115000"/>
                        </a:lnSpc>
                        <a:spcAft>
                          <a:spcPts val="600"/>
                        </a:spcAft>
                      </a:pPr>
                      <a:r>
                        <a:rPr lang="cs-CZ" sz="1800" dirty="0">
                          <a:effectLst/>
                        </a:rPr>
                        <a:t>Výstup </a:t>
                      </a:r>
                      <a:endParaRPr lang="cs-CZ" sz="1800" dirty="0">
                        <a:effectLst/>
                        <a:latin typeface="Calibri"/>
                        <a:ea typeface="Calibri"/>
                        <a:cs typeface="Times New Roman"/>
                      </a:endParaRPr>
                    </a:p>
                  </a:txBody>
                  <a:tcPr marL="68580" marR="68580" marT="0" marB="0"/>
                </a:tc>
                <a:extLst>
                  <a:ext uri="{0D108BD9-81ED-4DB2-BD59-A6C34878D82A}">
                    <a16:rowId xmlns:a16="http://schemas.microsoft.com/office/drawing/2014/main" val="10002"/>
                  </a:ext>
                </a:extLst>
              </a:tr>
              <a:tr h="391980">
                <a:tc>
                  <a:txBody>
                    <a:bodyPr/>
                    <a:lstStyle/>
                    <a:p>
                      <a:pPr algn="l">
                        <a:lnSpc>
                          <a:spcPct val="115000"/>
                        </a:lnSpc>
                        <a:spcAft>
                          <a:spcPts val="600"/>
                        </a:spcAft>
                      </a:pPr>
                      <a:r>
                        <a:rPr lang="cs-CZ" sz="1800">
                          <a:effectLst/>
                        </a:rPr>
                        <a:t>67010 </a:t>
                      </a:r>
                      <a:endParaRPr lang="cs-CZ" sz="1800">
                        <a:effectLst/>
                        <a:latin typeface="Calibri"/>
                        <a:ea typeface="Calibri"/>
                        <a:cs typeface="Times New Roman"/>
                      </a:endParaRPr>
                    </a:p>
                  </a:txBody>
                  <a:tcPr marL="68580" marR="68580" marT="0" marB="0"/>
                </a:tc>
                <a:tc>
                  <a:txBody>
                    <a:bodyPr/>
                    <a:lstStyle/>
                    <a:p>
                      <a:pPr algn="l">
                        <a:lnSpc>
                          <a:spcPct val="115000"/>
                        </a:lnSpc>
                        <a:spcAft>
                          <a:spcPts val="600"/>
                        </a:spcAft>
                      </a:pPr>
                      <a:r>
                        <a:rPr lang="cs-CZ" sz="1800" dirty="0">
                          <a:effectLst/>
                        </a:rPr>
                        <a:t>Využívání podpořených služeb </a:t>
                      </a:r>
                      <a:endParaRPr lang="cs-CZ" sz="1800" dirty="0">
                        <a:effectLst/>
                        <a:latin typeface="Calibri"/>
                        <a:ea typeface="Calibri"/>
                        <a:cs typeface="Times New Roman"/>
                      </a:endParaRPr>
                    </a:p>
                  </a:txBody>
                  <a:tcPr marL="68580" marR="68580" marT="0" marB="0"/>
                </a:tc>
                <a:tc>
                  <a:txBody>
                    <a:bodyPr/>
                    <a:lstStyle/>
                    <a:p>
                      <a:pPr algn="l">
                        <a:lnSpc>
                          <a:spcPct val="115000"/>
                        </a:lnSpc>
                        <a:spcAft>
                          <a:spcPts val="600"/>
                        </a:spcAft>
                      </a:pPr>
                      <a:r>
                        <a:rPr lang="cs-CZ" sz="1800" dirty="0">
                          <a:effectLst/>
                        </a:rPr>
                        <a:t>Osoby </a:t>
                      </a:r>
                      <a:endParaRPr lang="cs-CZ" sz="1800" dirty="0">
                        <a:effectLst/>
                        <a:latin typeface="Calibri"/>
                        <a:ea typeface="Calibri"/>
                        <a:cs typeface="Times New Roman"/>
                      </a:endParaRPr>
                    </a:p>
                  </a:txBody>
                  <a:tcPr marL="68580" marR="68580" marT="0" marB="0"/>
                </a:tc>
                <a:tc>
                  <a:txBody>
                    <a:bodyPr/>
                    <a:lstStyle/>
                    <a:p>
                      <a:pPr algn="l">
                        <a:lnSpc>
                          <a:spcPct val="115000"/>
                        </a:lnSpc>
                        <a:spcAft>
                          <a:spcPts val="600"/>
                        </a:spcAft>
                      </a:pPr>
                      <a:r>
                        <a:rPr lang="cs-CZ" sz="1800" dirty="0">
                          <a:effectLst/>
                        </a:rPr>
                        <a:t>Výsledek </a:t>
                      </a:r>
                      <a:endParaRPr lang="cs-CZ" sz="1800" dirty="0">
                        <a:effectLst/>
                        <a:latin typeface="Calibri"/>
                        <a:ea typeface="Calibri"/>
                        <a:cs typeface="Times New Roman"/>
                      </a:endParaRPr>
                    </a:p>
                  </a:txBody>
                  <a:tcPr marL="68580" marR="68580" marT="0" marB="0"/>
                </a:tc>
                <a:extLst>
                  <a:ext uri="{0D108BD9-81ED-4DB2-BD59-A6C34878D82A}">
                    <a16:rowId xmlns:a16="http://schemas.microsoft.com/office/drawing/2014/main" val="10003"/>
                  </a:ext>
                </a:extLst>
              </a:tr>
              <a:tr h="810863">
                <a:tc>
                  <a:txBody>
                    <a:bodyPr/>
                    <a:lstStyle/>
                    <a:p>
                      <a:pPr algn="l">
                        <a:lnSpc>
                          <a:spcPct val="115000"/>
                        </a:lnSpc>
                        <a:spcAft>
                          <a:spcPts val="600"/>
                        </a:spcAft>
                      </a:pPr>
                      <a:r>
                        <a:rPr lang="cs-CZ" sz="1800" dirty="0">
                          <a:effectLst/>
                        </a:rPr>
                        <a:t>10213 </a:t>
                      </a:r>
                      <a:endParaRPr lang="cs-CZ" sz="1800" dirty="0">
                        <a:effectLst/>
                        <a:latin typeface="Calibri"/>
                        <a:ea typeface="Calibri"/>
                        <a:cs typeface="Times New Roman"/>
                      </a:endParaRPr>
                    </a:p>
                  </a:txBody>
                  <a:tcPr marL="68580" marR="68580" marT="0" marB="0"/>
                </a:tc>
                <a:tc>
                  <a:txBody>
                    <a:bodyPr/>
                    <a:lstStyle/>
                    <a:p>
                      <a:pPr algn="l">
                        <a:lnSpc>
                          <a:spcPct val="115000"/>
                        </a:lnSpc>
                        <a:spcAft>
                          <a:spcPts val="600"/>
                        </a:spcAft>
                      </a:pPr>
                      <a:r>
                        <a:rPr lang="cs-CZ" sz="1800" dirty="0">
                          <a:effectLst/>
                        </a:rPr>
                        <a:t>Počet sociálních podniků vzniklých díky podpoře </a:t>
                      </a:r>
                      <a:endParaRPr lang="cs-CZ" sz="1800" dirty="0">
                        <a:effectLst/>
                        <a:latin typeface="Calibri"/>
                        <a:ea typeface="Calibri"/>
                        <a:cs typeface="Times New Roman"/>
                      </a:endParaRPr>
                    </a:p>
                  </a:txBody>
                  <a:tcPr marL="68580" marR="68580" marT="0" marB="0"/>
                </a:tc>
                <a:tc>
                  <a:txBody>
                    <a:bodyPr/>
                    <a:lstStyle/>
                    <a:p>
                      <a:pPr algn="l">
                        <a:lnSpc>
                          <a:spcPct val="115000"/>
                        </a:lnSpc>
                        <a:spcAft>
                          <a:spcPts val="600"/>
                        </a:spcAft>
                      </a:pPr>
                      <a:r>
                        <a:rPr lang="cs-CZ" sz="1800" dirty="0">
                          <a:effectLst/>
                        </a:rPr>
                        <a:t>Organizace </a:t>
                      </a:r>
                      <a:endParaRPr lang="cs-CZ" sz="1800" dirty="0">
                        <a:effectLst/>
                        <a:latin typeface="Calibri"/>
                        <a:ea typeface="Calibri"/>
                        <a:cs typeface="Times New Roman"/>
                      </a:endParaRPr>
                    </a:p>
                  </a:txBody>
                  <a:tcPr marL="68580" marR="68580" marT="0" marB="0"/>
                </a:tc>
                <a:tc>
                  <a:txBody>
                    <a:bodyPr/>
                    <a:lstStyle/>
                    <a:p>
                      <a:pPr algn="l">
                        <a:lnSpc>
                          <a:spcPct val="115000"/>
                        </a:lnSpc>
                        <a:spcAft>
                          <a:spcPts val="600"/>
                        </a:spcAft>
                      </a:pPr>
                      <a:r>
                        <a:rPr lang="cs-CZ" sz="1800" dirty="0">
                          <a:effectLst/>
                        </a:rPr>
                        <a:t>Výstup </a:t>
                      </a:r>
                      <a:endParaRPr lang="cs-CZ" sz="1800" dirty="0">
                        <a:effectLst/>
                        <a:latin typeface="Calibri"/>
                        <a:ea typeface="Calibri"/>
                        <a:cs typeface="Times New Roman"/>
                      </a:endParaRPr>
                    </a:p>
                  </a:txBody>
                  <a:tcPr marL="68580" marR="68580" marT="0" marB="0"/>
                </a:tc>
                <a:extLst>
                  <a:ext uri="{0D108BD9-81ED-4DB2-BD59-A6C34878D82A}">
                    <a16:rowId xmlns:a16="http://schemas.microsoft.com/office/drawing/2014/main" val="10004"/>
                  </a:ext>
                </a:extLst>
              </a:tr>
              <a:tr h="810863">
                <a:tc>
                  <a:txBody>
                    <a:bodyPr/>
                    <a:lstStyle/>
                    <a:p>
                      <a:pPr algn="l">
                        <a:lnSpc>
                          <a:spcPct val="115000"/>
                        </a:lnSpc>
                        <a:spcAft>
                          <a:spcPts val="600"/>
                        </a:spcAft>
                      </a:pPr>
                      <a:r>
                        <a:rPr lang="cs-CZ" sz="1800" dirty="0">
                          <a:effectLst/>
                        </a:rPr>
                        <a:t>10212 </a:t>
                      </a:r>
                      <a:endParaRPr lang="cs-CZ" sz="1800" dirty="0">
                        <a:effectLst/>
                        <a:latin typeface="Calibri"/>
                        <a:ea typeface="Calibri"/>
                        <a:cs typeface="Times New Roman"/>
                      </a:endParaRPr>
                    </a:p>
                  </a:txBody>
                  <a:tcPr marL="68580" marR="68580" marT="0" marB="0"/>
                </a:tc>
                <a:tc>
                  <a:txBody>
                    <a:bodyPr/>
                    <a:lstStyle/>
                    <a:p>
                      <a:pPr algn="l">
                        <a:lnSpc>
                          <a:spcPct val="115000"/>
                        </a:lnSpc>
                        <a:spcAft>
                          <a:spcPts val="600"/>
                        </a:spcAft>
                      </a:pPr>
                      <a:r>
                        <a:rPr lang="cs-CZ" sz="1800" dirty="0">
                          <a:effectLst/>
                        </a:rPr>
                        <a:t>Počet podpořených již existujících sociálních podniků </a:t>
                      </a:r>
                      <a:endParaRPr lang="cs-CZ" sz="1800" dirty="0">
                        <a:effectLst/>
                        <a:latin typeface="Calibri"/>
                        <a:ea typeface="Calibri"/>
                        <a:cs typeface="Times New Roman"/>
                      </a:endParaRPr>
                    </a:p>
                  </a:txBody>
                  <a:tcPr marL="68580" marR="68580" marT="0" marB="0"/>
                </a:tc>
                <a:tc>
                  <a:txBody>
                    <a:bodyPr/>
                    <a:lstStyle/>
                    <a:p>
                      <a:pPr algn="l">
                        <a:lnSpc>
                          <a:spcPct val="115000"/>
                        </a:lnSpc>
                        <a:spcAft>
                          <a:spcPts val="600"/>
                        </a:spcAft>
                      </a:pPr>
                      <a:r>
                        <a:rPr lang="cs-CZ" sz="1800">
                          <a:effectLst/>
                        </a:rPr>
                        <a:t>Organizace </a:t>
                      </a:r>
                      <a:endParaRPr lang="cs-CZ" sz="1800">
                        <a:effectLst/>
                        <a:latin typeface="Calibri"/>
                        <a:ea typeface="Calibri"/>
                        <a:cs typeface="Times New Roman"/>
                      </a:endParaRPr>
                    </a:p>
                  </a:txBody>
                  <a:tcPr marL="68580" marR="68580" marT="0" marB="0"/>
                </a:tc>
                <a:tc>
                  <a:txBody>
                    <a:bodyPr/>
                    <a:lstStyle/>
                    <a:p>
                      <a:pPr algn="l">
                        <a:lnSpc>
                          <a:spcPct val="115000"/>
                        </a:lnSpc>
                        <a:spcAft>
                          <a:spcPts val="600"/>
                        </a:spcAft>
                      </a:pPr>
                      <a:r>
                        <a:rPr lang="cs-CZ" sz="1800" dirty="0">
                          <a:effectLst/>
                        </a:rPr>
                        <a:t>Výstup </a:t>
                      </a:r>
                      <a:endParaRPr lang="cs-CZ" sz="1800" dirty="0">
                        <a:effectLst/>
                        <a:latin typeface="Calibri"/>
                        <a:ea typeface="Calibri"/>
                        <a:cs typeface="Times New Roman"/>
                      </a:endParaRPr>
                    </a:p>
                  </a:txBody>
                  <a:tcPr marL="68580" marR="68580" marT="0" marB="0"/>
                </a:tc>
                <a:extLst>
                  <a:ext uri="{0D108BD9-81ED-4DB2-BD59-A6C34878D82A}">
                    <a16:rowId xmlns:a16="http://schemas.microsoft.com/office/drawing/2014/main" val="10005"/>
                  </a:ext>
                </a:extLst>
              </a:tr>
              <a:tr h="810863">
                <a:tc>
                  <a:txBody>
                    <a:bodyPr/>
                    <a:lstStyle/>
                    <a:p>
                      <a:pPr algn="l">
                        <a:lnSpc>
                          <a:spcPct val="115000"/>
                        </a:lnSpc>
                        <a:spcAft>
                          <a:spcPts val="600"/>
                        </a:spcAft>
                      </a:pPr>
                      <a:r>
                        <a:rPr lang="cs-CZ" sz="1800" dirty="0">
                          <a:effectLst/>
                        </a:rPr>
                        <a:t>50001 </a:t>
                      </a:r>
                      <a:endParaRPr lang="cs-CZ" sz="1800" dirty="0">
                        <a:effectLst/>
                        <a:latin typeface="Calibri"/>
                        <a:ea typeface="Calibri"/>
                        <a:cs typeface="Times New Roman"/>
                      </a:endParaRPr>
                    </a:p>
                  </a:txBody>
                  <a:tcPr marL="68580" marR="68580" marT="0" marB="0"/>
                </a:tc>
                <a:tc>
                  <a:txBody>
                    <a:bodyPr/>
                    <a:lstStyle/>
                    <a:p>
                      <a:pPr algn="l">
                        <a:lnSpc>
                          <a:spcPct val="115000"/>
                        </a:lnSpc>
                        <a:spcAft>
                          <a:spcPts val="600"/>
                        </a:spcAft>
                      </a:pPr>
                      <a:r>
                        <a:rPr lang="cs-CZ" sz="1800" dirty="0">
                          <a:effectLst/>
                        </a:rPr>
                        <a:t>Kapacita podporovaných zařízení péče o děti nebo vzdělávacích zařízení </a:t>
                      </a:r>
                      <a:endParaRPr lang="cs-CZ" sz="1800" dirty="0">
                        <a:effectLst/>
                        <a:latin typeface="Calibri"/>
                        <a:ea typeface="Calibri"/>
                        <a:cs typeface="Times New Roman"/>
                      </a:endParaRPr>
                    </a:p>
                  </a:txBody>
                  <a:tcPr marL="68580" marR="68580" marT="0" marB="0"/>
                </a:tc>
                <a:tc>
                  <a:txBody>
                    <a:bodyPr/>
                    <a:lstStyle/>
                    <a:p>
                      <a:pPr>
                        <a:lnSpc>
                          <a:spcPct val="115000"/>
                        </a:lnSpc>
                        <a:spcAft>
                          <a:spcPts val="0"/>
                        </a:spcAft>
                      </a:pPr>
                      <a:r>
                        <a:rPr lang="cs-CZ" sz="1800">
                          <a:effectLst/>
                        </a:rPr>
                        <a:t>Osoby </a:t>
                      </a:r>
                      <a:endParaRPr lang="cs-CZ" sz="2000">
                        <a:solidFill>
                          <a:srgbClr val="000000"/>
                        </a:solidFill>
                        <a:effectLst/>
                        <a:latin typeface="Arial"/>
                        <a:ea typeface="Calibri"/>
                      </a:endParaRPr>
                    </a:p>
                  </a:txBody>
                  <a:tcPr marL="68580" marR="68580" marT="0" marB="0"/>
                </a:tc>
                <a:tc>
                  <a:txBody>
                    <a:bodyPr/>
                    <a:lstStyle/>
                    <a:p>
                      <a:pPr algn="l">
                        <a:lnSpc>
                          <a:spcPct val="115000"/>
                        </a:lnSpc>
                        <a:spcAft>
                          <a:spcPts val="0"/>
                        </a:spcAft>
                      </a:pPr>
                      <a:r>
                        <a:rPr lang="cs-CZ" sz="1800" dirty="0">
                          <a:effectLst/>
                        </a:rPr>
                        <a:t>Výstup </a:t>
                      </a:r>
                      <a:endParaRPr lang="cs-CZ" sz="1800" dirty="0">
                        <a:effectLst/>
                        <a:latin typeface="Calibri"/>
                        <a:ea typeface="Calibri"/>
                        <a:cs typeface="Times New Roman"/>
                      </a:endParaRPr>
                    </a:p>
                  </a:txBody>
                  <a:tcPr marL="68580" marR="68580" marT="0" marB="0"/>
                </a:tc>
                <a:extLst>
                  <a:ext uri="{0D108BD9-81ED-4DB2-BD59-A6C34878D82A}">
                    <a16:rowId xmlns:a16="http://schemas.microsoft.com/office/drawing/2014/main" val="10006"/>
                  </a:ext>
                </a:extLst>
              </a:tr>
              <a:tr h="391980">
                <a:tc>
                  <a:txBody>
                    <a:bodyPr/>
                    <a:lstStyle/>
                    <a:p>
                      <a:pPr algn="l">
                        <a:lnSpc>
                          <a:spcPct val="115000"/>
                        </a:lnSpc>
                        <a:spcAft>
                          <a:spcPts val="600"/>
                        </a:spcAft>
                      </a:pPr>
                      <a:r>
                        <a:rPr lang="cs-CZ" sz="1800" dirty="0">
                          <a:effectLst/>
                        </a:rPr>
                        <a:t>55102</a:t>
                      </a:r>
                      <a:endParaRPr lang="cs-CZ" sz="1800" dirty="0">
                        <a:effectLst/>
                        <a:latin typeface="Calibri"/>
                        <a:ea typeface="Calibri"/>
                        <a:cs typeface="Times New Roman"/>
                      </a:endParaRPr>
                    </a:p>
                  </a:txBody>
                  <a:tcPr marL="68580" marR="68580" marT="0" marB="0"/>
                </a:tc>
                <a:tc>
                  <a:txBody>
                    <a:bodyPr/>
                    <a:lstStyle/>
                    <a:p>
                      <a:pPr algn="l">
                        <a:lnSpc>
                          <a:spcPct val="115000"/>
                        </a:lnSpc>
                        <a:spcAft>
                          <a:spcPts val="600"/>
                        </a:spcAft>
                      </a:pPr>
                      <a:r>
                        <a:rPr lang="cs-CZ" sz="1800" dirty="0">
                          <a:effectLst/>
                        </a:rPr>
                        <a:t>Počet podpořených komunitních center</a:t>
                      </a:r>
                      <a:endParaRPr lang="cs-CZ" sz="1800" dirty="0">
                        <a:effectLst/>
                        <a:latin typeface="Calibri"/>
                        <a:ea typeface="Calibri"/>
                        <a:cs typeface="Times New Roman"/>
                      </a:endParaRPr>
                    </a:p>
                  </a:txBody>
                  <a:tcPr marL="68580" marR="68580" marT="0" marB="0"/>
                </a:tc>
                <a:tc>
                  <a:txBody>
                    <a:bodyPr/>
                    <a:lstStyle/>
                    <a:p>
                      <a:pPr algn="l">
                        <a:lnSpc>
                          <a:spcPct val="115000"/>
                        </a:lnSpc>
                        <a:spcAft>
                          <a:spcPts val="600"/>
                        </a:spcAft>
                      </a:pPr>
                      <a:r>
                        <a:rPr lang="cs-CZ" sz="1800">
                          <a:effectLst/>
                        </a:rPr>
                        <a:t>Zařízení</a:t>
                      </a:r>
                      <a:endParaRPr lang="cs-CZ" sz="1800">
                        <a:effectLst/>
                        <a:latin typeface="Calibri"/>
                        <a:ea typeface="Calibri"/>
                        <a:cs typeface="Times New Roman"/>
                      </a:endParaRPr>
                    </a:p>
                  </a:txBody>
                  <a:tcPr marL="68580" marR="68580" marT="0" marB="0"/>
                </a:tc>
                <a:tc>
                  <a:txBody>
                    <a:bodyPr/>
                    <a:lstStyle/>
                    <a:p>
                      <a:pPr algn="l">
                        <a:lnSpc>
                          <a:spcPct val="115000"/>
                        </a:lnSpc>
                        <a:spcAft>
                          <a:spcPts val="600"/>
                        </a:spcAft>
                      </a:pPr>
                      <a:r>
                        <a:rPr lang="cs-CZ" sz="1800" dirty="0">
                          <a:effectLst/>
                        </a:rPr>
                        <a:t>Výstup</a:t>
                      </a:r>
                      <a:endParaRPr lang="cs-CZ" sz="1800" dirty="0">
                        <a:effectLst/>
                        <a:latin typeface="Calibri"/>
                        <a:ea typeface="Calibri"/>
                        <a:cs typeface="Times New Roman"/>
                      </a:endParaRPr>
                    </a:p>
                  </a:txBody>
                  <a:tcPr marL="68580" marR="68580" marT="0" marB="0"/>
                </a:tc>
                <a:extLst>
                  <a:ext uri="{0D108BD9-81ED-4DB2-BD59-A6C34878D82A}">
                    <a16:rowId xmlns:a16="http://schemas.microsoft.com/office/drawing/2014/main" val="10007"/>
                  </a:ext>
                </a:extLst>
              </a:tr>
            </a:tbl>
          </a:graphicData>
        </a:graphic>
      </p:graphicFrame>
      <p:sp>
        <p:nvSpPr>
          <p:cNvPr id="6" name="Rectangle 1"/>
          <p:cNvSpPr>
            <a:spLocks noChangeArrowheads="1"/>
          </p:cNvSpPr>
          <p:nvPr/>
        </p:nvSpPr>
        <p:spPr bwMode="auto">
          <a:xfrm>
            <a:off x="1698625" y="290036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br>
              <a:rPr kumimoji="0" lang="cs-CZ" altLang="cs-CZ" sz="1800" b="0" i="0" u="none" strike="noStrike" cap="none" normalizeH="0" baseline="0">
                <a:ln>
                  <a:noFill/>
                </a:ln>
                <a:solidFill>
                  <a:schemeClr val="tx1"/>
                </a:solidFill>
                <a:effectLst/>
                <a:latin typeface="Arial" pitchFamily="34" charset="0"/>
                <a:cs typeface="Arial" pitchFamily="34" charset="0"/>
              </a:rPr>
            </a:br>
            <a:endParaRPr kumimoji="0" lang="cs-CZ" altLang="cs-CZ" sz="1800" b="0" i="0" u="none" strike="noStrike" cap="none" normalizeH="0" baseline="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401293038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Indikátory povinné k vykazování</a:t>
            </a:r>
          </a:p>
        </p:txBody>
      </p:sp>
      <p:sp>
        <p:nvSpPr>
          <p:cNvPr id="3" name="Zástupný symbol pro obsah 2"/>
          <p:cNvSpPr>
            <a:spLocks noGrp="1"/>
          </p:cNvSpPr>
          <p:nvPr>
            <p:ph idx="1"/>
          </p:nvPr>
        </p:nvSpPr>
        <p:spPr>
          <a:xfrm>
            <a:off x="540000" y="1340768"/>
            <a:ext cx="8064000" cy="4779232"/>
          </a:xfrm>
        </p:spPr>
        <p:txBody>
          <a:bodyPr/>
          <a:lstStyle/>
          <a:p>
            <a:pPr marL="432000" lvl="1" indent="-432000">
              <a:lnSpc>
                <a:spcPts val="2880"/>
              </a:lnSpc>
              <a:spcBef>
                <a:spcPts val="600"/>
              </a:spcBef>
              <a:spcAft>
                <a:spcPts val="600"/>
              </a:spcAft>
              <a:buSzPct val="100000"/>
              <a:buFont typeface="Wingdings" panose="05000000000000000000" pitchFamily="2" charset="2"/>
              <a:buChar char=""/>
            </a:pPr>
            <a:r>
              <a:rPr lang="cs-CZ" sz="1800" dirty="0"/>
              <a:t>Indikátory </a:t>
            </a:r>
            <a:r>
              <a:rPr lang="cs-CZ" sz="1800" b="1" u="sng" dirty="0"/>
              <a:t>povinné k vykazování </a:t>
            </a:r>
            <a:r>
              <a:rPr lang="cs-CZ" sz="1800" dirty="0"/>
              <a:t>(výsledkové), které se týkají účastníků</a:t>
            </a:r>
            <a:endParaRPr lang="cs-CZ" dirty="0"/>
          </a:p>
        </p:txBody>
      </p:sp>
      <p:sp>
        <p:nvSpPr>
          <p:cNvPr id="4" name="Zástupný symbol pro číslo snímku 3"/>
          <p:cNvSpPr>
            <a:spLocks noGrp="1"/>
          </p:cNvSpPr>
          <p:nvPr>
            <p:ph type="sldNum" sz="quarter" idx="12"/>
          </p:nvPr>
        </p:nvSpPr>
        <p:spPr/>
        <p:txBody>
          <a:bodyPr/>
          <a:lstStyle/>
          <a:p>
            <a:fld id="{479BF083-4774-43B1-9AB0-5CC1AC5DD8EE}" type="slidenum">
              <a:rPr lang="cs-CZ" smtClean="0"/>
              <a:pPr/>
              <a:t>23</a:t>
            </a:fld>
            <a:endParaRPr lang="cs-CZ" dirty="0"/>
          </a:p>
        </p:txBody>
      </p:sp>
      <p:graphicFrame>
        <p:nvGraphicFramePr>
          <p:cNvPr id="5" name="Tabulka 4"/>
          <p:cNvGraphicFramePr>
            <a:graphicFrameLocks noGrp="1"/>
          </p:cNvGraphicFramePr>
          <p:nvPr>
            <p:extLst>
              <p:ext uri="{D42A27DB-BD31-4B8C-83A1-F6EECF244321}">
                <p14:modId xmlns:p14="http://schemas.microsoft.com/office/powerpoint/2010/main" val="1365742189"/>
              </p:ext>
            </p:extLst>
          </p:nvPr>
        </p:nvGraphicFramePr>
        <p:xfrm>
          <a:off x="611560" y="1844824"/>
          <a:ext cx="8064896" cy="4444332"/>
        </p:xfrm>
        <a:graphic>
          <a:graphicData uri="http://schemas.openxmlformats.org/drawingml/2006/table">
            <a:tbl>
              <a:tblPr firstRow="1" firstCol="1" bandRow="1">
                <a:tableStyleId>{5C22544A-7EE6-4342-B048-85BDC9FD1C3A}</a:tableStyleId>
              </a:tblPr>
              <a:tblGrid>
                <a:gridCol w="927027">
                  <a:extLst>
                    <a:ext uri="{9D8B030D-6E8A-4147-A177-3AD203B41FA5}">
                      <a16:colId xmlns:a16="http://schemas.microsoft.com/office/drawing/2014/main" val="20000"/>
                    </a:ext>
                  </a:extLst>
                </a:gridCol>
                <a:gridCol w="4833613">
                  <a:extLst>
                    <a:ext uri="{9D8B030D-6E8A-4147-A177-3AD203B41FA5}">
                      <a16:colId xmlns:a16="http://schemas.microsoft.com/office/drawing/2014/main" val="20001"/>
                    </a:ext>
                  </a:extLst>
                </a:gridCol>
                <a:gridCol w="867325">
                  <a:extLst>
                    <a:ext uri="{9D8B030D-6E8A-4147-A177-3AD203B41FA5}">
                      <a16:colId xmlns:a16="http://schemas.microsoft.com/office/drawing/2014/main" val="20002"/>
                    </a:ext>
                  </a:extLst>
                </a:gridCol>
                <a:gridCol w="1436931">
                  <a:extLst>
                    <a:ext uri="{9D8B030D-6E8A-4147-A177-3AD203B41FA5}">
                      <a16:colId xmlns:a16="http://schemas.microsoft.com/office/drawing/2014/main" val="20003"/>
                    </a:ext>
                  </a:extLst>
                </a:gridCol>
              </a:tblGrid>
              <a:tr h="666248">
                <a:tc>
                  <a:txBody>
                    <a:bodyPr/>
                    <a:lstStyle/>
                    <a:p>
                      <a:pPr>
                        <a:lnSpc>
                          <a:spcPct val="115000"/>
                        </a:lnSpc>
                        <a:spcAft>
                          <a:spcPts val="1000"/>
                        </a:spcAft>
                      </a:pPr>
                      <a:r>
                        <a:rPr lang="cs-CZ" sz="1600" dirty="0">
                          <a:effectLst/>
                        </a:rPr>
                        <a:t>Kód</a:t>
                      </a:r>
                      <a:endParaRPr lang="cs-CZ" sz="1600" dirty="0">
                        <a:effectLst/>
                        <a:latin typeface="Calibri"/>
                        <a:ea typeface="Calibri"/>
                        <a:cs typeface="Times New Roman"/>
                      </a:endParaRPr>
                    </a:p>
                  </a:txBody>
                  <a:tcPr marL="9525" marR="9525" marT="9525" marB="0"/>
                </a:tc>
                <a:tc>
                  <a:txBody>
                    <a:bodyPr/>
                    <a:lstStyle/>
                    <a:p>
                      <a:pPr>
                        <a:lnSpc>
                          <a:spcPct val="115000"/>
                        </a:lnSpc>
                        <a:spcAft>
                          <a:spcPts val="1000"/>
                        </a:spcAft>
                      </a:pPr>
                      <a:r>
                        <a:rPr lang="cs-CZ" sz="1600" dirty="0">
                          <a:effectLst/>
                        </a:rPr>
                        <a:t>Název indikátoru </a:t>
                      </a:r>
                      <a:endParaRPr lang="cs-CZ" sz="1600" dirty="0">
                        <a:effectLst/>
                        <a:latin typeface="Calibri"/>
                        <a:ea typeface="Calibri"/>
                        <a:cs typeface="Times New Roman"/>
                      </a:endParaRPr>
                    </a:p>
                  </a:txBody>
                  <a:tcPr marL="9525" marR="9525" marT="9525" marB="0"/>
                </a:tc>
                <a:tc>
                  <a:txBody>
                    <a:bodyPr/>
                    <a:lstStyle/>
                    <a:p>
                      <a:pPr>
                        <a:lnSpc>
                          <a:spcPct val="115000"/>
                        </a:lnSpc>
                        <a:spcAft>
                          <a:spcPts val="1000"/>
                        </a:spcAft>
                      </a:pPr>
                      <a:r>
                        <a:rPr lang="cs-CZ" sz="1600">
                          <a:effectLst/>
                        </a:rPr>
                        <a:t>Měrná jednotka </a:t>
                      </a:r>
                      <a:endParaRPr lang="cs-CZ" sz="1600">
                        <a:effectLst/>
                        <a:latin typeface="Calibri"/>
                        <a:ea typeface="Calibri"/>
                        <a:cs typeface="Times New Roman"/>
                      </a:endParaRPr>
                    </a:p>
                  </a:txBody>
                  <a:tcPr marL="9525" marR="9525" marT="9525" marB="0"/>
                </a:tc>
                <a:tc>
                  <a:txBody>
                    <a:bodyPr/>
                    <a:lstStyle/>
                    <a:p>
                      <a:pPr>
                        <a:lnSpc>
                          <a:spcPct val="115000"/>
                        </a:lnSpc>
                        <a:spcAft>
                          <a:spcPts val="1000"/>
                        </a:spcAft>
                      </a:pPr>
                      <a:r>
                        <a:rPr lang="cs-CZ" sz="1600">
                          <a:effectLst/>
                        </a:rPr>
                        <a:t>Typ indikátoru </a:t>
                      </a:r>
                      <a:endParaRPr lang="cs-CZ" sz="1600">
                        <a:effectLst/>
                        <a:latin typeface="Calibri"/>
                        <a:ea typeface="Calibri"/>
                        <a:cs typeface="Times New Roman"/>
                      </a:endParaRPr>
                    </a:p>
                  </a:txBody>
                  <a:tcPr marL="9525" marR="9525" marT="9525" marB="0"/>
                </a:tc>
                <a:extLst>
                  <a:ext uri="{0D108BD9-81ED-4DB2-BD59-A6C34878D82A}">
                    <a16:rowId xmlns:a16="http://schemas.microsoft.com/office/drawing/2014/main" val="10000"/>
                  </a:ext>
                </a:extLst>
              </a:tr>
              <a:tr h="666248">
                <a:tc>
                  <a:txBody>
                    <a:bodyPr/>
                    <a:lstStyle/>
                    <a:p>
                      <a:pPr>
                        <a:lnSpc>
                          <a:spcPct val="115000"/>
                        </a:lnSpc>
                        <a:spcAft>
                          <a:spcPts val="1000"/>
                        </a:spcAft>
                      </a:pPr>
                      <a:r>
                        <a:rPr lang="cs-CZ" sz="1600">
                          <a:effectLst/>
                        </a:rPr>
                        <a:t>67315</a:t>
                      </a:r>
                      <a:endParaRPr lang="cs-CZ" sz="1600">
                        <a:effectLst/>
                        <a:latin typeface="Calibri"/>
                        <a:ea typeface="Calibri"/>
                        <a:cs typeface="Times New Roman"/>
                      </a:endParaRPr>
                    </a:p>
                  </a:txBody>
                  <a:tcPr marL="9525" marR="9525" marT="9525" marB="0"/>
                </a:tc>
                <a:tc>
                  <a:txBody>
                    <a:bodyPr/>
                    <a:lstStyle/>
                    <a:p>
                      <a:pPr marL="36195" marR="36195">
                        <a:lnSpc>
                          <a:spcPct val="115000"/>
                        </a:lnSpc>
                        <a:spcBef>
                          <a:spcPts val="300"/>
                        </a:spcBef>
                        <a:spcAft>
                          <a:spcPts val="300"/>
                        </a:spcAft>
                      </a:pPr>
                      <a:r>
                        <a:rPr lang="cs-CZ" sz="1600" dirty="0">
                          <a:effectLst/>
                        </a:rPr>
                        <a:t>Bývalí účastníci projektů v oblasti sociálních služeb, u nichž služba naplnila svůj účel </a:t>
                      </a:r>
                      <a:endParaRPr lang="cs-CZ" sz="1200" dirty="0">
                        <a:solidFill>
                          <a:srgbClr val="080808"/>
                        </a:solidFill>
                        <a:effectLst/>
                        <a:latin typeface="Calibri"/>
                        <a:ea typeface="Calibri"/>
                        <a:cs typeface="Times New Roman"/>
                      </a:endParaRPr>
                    </a:p>
                  </a:txBody>
                  <a:tcPr marL="9525" marR="9525" marT="9525" marB="0"/>
                </a:tc>
                <a:tc>
                  <a:txBody>
                    <a:bodyPr/>
                    <a:lstStyle/>
                    <a:p>
                      <a:pPr marL="36195" marR="36195">
                        <a:lnSpc>
                          <a:spcPct val="115000"/>
                        </a:lnSpc>
                        <a:spcBef>
                          <a:spcPts val="300"/>
                        </a:spcBef>
                        <a:spcAft>
                          <a:spcPts val="300"/>
                        </a:spcAft>
                      </a:pPr>
                      <a:r>
                        <a:rPr lang="cs-CZ" sz="1600" dirty="0">
                          <a:effectLst/>
                        </a:rPr>
                        <a:t>Osoby</a:t>
                      </a:r>
                      <a:endParaRPr lang="cs-CZ" sz="1200" dirty="0">
                        <a:solidFill>
                          <a:srgbClr val="080808"/>
                        </a:solidFill>
                        <a:effectLst/>
                        <a:latin typeface="Calibri"/>
                        <a:ea typeface="Calibri"/>
                        <a:cs typeface="Times New Roman"/>
                      </a:endParaRPr>
                    </a:p>
                  </a:txBody>
                  <a:tcPr marL="9525" marR="9525" marT="9525" marB="0"/>
                </a:tc>
                <a:tc>
                  <a:txBody>
                    <a:bodyPr/>
                    <a:lstStyle/>
                    <a:p>
                      <a:pPr marL="36195" marR="36195">
                        <a:lnSpc>
                          <a:spcPct val="115000"/>
                        </a:lnSpc>
                        <a:spcBef>
                          <a:spcPts val="300"/>
                        </a:spcBef>
                        <a:spcAft>
                          <a:spcPts val="300"/>
                        </a:spcAft>
                      </a:pPr>
                      <a:r>
                        <a:rPr lang="cs-CZ" sz="1600">
                          <a:effectLst/>
                        </a:rPr>
                        <a:t>Výsledek</a:t>
                      </a:r>
                      <a:endParaRPr lang="cs-CZ" sz="1200">
                        <a:solidFill>
                          <a:srgbClr val="080808"/>
                        </a:solidFill>
                        <a:effectLst/>
                        <a:latin typeface="Calibri"/>
                        <a:ea typeface="Calibri"/>
                        <a:cs typeface="Times New Roman"/>
                      </a:endParaRPr>
                    </a:p>
                  </a:txBody>
                  <a:tcPr marL="9525" marR="9525" marT="9525" marB="0"/>
                </a:tc>
                <a:extLst>
                  <a:ext uri="{0D108BD9-81ED-4DB2-BD59-A6C34878D82A}">
                    <a16:rowId xmlns:a16="http://schemas.microsoft.com/office/drawing/2014/main" val="10001"/>
                  </a:ext>
                </a:extLst>
              </a:tr>
              <a:tr h="666248">
                <a:tc>
                  <a:txBody>
                    <a:bodyPr/>
                    <a:lstStyle/>
                    <a:p>
                      <a:pPr marL="36195" marR="36195">
                        <a:lnSpc>
                          <a:spcPct val="115000"/>
                        </a:lnSpc>
                        <a:spcBef>
                          <a:spcPts val="300"/>
                        </a:spcBef>
                        <a:spcAft>
                          <a:spcPts val="300"/>
                        </a:spcAft>
                      </a:pPr>
                      <a:r>
                        <a:rPr lang="cs-CZ" sz="1600">
                          <a:effectLst/>
                        </a:rPr>
                        <a:t>67310 </a:t>
                      </a:r>
                      <a:endParaRPr lang="cs-CZ" sz="1200">
                        <a:solidFill>
                          <a:srgbClr val="080808"/>
                        </a:solidFill>
                        <a:effectLst/>
                        <a:latin typeface="Calibri"/>
                        <a:ea typeface="Calibri"/>
                        <a:cs typeface="Times New Roman"/>
                      </a:endParaRPr>
                    </a:p>
                  </a:txBody>
                  <a:tcPr marL="9525" marR="9525" marT="9525" marB="0"/>
                </a:tc>
                <a:tc>
                  <a:txBody>
                    <a:bodyPr/>
                    <a:lstStyle/>
                    <a:p>
                      <a:pPr marL="36195" marR="36195">
                        <a:lnSpc>
                          <a:spcPct val="115000"/>
                        </a:lnSpc>
                        <a:spcBef>
                          <a:spcPts val="300"/>
                        </a:spcBef>
                        <a:spcAft>
                          <a:spcPts val="300"/>
                        </a:spcAft>
                      </a:pPr>
                      <a:r>
                        <a:rPr lang="cs-CZ" sz="1600" dirty="0">
                          <a:effectLst/>
                        </a:rPr>
                        <a:t>Bývalí účastníci projektů, u nichž intervence formou sociální práce naplnila svůj účel </a:t>
                      </a:r>
                      <a:endParaRPr lang="cs-CZ" sz="1200" dirty="0">
                        <a:solidFill>
                          <a:srgbClr val="080808"/>
                        </a:solidFill>
                        <a:effectLst/>
                        <a:latin typeface="Calibri"/>
                        <a:ea typeface="Calibri"/>
                        <a:cs typeface="Times New Roman"/>
                      </a:endParaRPr>
                    </a:p>
                  </a:txBody>
                  <a:tcPr marL="9525" marR="9525" marT="9525" marB="0"/>
                </a:tc>
                <a:tc>
                  <a:txBody>
                    <a:bodyPr/>
                    <a:lstStyle/>
                    <a:p>
                      <a:pPr marL="36195" marR="36195">
                        <a:lnSpc>
                          <a:spcPct val="115000"/>
                        </a:lnSpc>
                        <a:spcBef>
                          <a:spcPts val="300"/>
                        </a:spcBef>
                        <a:spcAft>
                          <a:spcPts val="300"/>
                        </a:spcAft>
                      </a:pPr>
                      <a:r>
                        <a:rPr lang="cs-CZ" sz="1600" dirty="0">
                          <a:effectLst/>
                        </a:rPr>
                        <a:t>Osoby</a:t>
                      </a:r>
                      <a:endParaRPr lang="cs-CZ" sz="1200" dirty="0">
                        <a:solidFill>
                          <a:srgbClr val="080808"/>
                        </a:solidFill>
                        <a:effectLst/>
                        <a:latin typeface="Calibri"/>
                        <a:ea typeface="Calibri"/>
                        <a:cs typeface="Times New Roman"/>
                      </a:endParaRPr>
                    </a:p>
                  </a:txBody>
                  <a:tcPr marL="9525" marR="9525" marT="9525" marB="0"/>
                </a:tc>
                <a:tc>
                  <a:txBody>
                    <a:bodyPr/>
                    <a:lstStyle/>
                    <a:p>
                      <a:pPr marL="36195" marR="36195">
                        <a:lnSpc>
                          <a:spcPct val="115000"/>
                        </a:lnSpc>
                        <a:spcBef>
                          <a:spcPts val="300"/>
                        </a:spcBef>
                        <a:spcAft>
                          <a:spcPts val="300"/>
                        </a:spcAft>
                      </a:pPr>
                      <a:r>
                        <a:rPr lang="cs-CZ" sz="1600">
                          <a:effectLst/>
                        </a:rPr>
                        <a:t>Výsledek</a:t>
                      </a:r>
                      <a:endParaRPr lang="cs-CZ" sz="1200">
                        <a:solidFill>
                          <a:srgbClr val="080808"/>
                        </a:solidFill>
                        <a:effectLst/>
                        <a:latin typeface="Calibri"/>
                        <a:ea typeface="Calibri"/>
                        <a:cs typeface="Times New Roman"/>
                      </a:endParaRPr>
                    </a:p>
                  </a:txBody>
                  <a:tcPr marL="9525" marR="9525" marT="9525" marB="0"/>
                </a:tc>
                <a:extLst>
                  <a:ext uri="{0D108BD9-81ED-4DB2-BD59-A6C34878D82A}">
                    <a16:rowId xmlns:a16="http://schemas.microsoft.com/office/drawing/2014/main" val="10002"/>
                  </a:ext>
                </a:extLst>
              </a:tr>
              <a:tr h="666248">
                <a:tc>
                  <a:txBody>
                    <a:bodyPr/>
                    <a:lstStyle/>
                    <a:p>
                      <a:pPr marL="36195" marR="36195">
                        <a:lnSpc>
                          <a:spcPct val="115000"/>
                        </a:lnSpc>
                        <a:spcBef>
                          <a:spcPts val="300"/>
                        </a:spcBef>
                        <a:spcAft>
                          <a:spcPts val="300"/>
                        </a:spcAft>
                      </a:pPr>
                      <a:r>
                        <a:rPr lang="cs-CZ" sz="1600">
                          <a:effectLst/>
                        </a:rPr>
                        <a:t>62500</a:t>
                      </a:r>
                      <a:endParaRPr lang="cs-CZ" sz="1200">
                        <a:solidFill>
                          <a:srgbClr val="080808"/>
                        </a:solidFill>
                        <a:effectLst/>
                        <a:latin typeface="Calibri"/>
                        <a:ea typeface="Calibri"/>
                        <a:cs typeface="Times New Roman"/>
                      </a:endParaRPr>
                    </a:p>
                  </a:txBody>
                  <a:tcPr marL="9525" marR="9525" marT="9525" marB="0"/>
                </a:tc>
                <a:tc>
                  <a:txBody>
                    <a:bodyPr/>
                    <a:lstStyle/>
                    <a:p>
                      <a:pPr marL="36195" marR="36195">
                        <a:lnSpc>
                          <a:spcPct val="115000"/>
                        </a:lnSpc>
                        <a:spcBef>
                          <a:spcPts val="300"/>
                        </a:spcBef>
                        <a:spcAft>
                          <a:spcPts val="300"/>
                        </a:spcAft>
                      </a:pPr>
                      <a:r>
                        <a:rPr lang="cs-CZ" sz="1600" dirty="0">
                          <a:effectLst/>
                        </a:rPr>
                        <a:t>Účastníci v procesu vzdělávání/odborné přípravy po ukončení své účasti</a:t>
                      </a:r>
                      <a:endParaRPr lang="cs-CZ" sz="1200" dirty="0">
                        <a:solidFill>
                          <a:srgbClr val="080808"/>
                        </a:solidFill>
                        <a:effectLst/>
                        <a:latin typeface="Calibri"/>
                        <a:ea typeface="Calibri"/>
                        <a:cs typeface="Times New Roman"/>
                      </a:endParaRPr>
                    </a:p>
                  </a:txBody>
                  <a:tcPr marL="9525" marR="9525" marT="9525" marB="0"/>
                </a:tc>
                <a:tc>
                  <a:txBody>
                    <a:bodyPr/>
                    <a:lstStyle/>
                    <a:p>
                      <a:pPr marL="36195" marR="36195">
                        <a:lnSpc>
                          <a:spcPct val="115000"/>
                        </a:lnSpc>
                        <a:spcBef>
                          <a:spcPts val="300"/>
                        </a:spcBef>
                        <a:spcAft>
                          <a:spcPts val="300"/>
                        </a:spcAft>
                      </a:pPr>
                      <a:r>
                        <a:rPr lang="cs-CZ" sz="1600" dirty="0">
                          <a:effectLst/>
                        </a:rPr>
                        <a:t>Osoby</a:t>
                      </a:r>
                      <a:endParaRPr lang="cs-CZ" sz="1200" dirty="0">
                        <a:solidFill>
                          <a:srgbClr val="080808"/>
                        </a:solidFill>
                        <a:effectLst/>
                        <a:latin typeface="Calibri"/>
                        <a:ea typeface="Calibri"/>
                        <a:cs typeface="Times New Roman"/>
                      </a:endParaRPr>
                    </a:p>
                  </a:txBody>
                  <a:tcPr marL="9525" marR="9525" marT="9525" marB="0"/>
                </a:tc>
                <a:tc>
                  <a:txBody>
                    <a:bodyPr/>
                    <a:lstStyle/>
                    <a:p>
                      <a:pPr marL="36195" marR="36195">
                        <a:lnSpc>
                          <a:spcPct val="115000"/>
                        </a:lnSpc>
                        <a:spcBef>
                          <a:spcPts val="300"/>
                        </a:spcBef>
                        <a:spcAft>
                          <a:spcPts val="300"/>
                        </a:spcAft>
                      </a:pPr>
                      <a:r>
                        <a:rPr lang="cs-CZ" sz="1600">
                          <a:effectLst/>
                        </a:rPr>
                        <a:t>Výsledek</a:t>
                      </a:r>
                      <a:endParaRPr lang="cs-CZ" sz="1200">
                        <a:solidFill>
                          <a:srgbClr val="080808"/>
                        </a:solidFill>
                        <a:effectLst/>
                        <a:latin typeface="Calibri"/>
                        <a:ea typeface="Calibri"/>
                        <a:cs typeface="Times New Roman"/>
                      </a:endParaRPr>
                    </a:p>
                  </a:txBody>
                  <a:tcPr marL="9525" marR="9525" marT="9525" marB="0"/>
                </a:tc>
                <a:extLst>
                  <a:ext uri="{0D108BD9-81ED-4DB2-BD59-A6C34878D82A}">
                    <a16:rowId xmlns:a16="http://schemas.microsoft.com/office/drawing/2014/main" val="10003"/>
                  </a:ext>
                </a:extLst>
              </a:tr>
              <a:tr h="666248">
                <a:tc>
                  <a:txBody>
                    <a:bodyPr/>
                    <a:lstStyle/>
                    <a:p>
                      <a:pPr marL="36195" marR="36195">
                        <a:lnSpc>
                          <a:spcPct val="115000"/>
                        </a:lnSpc>
                        <a:spcBef>
                          <a:spcPts val="300"/>
                        </a:spcBef>
                        <a:spcAft>
                          <a:spcPts val="300"/>
                        </a:spcAft>
                      </a:pPr>
                      <a:r>
                        <a:rPr lang="cs-CZ" sz="1600">
                          <a:effectLst/>
                        </a:rPr>
                        <a:t>62600</a:t>
                      </a:r>
                      <a:endParaRPr lang="cs-CZ" sz="1200">
                        <a:solidFill>
                          <a:srgbClr val="080808"/>
                        </a:solidFill>
                        <a:effectLst/>
                        <a:latin typeface="Calibri"/>
                        <a:ea typeface="Calibri"/>
                        <a:cs typeface="Times New Roman"/>
                      </a:endParaRPr>
                    </a:p>
                  </a:txBody>
                  <a:tcPr marL="9525" marR="9525" marT="9525" marB="0"/>
                </a:tc>
                <a:tc>
                  <a:txBody>
                    <a:bodyPr/>
                    <a:lstStyle/>
                    <a:p>
                      <a:pPr marL="36195" marR="36195">
                        <a:lnSpc>
                          <a:spcPct val="115000"/>
                        </a:lnSpc>
                        <a:spcBef>
                          <a:spcPts val="300"/>
                        </a:spcBef>
                        <a:spcAft>
                          <a:spcPts val="300"/>
                        </a:spcAft>
                      </a:pPr>
                      <a:r>
                        <a:rPr lang="cs-CZ" sz="1600" dirty="0">
                          <a:effectLst/>
                        </a:rPr>
                        <a:t>Účastníci, kteří získali kvalifikaci po ukončení své účasti</a:t>
                      </a:r>
                      <a:endParaRPr lang="cs-CZ" sz="1200" dirty="0">
                        <a:solidFill>
                          <a:srgbClr val="080808"/>
                        </a:solidFill>
                        <a:effectLst/>
                        <a:latin typeface="Calibri"/>
                        <a:ea typeface="Calibri"/>
                        <a:cs typeface="Times New Roman"/>
                      </a:endParaRPr>
                    </a:p>
                  </a:txBody>
                  <a:tcPr marL="9525" marR="9525" marT="9525" marB="0"/>
                </a:tc>
                <a:tc>
                  <a:txBody>
                    <a:bodyPr/>
                    <a:lstStyle/>
                    <a:p>
                      <a:pPr marL="36195" marR="36195">
                        <a:lnSpc>
                          <a:spcPct val="115000"/>
                        </a:lnSpc>
                        <a:spcBef>
                          <a:spcPts val="300"/>
                        </a:spcBef>
                        <a:spcAft>
                          <a:spcPts val="300"/>
                        </a:spcAft>
                      </a:pPr>
                      <a:r>
                        <a:rPr lang="cs-CZ" sz="1600">
                          <a:effectLst/>
                        </a:rPr>
                        <a:t>Osoby</a:t>
                      </a:r>
                      <a:endParaRPr lang="cs-CZ" sz="1200">
                        <a:solidFill>
                          <a:srgbClr val="080808"/>
                        </a:solidFill>
                        <a:effectLst/>
                        <a:latin typeface="Calibri"/>
                        <a:ea typeface="Calibri"/>
                        <a:cs typeface="Times New Roman"/>
                      </a:endParaRPr>
                    </a:p>
                  </a:txBody>
                  <a:tcPr marL="9525" marR="9525" marT="9525" marB="0"/>
                </a:tc>
                <a:tc>
                  <a:txBody>
                    <a:bodyPr/>
                    <a:lstStyle/>
                    <a:p>
                      <a:pPr marL="36195" marR="36195">
                        <a:lnSpc>
                          <a:spcPct val="115000"/>
                        </a:lnSpc>
                        <a:spcBef>
                          <a:spcPts val="300"/>
                        </a:spcBef>
                        <a:spcAft>
                          <a:spcPts val="300"/>
                        </a:spcAft>
                      </a:pPr>
                      <a:r>
                        <a:rPr lang="cs-CZ" sz="1600" dirty="0">
                          <a:effectLst/>
                        </a:rPr>
                        <a:t>Výsledek</a:t>
                      </a:r>
                      <a:endParaRPr lang="cs-CZ" sz="1200" dirty="0">
                        <a:solidFill>
                          <a:srgbClr val="080808"/>
                        </a:solidFill>
                        <a:effectLst/>
                        <a:latin typeface="Calibri"/>
                        <a:ea typeface="Calibri"/>
                        <a:cs typeface="Times New Roman"/>
                      </a:endParaRPr>
                    </a:p>
                  </a:txBody>
                  <a:tcPr marL="9525" marR="9525" marT="9525" marB="0"/>
                </a:tc>
                <a:extLst>
                  <a:ext uri="{0D108BD9-81ED-4DB2-BD59-A6C34878D82A}">
                    <a16:rowId xmlns:a16="http://schemas.microsoft.com/office/drawing/2014/main" val="10004"/>
                  </a:ext>
                </a:extLst>
              </a:tr>
              <a:tr h="917229">
                <a:tc>
                  <a:txBody>
                    <a:bodyPr/>
                    <a:lstStyle/>
                    <a:p>
                      <a:pPr marL="36195" marR="36195">
                        <a:lnSpc>
                          <a:spcPct val="115000"/>
                        </a:lnSpc>
                        <a:spcBef>
                          <a:spcPts val="300"/>
                        </a:spcBef>
                        <a:spcAft>
                          <a:spcPts val="300"/>
                        </a:spcAft>
                      </a:pPr>
                      <a:r>
                        <a:rPr lang="cs-CZ" sz="1600">
                          <a:effectLst/>
                        </a:rPr>
                        <a:t>62800</a:t>
                      </a:r>
                      <a:endParaRPr lang="cs-CZ" sz="1200">
                        <a:solidFill>
                          <a:srgbClr val="080808"/>
                        </a:solidFill>
                        <a:effectLst/>
                        <a:latin typeface="Calibri"/>
                        <a:ea typeface="Calibri"/>
                        <a:cs typeface="Times New Roman"/>
                      </a:endParaRPr>
                    </a:p>
                  </a:txBody>
                  <a:tcPr marL="9525" marR="9525" marT="9525" marB="0"/>
                </a:tc>
                <a:tc>
                  <a:txBody>
                    <a:bodyPr/>
                    <a:lstStyle/>
                    <a:p>
                      <a:pPr marL="36195" marR="36195">
                        <a:lnSpc>
                          <a:spcPct val="115000"/>
                        </a:lnSpc>
                        <a:spcBef>
                          <a:spcPts val="300"/>
                        </a:spcBef>
                        <a:spcAft>
                          <a:spcPts val="300"/>
                        </a:spcAft>
                      </a:pPr>
                      <a:r>
                        <a:rPr lang="cs-CZ" sz="1600" dirty="0">
                          <a:effectLst/>
                        </a:rPr>
                        <a:t>Znevýhodnění účastníci, kteří po ukončení své účasti hledají zaměstnání, jsou v procesu vzdělávání/odborné přípravy, rozšiřují si kvalifikaci nebo jsou zaměstnaní, a to i OSVČ</a:t>
                      </a:r>
                      <a:endParaRPr lang="cs-CZ" sz="1200" dirty="0">
                        <a:solidFill>
                          <a:srgbClr val="080808"/>
                        </a:solidFill>
                        <a:effectLst/>
                        <a:latin typeface="Calibri"/>
                        <a:ea typeface="Calibri"/>
                        <a:cs typeface="Times New Roman"/>
                      </a:endParaRPr>
                    </a:p>
                  </a:txBody>
                  <a:tcPr marL="9525" marR="9525" marT="9525" marB="0"/>
                </a:tc>
                <a:tc>
                  <a:txBody>
                    <a:bodyPr/>
                    <a:lstStyle/>
                    <a:p>
                      <a:pPr marL="36195" marR="36195">
                        <a:lnSpc>
                          <a:spcPct val="115000"/>
                        </a:lnSpc>
                        <a:spcBef>
                          <a:spcPts val="300"/>
                        </a:spcBef>
                        <a:spcAft>
                          <a:spcPts val="300"/>
                        </a:spcAft>
                      </a:pPr>
                      <a:r>
                        <a:rPr lang="cs-CZ" sz="1600">
                          <a:effectLst/>
                        </a:rPr>
                        <a:t> Osoby</a:t>
                      </a:r>
                      <a:endParaRPr lang="cs-CZ" sz="1200">
                        <a:solidFill>
                          <a:srgbClr val="080808"/>
                        </a:solidFill>
                        <a:effectLst/>
                        <a:latin typeface="Calibri"/>
                        <a:ea typeface="Calibri"/>
                        <a:cs typeface="Times New Roman"/>
                      </a:endParaRPr>
                    </a:p>
                  </a:txBody>
                  <a:tcPr marL="9525" marR="9525" marT="9525" marB="0"/>
                </a:tc>
                <a:tc>
                  <a:txBody>
                    <a:bodyPr/>
                    <a:lstStyle/>
                    <a:p>
                      <a:pPr marL="36195" marR="36195">
                        <a:lnSpc>
                          <a:spcPct val="115000"/>
                        </a:lnSpc>
                        <a:spcBef>
                          <a:spcPts val="300"/>
                        </a:spcBef>
                        <a:spcAft>
                          <a:spcPts val="300"/>
                        </a:spcAft>
                      </a:pPr>
                      <a:r>
                        <a:rPr lang="cs-CZ" sz="1600" dirty="0">
                          <a:effectLst/>
                        </a:rPr>
                        <a:t>Výsledek</a:t>
                      </a:r>
                      <a:endParaRPr lang="cs-CZ" sz="1200" dirty="0">
                        <a:solidFill>
                          <a:srgbClr val="080808"/>
                        </a:solidFill>
                        <a:effectLst/>
                        <a:latin typeface="Calibri"/>
                        <a:ea typeface="Calibri"/>
                        <a:cs typeface="Times New Roman"/>
                      </a:endParaRPr>
                    </a:p>
                  </a:txBody>
                  <a:tcPr marL="9525" marR="9525" marT="9525" marB="0"/>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30198304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Indikátory povinné k vykazování</a:t>
            </a:r>
          </a:p>
        </p:txBody>
      </p:sp>
      <p:sp>
        <p:nvSpPr>
          <p:cNvPr id="3" name="Zástupný symbol pro obsah 2"/>
          <p:cNvSpPr>
            <a:spLocks noGrp="1"/>
          </p:cNvSpPr>
          <p:nvPr>
            <p:ph idx="1"/>
          </p:nvPr>
        </p:nvSpPr>
        <p:spPr>
          <a:xfrm>
            <a:off x="540000" y="1196752"/>
            <a:ext cx="8064000" cy="4923248"/>
          </a:xfrm>
        </p:spPr>
        <p:txBody>
          <a:bodyPr/>
          <a:lstStyle/>
          <a:p>
            <a:pPr marL="432000" lvl="1" indent="-432000">
              <a:lnSpc>
                <a:spcPts val="2880"/>
              </a:lnSpc>
              <a:spcBef>
                <a:spcPts val="600"/>
              </a:spcBef>
              <a:spcAft>
                <a:spcPts val="600"/>
              </a:spcAft>
              <a:buSzPct val="100000"/>
              <a:buFont typeface="Wingdings" panose="05000000000000000000" pitchFamily="2" charset="2"/>
              <a:buChar char=""/>
            </a:pPr>
            <a:r>
              <a:rPr lang="cs-CZ" sz="1800" dirty="0"/>
              <a:t>Indikátory </a:t>
            </a:r>
            <a:r>
              <a:rPr lang="cs-CZ" sz="1800" b="1" u="sng" dirty="0"/>
              <a:t>povinné k vykazování </a:t>
            </a:r>
            <a:r>
              <a:rPr lang="cs-CZ" sz="1800" dirty="0"/>
              <a:t>(výstupové či výsledkové), které se netýkají účastníků</a:t>
            </a:r>
          </a:p>
          <a:p>
            <a:pPr marL="684000" lvl="2" indent="-432000">
              <a:lnSpc>
                <a:spcPts val="2880"/>
              </a:lnSpc>
              <a:spcBef>
                <a:spcPts val="600"/>
              </a:spcBef>
              <a:spcAft>
                <a:spcPts val="600"/>
              </a:spcAft>
              <a:buSzPct val="100000"/>
              <a:buFont typeface="Wingdings" panose="05000000000000000000" pitchFamily="2" charset="2"/>
              <a:buChar char=""/>
            </a:pPr>
            <a:endParaRPr lang="cs-CZ" dirty="0"/>
          </a:p>
          <a:p>
            <a:pPr marL="432000" lvl="1" indent="-432000">
              <a:lnSpc>
                <a:spcPts val="2880"/>
              </a:lnSpc>
              <a:spcBef>
                <a:spcPts val="600"/>
              </a:spcBef>
              <a:spcAft>
                <a:spcPts val="600"/>
              </a:spcAft>
              <a:buSzPct val="100000"/>
              <a:buFont typeface="Wingdings" panose="05000000000000000000" pitchFamily="2" charset="2"/>
              <a:buChar char=""/>
            </a:pPr>
            <a:endParaRPr lang="cs-CZ" dirty="0"/>
          </a:p>
          <a:p>
            <a:pPr marL="432000" lvl="1" indent="-432000">
              <a:lnSpc>
                <a:spcPts val="2880"/>
              </a:lnSpc>
              <a:spcBef>
                <a:spcPts val="600"/>
              </a:spcBef>
              <a:spcAft>
                <a:spcPts val="600"/>
              </a:spcAft>
              <a:buSzPct val="100000"/>
              <a:buFont typeface="Wingdings" panose="05000000000000000000" pitchFamily="2" charset="2"/>
              <a:buChar char=""/>
            </a:pPr>
            <a:endParaRPr lang="cs-CZ" dirty="0"/>
          </a:p>
          <a:p>
            <a:endParaRPr lang="cs-CZ" sz="2200" i="1" dirty="0"/>
          </a:p>
        </p:txBody>
      </p:sp>
      <p:sp>
        <p:nvSpPr>
          <p:cNvPr id="4" name="Zástupný symbol pro číslo snímku 3"/>
          <p:cNvSpPr>
            <a:spLocks noGrp="1"/>
          </p:cNvSpPr>
          <p:nvPr>
            <p:ph type="sldNum" sz="quarter" idx="12"/>
          </p:nvPr>
        </p:nvSpPr>
        <p:spPr/>
        <p:txBody>
          <a:bodyPr/>
          <a:lstStyle/>
          <a:p>
            <a:fld id="{479BF083-4774-43B1-9AB0-5CC1AC5DD8EE}" type="slidenum">
              <a:rPr lang="cs-CZ" smtClean="0"/>
              <a:pPr/>
              <a:t>24</a:t>
            </a:fld>
            <a:endParaRPr lang="cs-CZ" dirty="0"/>
          </a:p>
        </p:txBody>
      </p:sp>
      <p:sp>
        <p:nvSpPr>
          <p:cNvPr id="6" name="Rectangle 1"/>
          <p:cNvSpPr>
            <a:spLocks noChangeArrowheads="1"/>
          </p:cNvSpPr>
          <p:nvPr/>
        </p:nvSpPr>
        <p:spPr bwMode="auto">
          <a:xfrm>
            <a:off x="1698625" y="290036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br>
              <a:rPr kumimoji="0" lang="cs-CZ" altLang="cs-CZ" sz="1800" b="0" i="0" u="none" strike="noStrike" cap="none" normalizeH="0" baseline="0">
                <a:ln>
                  <a:noFill/>
                </a:ln>
                <a:solidFill>
                  <a:schemeClr val="tx1"/>
                </a:solidFill>
                <a:effectLst/>
                <a:latin typeface="Arial" pitchFamily="34" charset="0"/>
                <a:cs typeface="Arial" pitchFamily="34" charset="0"/>
              </a:rPr>
            </a:br>
            <a:endParaRPr kumimoji="0" lang="cs-CZ" altLang="cs-CZ" sz="1800" b="0" i="0" u="none" strike="noStrike" cap="none" normalizeH="0" baseline="0">
              <a:ln>
                <a:noFill/>
              </a:ln>
              <a:solidFill>
                <a:schemeClr val="tx1"/>
              </a:solidFill>
              <a:effectLst/>
              <a:latin typeface="Arial" pitchFamily="34" charset="0"/>
              <a:cs typeface="Arial" pitchFamily="34" charset="0"/>
            </a:endParaRPr>
          </a:p>
        </p:txBody>
      </p:sp>
      <p:graphicFrame>
        <p:nvGraphicFramePr>
          <p:cNvPr id="5" name="Tabulka 4"/>
          <p:cNvGraphicFramePr>
            <a:graphicFrameLocks noGrp="1"/>
          </p:cNvGraphicFramePr>
          <p:nvPr>
            <p:extLst>
              <p:ext uri="{D42A27DB-BD31-4B8C-83A1-F6EECF244321}">
                <p14:modId xmlns:p14="http://schemas.microsoft.com/office/powerpoint/2010/main" val="707542166"/>
              </p:ext>
            </p:extLst>
          </p:nvPr>
        </p:nvGraphicFramePr>
        <p:xfrm>
          <a:off x="539552" y="1916829"/>
          <a:ext cx="8422916" cy="4608513"/>
        </p:xfrm>
        <a:graphic>
          <a:graphicData uri="http://schemas.openxmlformats.org/drawingml/2006/table">
            <a:tbl>
              <a:tblPr firstRow="1" firstCol="1" bandRow="1">
                <a:tableStyleId>{5C22544A-7EE6-4342-B048-85BDC9FD1C3A}</a:tableStyleId>
              </a:tblPr>
              <a:tblGrid>
                <a:gridCol w="908360">
                  <a:extLst>
                    <a:ext uri="{9D8B030D-6E8A-4147-A177-3AD203B41FA5}">
                      <a16:colId xmlns:a16="http://schemas.microsoft.com/office/drawing/2014/main" val="20000"/>
                    </a:ext>
                  </a:extLst>
                </a:gridCol>
                <a:gridCol w="4524997">
                  <a:extLst>
                    <a:ext uri="{9D8B030D-6E8A-4147-A177-3AD203B41FA5}">
                      <a16:colId xmlns:a16="http://schemas.microsoft.com/office/drawing/2014/main" val="20001"/>
                    </a:ext>
                  </a:extLst>
                </a:gridCol>
                <a:gridCol w="1593850">
                  <a:extLst>
                    <a:ext uri="{9D8B030D-6E8A-4147-A177-3AD203B41FA5}">
                      <a16:colId xmlns:a16="http://schemas.microsoft.com/office/drawing/2014/main" val="20002"/>
                    </a:ext>
                  </a:extLst>
                </a:gridCol>
                <a:gridCol w="1395709">
                  <a:extLst>
                    <a:ext uri="{9D8B030D-6E8A-4147-A177-3AD203B41FA5}">
                      <a16:colId xmlns:a16="http://schemas.microsoft.com/office/drawing/2014/main" val="20003"/>
                    </a:ext>
                  </a:extLst>
                </a:gridCol>
              </a:tblGrid>
              <a:tr h="658359">
                <a:tc>
                  <a:txBody>
                    <a:bodyPr/>
                    <a:lstStyle/>
                    <a:p>
                      <a:pPr algn="just">
                        <a:lnSpc>
                          <a:spcPct val="115000"/>
                        </a:lnSpc>
                        <a:spcAft>
                          <a:spcPts val="600"/>
                        </a:spcAft>
                      </a:pPr>
                      <a:r>
                        <a:rPr lang="cs-CZ" sz="1600" dirty="0">
                          <a:effectLst/>
                        </a:rPr>
                        <a:t>Kód</a:t>
                      </a:r>
                      <a:endParaRPr lang="cs-CZ" sz="1600" dirty="0">
                        <a:effectLst/>
                        <a:latin typeface="Calibri"/>
                        <a:ea typeface="Calibri"/>
                        <a:cs typeface="Times New Roman"/>
                      </a:endParaRPr>
                    </a:p>
                  </a:txBody>
                  <a:tcPr marL="0" marR="0" marT="0" marB="0" anchor="ctr"/>
                </a:tc>
                <a:tc>
                  <a:txBody>
                    <a:bodyPr/>
                    <a:lstStyle/>
                    <a:p>
                      <a:pPr algn="just">
                        <a:lnSpc>
                          <a:spcPct val="115000"/>
                        </a:lnSpc>
                        <a:spcAft>
                          <a:spcPts val="600"/>
                        </a:spcAft>
                      </a:pPr>
                      <a:r>
                        <a:rPr lang="cs-CZ" sz="1600" dirty="0">
                          <a:effectLst/>
                        </a:rPr>
                        <a:t>Název indikátoru </a:t>
                      </a:r>
                      <a:endParaRPr lang="cs-CZ" sz="1600" dirty="0">
                        <a:effectLst/>
                        <a:latin typeface="Calibri"/>
                        <a:ea typeface="Calibri"/>
                        <a:cs typeface="Times New Roman"/>
                      </a:endParaRPr>
                    </a:p>
                  </a:txBody>
                  <a:tcPr marL="0" marR="0" marT="0" marB="0" anchor="ctr"/>
                </a:tc>
                <a:tc>
                  <a:txBody>
                    <a:bodyPr/>
                    <a:lstStyle/>
                    <a:p>
                      <a:pPr algn="just">
                        <a:lnSpc>
                          <a:spcPct val="115000"/>
                        </a:lnSpc>
                        <a:spcAft>
                          <a:spcPts val="600"/>
                        </a:spcAft>
                      </a:pPr>
                      <a:r>
                        <a:rPr lang="cs-CZ" sz="1600" dirty="0">
                          <a:effectLst/>
                        </a:rPr>
                        <a:t>Měrná jednotka </a:t>
                      </a:r>
                      <a:endParaRPr lang="cs-CZ" sz="1600" dirty="0">
                        <a:effectLst/>
                        <a:latin typeface="Calibri"/>
                        <a:ea typeface="Calibri"/>
                        <a:cs typeface="Times New Roman"/>
                      </a:endParaRPr>
                    </a:p>
                  </a:txBody>
                  <a:tcPr marL="0" marR="0" marT="0" marB="0" anchor="ctr"/>
                </a:tc>
                <a:tc>
                  <a:txBody>
                    <a:bodyPr/>
                    <a:lstStyle/>
                    <a:p>
                      <a:pPr algn="just">
                        <a:lnSpc>
                          <a:spcPct val="115000"/>
                        </a:lnSpc>
                        <a:spcAft>
                          <a:spcPts val="600"/>
                        </a:spcAft>
                      </a:pPr>
                      <a:r>
                        <a:rPr lang="cs-CZ" sz="1600" dirty="0">
                          <a:effectLst/>
                        </a:rPr>
                        <a:t>Typ indikátoru </a:t>
                      </a:r>
                      <a:endParaRPr lang="cs-CZ" sz="1600" dirty="0">
                        <a:effectLst/>
                        <a:latin typeface="Calibri"/>
                        <a:ea typeface="Calibri"/>
                        <a:cs typeface="Times New Roman"/>
                      </a:endParaRPr>
                    </a:p>
                  </a:txBody>
                  <a:tcPr marL="0" marR="0" marT="0" marB="0" anchor="ctr"/>
                </a:tc>
                <a:extLst>
                  <a:ext uri="{0D108BD9-81ED-4DB2-BD59-A6C34878D82A}">
                    <a16:rowId xmlns:a16="http://schemas.microsoft.com/office/drawing/2014/main" val="10000"/>
                  </a:ext>
                </a:extLst>
              </a:tr>
              <a:tr h="658359">
                <a:tc>
                  <a:txBody>
                    <a:bodyPr/>
                    <a:lstStyle/>
                    <a:p>
                      <a:pPr marL="36195" marR="36195">
                        <a:lnSpc>
                          <a:spcPct val="115000"/>
                        </a:lnSpc>
                        <a:spcBef>
                          <a:spcPts val="300"/>
                        </a:spcBef>
                        <a:spcAft>
                          <a:spcPts val="300"/>
                        </a:spcAft>
                      </a:pPr>
                      <a:r>
                        <a:rPr lang="cs-CZ" sz="1600">
                          <a:effectLst/>
                        </a:rPr>
                        <a:t>80500</a:t>
                      </a:r>
                      <a:endParaRPr lang="cs-CZ" sz="1200">
                        <a:solidFill>
                          <a:srgbClr val="080808"/>
                        </a:solidFill>
                        <a:effectLst/>
                        <a:latin typeface="Calibri"/>
                        <a:ea typeface="Calibri"/>
                        <a:cs typeface="Times New Roman"/>
                      </a:endParaRPr>
                    </a:p>
                  </a:txBody>
                  <a:tcPr marL="0" marR="0" marT="0" marB="0"/>
                </a:tc>
                <a:tc>
                  <a:txBody>
                    <a:bodyPr/>
                    <a:lstStyle/>
                    <a:p>
                      <a:pPr marL="36195" marR="36195">
                        <a:lnSpc>
                          <a:spcPct val="115000"/>
                        </a:lnSpc>
                        <a:spcBef>
                          <a:spcPts val="300"/>
                        </a:spcBef>
                        <a:spcAft>
                          <a:spcPts val="300"/>
                        </a:spcAft>
                      </a:pPr>
                      <a:r>
                        <a:rPr lang="cs-CZ" sz="1600" dirty="0">
                          <a:effectLst/>
                        </a:rPr>
                        <a:t>Počet napsaných a zveřejněných analytických a strategických dokumentů (vč. evaluačních) </a:t>
                      </a:r>
                      <a:endParaRPr lang="cs-CZ" sz="1200" dirty="0">
                        <a:solidFill>
                          <a:srgbClr val="080808"/>
                        </a:solidFill>
                        <a:effectLst/>
                        <a:latin typeface="Calibri"/>
                        <a:ea typeface="Calibri"/>
                        <a:cs typeface="Times New Roman"/>
                      </a:endParaRPr>
                    </a:p>
                  </a:txBody>
                  <a:tcPr marL="0" marR="0" marT="0" marB="0"/>
                </a:tc>
                <a:tc>
                  <a:txBody>
                    <a:bodyPr/>
                    <a:lstStyle/>
                    <a:p>
                      <a:pPr marL="36195" marR="36195">
                        <a:lnSpc>
                          <a:spcPct val="115000"/>
                        </a:lnSpc>
                        <a:spcBef>
                          <a:spcPts val="300"/>
                        </a:spcBef>
                        <a:spcAft>
                          <a:spcPts val="300"/>
                        </a:spcAft>
                      </a:pPr>
                      <a:r>
                        <a:rPr lang="cs-CZ" sz="1600" dirty="0">
                          <a:effectLst/>
                        </a:rPr>
                        <a:t>Dokumenty</a:t>
                      </a:r>
                      <a:endParaRPr lang="cs-CZ" sz="1200" dirty="0">
                        <a:solidFill>
                          <a:srgbClr val="080808"/>
                        </a:solidFill>
                        <a:effectLst/>
                        <a:latin typeface="Calibri"/>
                        <a:ea typeface="Calibri"/>
                        <a:cs typeface="Times New Roman"/>
                      </a:endParaRPr>
                    </a:p>
                  </a:txBody>
                  <a:tcPr marL="0" marR="0" marT="0" marB="0"/>
                </a:tc>
                <a:tc>
                  <a:txBody>
                    <a:bodyPr/>
                    <a:lstStyle/>
                    <a:p>
                      <a:pPr marL="36195" marR="36195">
                        <a:lnSpc>
                          <a:spcPct val="115000"/>
                        </a:lnSpc>
                        <a:spcBef>
                          <a:spcPts val="300"/>
                        </a:spcBef>
                        <a:spcAft>
                          <a:spcPts val="300"/>
                        </a:spcAft>
                      </a:pPr>
                      <a:r>
                        <a:rPr lang="cs-CZ" sz="1600">
                          <a:effectLst/>
                        </a:rPr>
                        <a:t>Výstup</a:t>
                      </a:r>
                      <a:endParaRPr lang="cs-CZ" sz="1200">
                        <a:solidFill>
                          <a:srgbClr val="080808"/>
                        </a:solidFill>
                        <a:effectLst/>
                        <a:latin typeface="Calibri"/>
                        <a:ea typeface="Calibri"/>
                        <a:cs typeface="Times New Roman"/>
                      </a:endParaRPr>
                    </a:p>
                  </a:txBody>
                  <a:tcPr marL="0" marR="0" marT="0" marB="0"/>
                </a:tc>
                <a:extLst>
                  <a:ext uri="{0D108BD9-81ED-4DB2-BD59-A6C34878D82A}">
                    <a16:rowId xmlns:a16="http://schemas.microsoft.com/office/drawing/2014/main" val="10001"/>
                  </a:ext>
                </a:extLst>
              </a:tr>
              <a:tr h="658359">
                <a:tc>
                  <a:txBody>
                    <a:bodyPr/>
                    <a:lstStyle/>
                    <a:p>
                      <a:pPr marL="36195" marR="36195">
                        <a:lnSpc>
                          <a:spcPct val="115000"/>
                        </a:lnSpc>
                        <a:spcBef>
                          <a:spcPts val="300"/>
                        </a:spcBef>
                        <a:spcAft>
                          <a:spcPts val="300"/>
                        </a:spcAft>
                      </a:pPr>
                      <a:r>
                        <a:rPr lang="cs-CZ" sz="1600">
                          <a:effectLst/>
                        </a:rPr>
                        <a:t>50130 </a:t>
                      </a:r>
                      <a:endParaRPr lang="cs-CZ" sz="1200">
                        <a:solidFill>
                          <a:srgbClr val="080808"/>
                        </a:solidFill>
                        <a:effectLst/>
                        <a:latin typeface="Calibri"/>
                        <a:ea typeface="Calibri"/>
                        <a:cs typeface="Times New Roman"/>
                      </a:endParaRPr>
                    </a:p>
                  </a:txBody>
                  <a:tcPr marL="0" marR="0" marT="0" marB="0"/>
                </a:tc>
                <a:tc>
                  <a:txBody>
                    <a:bodyPr/>
                    <a:lstStyle/>
                    <a:p>
                      <a:pPr marL="36195" marR="36195">
                        <a:lnSpc>
                          <a:spcPct val="115000"/>
                        </a:lnSpc>
                        <a:spcBef>
                          <a:spcPts val="300"/>
                        </a:spcBef>
                        <a:spcAft>
                          <a:spcPts val="300"/>
                        </a:spcAft>
                      </a:pPr>
                      <a:r>
                        <a:rPr lang="cs-CZ" sz="1600" dirty="0">
                          <a:effectLst/>
                        </a:rPr>
                        <a:t>Počet osob pracujících v rámci flexibilních forem práce </a:t>
                      </a:r>
                      <a:endParaRPr lang="cs-CZ" sz="1200" dirty="0">
                        <a:solidFill>
                          <a:srgbClr val="080808"/>
                        </a:solidFill>
                        <a:effectLst/>
                        <a:latin typeface="Calibri"/>
                        <a:ea typeface="Calibri"/>
                        <a:cs typeface="Times New Roman"/>
                      </a:endParaRPr>
                    </a:p>
                  </a:txBody>
                  <a:tcPr marL="0" marR="0" marT="0" marB="0"/>
                </a:tc>
                <a:tc>
                  <a:txBody>
                    <a:bodyPr/>
                    <a:lstStyle/>
                    <a:p>
                      <a:pPr marL="36195" marR="36195">
                        <a:lnSpc>
                          <a:spcPct val="115000"/>
                        </a:lnSpc>
                        <a:spcBef>
                          <a:spcPts val="300"/>
                        </a:spcBef>
                        <a:spcAft>
                          <a:spcPts val="300"/>
                        </a:spcAft>
                      </a:pPr>
                      <a:r>
                        <a:rPr lang="cs-CZ" sz="1600" dirty="0">
                          <a:effectLst/>
                        </a:rPr>
                        <a:t>Osoby </a:t>
                      </a:r>
                      <a:endParaRPr lang="cs-CZ" sz="1200" dirty="0">
                        <a:solidFill>
                          <a:srgbClr val="080808"/>
                        </a:solidFill>
                        <a:effectLst/>
                        <a:latin typeface="Calibri"/>
                        <a:ea typeface="Calibri"/>
                        <a:cs typeface="Times New Roman"/>
                      </a:endParaRPr>
                    </a:p>
                  </a:txBody>
                  <a:tcPr marL="0" marR="0" marT="0" marB="0"/>
                </a:tc>
                <a:tc>
                  <a:txBody>
                    <a:bodyPr/>
                    <a:lstStyle/>
                    <a:p>
                      <a:pPr marL="36195" marR="36195">
                        <a:lnSpc>
                          <a:spcPct val="115000"/>
                        </a:lnSpc>
                        <a:spcBef>
                          <a:spcPts val="300"/>
                        </a:spcBef>
                        <a:spcAft>
                          <a:spcPts val="300"/>
                        </a:spcAft>
                      </a:pPr>
                      <a:r>
                        <a:rPr lang="cs-CZ" sz="1600" dirty="0">
                          <a:effectLst/>
                        </a:rPr>
                        <a:t>Výsledek </a:t>
                      </a:r>
                      <a:endParaRPr lang="cs-CZ" sz="1200" dirty="0">
                        <a:solidFill>
                          <a:srgbClr val="080808"/>
                        </a:solidFill>
                        <a:effectLst/>
                        <a:latin typeface="Calibri"/>
                        <a:ea typeface="Calibri"/>
                        <a:cs typeface="Times New Roman"/>
                      </a:endParaRPr>
                    </a:p>
                  </a:txBody>
                  <a:tcPr marL="0" marR="0" marT="0" marB="0"/>
                </a:tc>
                <a:extLst>
                  <a:ext uri="{0D108BD9-81ED-4DB2-BD59-A6C34878D82A}">
                    <a16:rowId xmlns:a16="http://schemas.microsoft.com/office/drawing/2014/main" val="10002"/>
                  </a:ext>
                </a:extLst>
              </a:tr>
              <a:tr h="658359">
                <a:tc>
                  <a:txBody>
                    <a:bodyPr/>
                    <a:lstStyle/>
                    <a:p>
                      <a:pPr marL="36195" marR="36195">
                        <a:lnSpc>
                          <a:spcPct val="115000"/>
                        </a:lnSpc>
                        <a:spcBef>
                          <a:spcPts val="300"/>
                        </a:spcBef>
                        <a:spcAft>
                          <a:spcPts val="300"/>
                        </a:spcAft>
                      </a:pPr>
                      <a:r>
                        <a:rPr lang="cs-CZ" sz="1600">
                          <a:effectLst/>
                        </a:rPr>
                        <a:t>50110</a:t>
                      </a:r>
                      <a:endParaRPr lang="cs-CZ" sz="1200">
                        <a:solidFill>
                          <a:srgbClr val="080808"/>
                        </a:solidFill>
                        <a:effectLst/>
                        <a:latin typeface="Calibri"/>
                        <a:ea typeface="Calibri"/>
                        <a:cs typeface="Times New Roman"/>
                      </a:endParaRPr>
                    </a:p>
                  </a:txBody>
                  <a:tcPr marL="0" marR="0" marT="0" marB="0"/>
                </a:tc>
                <a:tc>
                  <a:txBody>
                    <a:bodyPr/>
                    <a:lstStyle/>
                    <a:p>
                      <a:pPr marL="36195" marR="36195">
                        <a:lnSpc>
                          <a:spcPct val="115000"/>
                        </a:lnSpc>
                        <a:spcBef>
                          <a:spcPts val="300"/>
                        </a:spcBef>
                        <a:spcAft>
                          <a:spcPts val="300"/>
                        </a:spcAft>
                      </a:pPr>
                      <a:r>
                        <a:rPr lang="cs-CZ" sz="1600" dirty="0">
                          <a:effectLst/>
                        </a:rPr>
                        <a:t>Počet osob využívajících zařízení péče o děti předškolního věku</a:t>
                      </a:r>
                      <a:endParaRPr lang="cs-CZ" sz="1200" dirty="0">
                        <a:solidFill>
                          <a:srgbClr val="080808"/>
                        </a:solidFill>
                        <a:effectLst/>
                        <a:latin typeface="Calibri"/>
                        <a:ea typeface="Calibri"/>
                        <a:cs typeface="Times New Roman"/>
                      </a:endParaRPr>
                    </a:p>
                  </a:txBody>
                  <a:tcPr marL="0" marR="0" marT="0" marB="0"/>
                </a:tc>
                <a:tc>
                  <a:txBody>
                    <a:bodyPr/>
                    <a:lstStyle/>
                    <a:p>
                      <a:pPr marL="36195" marR="36195">
                        <a:lnSpc>
                          <a:spcPct val="115000"/>
                        </a:lnSpc>
                        <a:spcBef>
                          <a:spcPts val="300"/>
                        </a:spcBef>
                        <a:spcAft>
                          <a:spcPts val="300"/>
                        </a:spcAft>
                      </a:pPr>
                      <a:r>
                        <a:rPr lang="cs-CZ" sz="1600" dirty="0">
                          <a:effectLst/>
                        </a:rPr>
                        <a:t>Osoby</a:t>
                      </a:r>
                      <a:endParaRPr lang="cs-CZ" sz="1200" dirty="0">
                        <a:solidFill>
                          <a:srgbClr val="080808"/>
                        </a:solidFill>
                        <a:effectLst/>
                        <a:latin typeface="Calibri"/>
                        <a:ea typeface="Calibri"/>
                        <a:cs typeface="Times New Roman"/>
                      </a:endParaRPr>
                    </a:p>
                  </a:txBody>
                  <a:tcPr marL="0" marR="0" marT="0" marB="0"/>
                </a:tc>
                <a:tc>
                  <a:txBody>
                    <a:bodyPr/>
                    <a:lstStyle/>
                    <a:p>
                      <a:pPr marL="36195" marR="36195">
                        <a:lnSpc>
                          <a:spcPct val="115000"/>
                        </a:lnSpc>
                        <a:spcBef>
                          <a:spcPts val="300"/>
                        </a:spcBef>
                        <a:spcAft>
                          <a:spcPts val="300"/>
                        </a:spcAft>
                      </a:pPr>
                      <a:r>
                        <a:rPr lang="cs-CZ" sz="1600">
                          <a:effectLst/>
                        </a:rPr>
                        <a:t>Výsledek</a:t>
                      </a:r>
                      <a:endParaRPr lang="cs-CZ" sz="1200">
                        <a:solidFill>
                          <a:srgbClr val="080808"/>
                        </a:solidFill>
                        <a:effectLst/>
                        <a:latin typeface="Calibri"/>
                        <a:ea typeface="Calibri"/>
                        <a:cs typeface="Times New Roman"/>
                      </a:endParaRPr>
                    </a:p>
                  </a:txBody>
                  <a:tcPr marL="0" marR="0" marT="0" marB="0"/>
                </a:tc>
                <a:extLst>
                  <a:ext uri="{0D108BD9-81ED-4DB2-BD59-A6C34878D82A}">
                    <a16:rowId xmlns:a16="http://schemas.microsoft.com/office/drawing/2014/main" val="10003"/>
                  </a:ext>
                </a:extLst>
              </a:tr>
              <a:tr h="658359">
                <a:tc>
                  <a:txBody>
                    <a:bodyPr/>
                    <a:lstStyle/>
                    <a:p>
                      <a:pPr marL="36195" marR="36195">
                        <a:lnSpc>
                          <a:spcPct val="115000"/>
                        </a:lnSpc>
                        <a:spcBef>
                          <a:spcPts val="300"/>
                        </a:spcBef>
                        <a:spcAft>
                          <a:spcPts val="300"/>
                        </a:spcAft>
                      </a:pPr>
                      <a:r>
                        <a:rPr lang="cs-CZ" sz="1600">
                          <a:effectLst/>
                        </a:rPr>
                        <a:t>50120</a:t>
                      </a:r>
                      <a:endParaRPr lang="cs-CZ" sz="1200">
                        <a:solidFill>
                          <a:srgbClr val="080808"/>
                        </a:solidFill>
                        <a:effectLst/>
                        <a:latin typeface="Calibri"/>
                        <a:ea typeface="Calibri"/>
                        <a:cs typeface="Times New Roman"/>
                      </a:endParaRPr>
                    </a:p>
                  </a:txBody>
                  <a:tcPr marL="0" marR="0" marT="0" marB="0"/>
                </a:tc>
                <a:tc>
                  <a:txBody>
                    <a:bodyPr/>
                    <a:lstStyle/>
                    <a:p>
                      <a:pPr marL="36195" marR="36195">
                        <a:lnSpc>
                          <a:spcPct val="115000"/>
                        </a:lnSpc>
                        <a:spcBef>
                          <a:spcPts val="300"/>
                        </a:spcBef>
                        <a:spcAft>
                          <a:spcPts val="300"/>
                        </a:spcAft>
                      </a:pPr>
                      <a:r>
                        <a:rPr lang="cs-CZ" sz="1600">
                          <a:effectLst/>
                        </a:rPr>
                        <a:t>Počet osob využívajících zařízení péče o děti ve věku do 3 let</a:t>
                      </a:r>
                      <a:endParaRPr lang="cs-CZ" sz="1200">
                        <a:solidFill>
                          <a:srgbClr val="080808"/>
                        </a:solidFill>
                        <a:effectLst/>
                        <a:latin typeface="Calibri"/>
                        <a:ea typeface="Calibri"/>
                        <a:cs typeface="Times New Roman"/>
                      </a:endParaRPr>
                    </a:p>
                  </a:txBody>
                  <a:tcPr marL="0" marR="0" marT="0" marB="0"/>
                </a:tc>
                <a:tc>
                  <a:txBody>
                    <a:bodyPr/>
                    <a:lstStyle/>
                    <a:p>
                      <a:pPr marL="36195" marR="36195">
                        <a:lnSpc>
                          <a:spcPct val="115000"/>
                        </a:lnSpc>
                        <a:spcBef>
                          <a:spcPts val="300"/>
                        </a:spcBef>
                        <a:spcAft>
                          <a:spcPts val="300"/>
                        </a:spcAft>
                      </a:pPr>
                      <a:r>
                        <a:rPr lang="cs-CZ" sz="1600" dirty="0">
                          <a:effectLst/>
                        </a:rPr>
                        <a:t>Osoby</a:t>
                      </a:r>
                      <a:endParaRPr lang="cs-CZ" sz="1200" dirty="0">
                        <a:solidFill>
                          <a:srgbClr val="080808"/>
                        </a:solidFill>
                        <a:effectLst/>
                        <a:latin typeface="Calibri"/>
                        <a:ea typeface="Calibri"/>
                        <a:cs typeface="Times New Roman"/>
                      </a:endParaRPr>
                    </a:p>
                  </a:txBody>
                  <a:tcPr marL="0" marR="0" marT="0" marB="0"/>
                </a:tc>
                <a:tc>
                  <a:txBody>
                    <a:bodyPr/>
                    <a:lstStyle/>
                    <a:p>
                      <a:pPr marL="36195" marR="36195">
                        <a:lnSpc>
                          <a:spcPct val="115000"/>
                        </a:lnSpc>
                        <a:spcBef>
                          <a:spcPts val="300"/>
                        </a:spcBef>
                        <a:spcAft>
                          <a:spcPts val="300"/>
                        </a:spcAft>
                      </a:pPr>
                      <a:r>
                        <a:rPr lang="cs-CZ" sz="1600" dirty="0">
                          <a:effectLst/>
                        </a:rPr>
                        <a:t>Výsledek</a:t>
                      </a:r>
                      <a:endParaRPr lang="cs-CZ" sz="1200" dirty="0">
                        <a:solidFill>
                          <a:srgbClr val="080808"/>
                        </a:solidFill>
                        <a:effectLst/>
                        <a:latin typeface="Calibri"/>
                        <a:ea typeface="Calibri"/>
                        <a:cs typeface="Times New Roman"/>
                      </a:endParaRPr>
                    </a:p>
                  </a:txBody>
                  <a:tcPr marL="0" marR="0" marT="0" marB="0"/>
                </a:tc>
                <a:extLst>
                  <a:ext uri="{0D108BD9-81ED-4DB2-BD59-A6C34878D82A}">
                    <a16:rowId xmlns:a16="http://schemas.microsoft.com/office/drawing/2014/main" val="10004"/>
                  </a:ext>
                </a:extLst>
              </a:tr>
              <a:tr h="658359">
                <a:tc>
                  <a:txBody>
                    <a:bodyPr/>
                    <a:lstStyle/>
                    <a:p>
                      <a:pPr marL="36195" marR="36195">
                        <a:lnSpc>
                          <a:spcPct val="115000"/>
                        </a:lnSpc>
                        <a:spcBef>
                          <a:spcPts val="300"/>
                        </a:spcBef>
                        <a:spcAft>
                          <a:spcPts val="300"/>
                        </a:spcAft>
                      </a:pPr>
                      <a:r>
                        <a:rPr lang="cs-CZ" sz="1600">
                          <a:effectLst/>
                        </a:rPr>
                        <a:t>50105</a:t>
                      </a:r>
                      <a:endParaRPr lang="cs-CZ" sz="1200">
                        <a:solidFill>
                          <a:srgbClr val="080808"/>
                        </a:solidFill>
                        <a:effectLst/>
                        <a:latin typeface="Calibri"/>
                        <a:ea typeface="Calibri"/>
                        <a:cs typeface="Times New Roman"/>
                      </a:endParaRPr>
                    </a:p>
                  </a:txBody>
                  <a:tcPr marL="0" marR="0" marT="0" marB="0"/>
                </a:tc>
                <a:tc>
                  <a:txBody>
                    <a:bodyPr/>
                    <a:lstStyle/>
                    <a:p>
                      <a:pPr marL="36195" marR="36195">
                        <a:lnSpc>
                          <a:spcPct val="115000"/>
                        </a:lnSpc>
                        <a:spcBef>
                          <a:spcPts val="300"/>
                        </a:spcBef>
                        <a:spcAft>
                          <a:spcPts val="300"/>
                        </a:spcAft>
                      </a:pPr>
                      <a:r>
                        <a:rPr lang="cs-CZ" sz="1600">
                          <a:effectLst/>
                        </a:rPr>
                        <a:t>Počet zaměstnavatelů, kteří podporují flexibilní formy práce</a:t>
                      </a:r>
                      <a:endParaRPr lang="cs-CZ" sz="1200">
                        <a:solidFill>
                          <a:srgbClr val="080808"/>
                        </a:solidFill>
                        <a:effectLst/>
                        <a:latin typeface="Calibri"/>
                        <a:ea typeface="Calibri"/>
                        <a:cs typeface="Times New Roman"/>
                      </a:endParaRPr>
                    </a:p>
                  </a:txBody>
                  <a:tcPr marL="0" marR="0" marT="0" marB="0"/>
                </a:tc>
                <a:tc>
                  <a:txBody>
                    <a:bodyPr/>
                    <a:lstStyle/>
                    <a:p>
                      <a:pPr marL="36195" marR="36195">
                        <a:lnSpc>
                          <a:spcPct val="115000"/>
                        </a:lnSpc>
                        <a:spcBef>
                          <a:spcPts val="300"/>
                        </a:spcBef>
                        <a:spcAft>
                          <a:spcPts val="300"/>
                        </a:spcAft>
                      </a:pPr>
                      <a:r>
                        <a:rPr lang="cs-CZ" sz="1600" dirty="0">
                          <a:effectLst/>
                        </a:rPr>
                        <a:t>Podniky</a:t>
                      </a:r>
                      <a:endParaRPr lang="cs-CZ" sz="1200" dirty="0">
                        <a:solidFill>
                          <a:srgbClr val="080808"/>
                        </a:solidFill>
                        <a:effectLst/>
                        <a:latin typeface="Calibri"/>
                        <a:ea typeface="Calibri"/>
                        <a:cs typeface="Times New Roman"/>
                      </a:endParaRPr>
                    </a:p>
                  </a:txBody>
                  <a:tcPr marL="0" marR="0" marT="0" marB="0"/>
                </a:tc>
                <a:tc>
                  <a:txBody>
                    <a:bodyPr/>
                    <a:lstStyle/>
                    <a:p>
                      <a:pPr marL="36195" marR="36195">
                        <a:lnSpc>
                          <a:spcPct val="115000"/>
                        </a:lnSpc>
                        <a:spcBef>
                          <a:spcPts val="300"/>
                        </a:spcBef>
                        <a:spcAft>
                          <a:spcPts val="300"/>
                        </a:spcAft>
                      </a:pPr>
                      <a:r>
                        <a:rPr lang="cs-CZ" sz="1600" dirty="0">
                          <a:effectLst/>
                        </a:rPr>
                        <a:t>Výstup</a:t>
                      </a:r>
                      <a:endParaRPr lang="cs-CZ" sz="1200" dirty="0">
                        <a:solidFill>
                          <a:srgbClr val="080808"/>
                        </a:solidFill>
                        <a:effectLst/>
                        <a:latin typeface="Calibri"/>
                        <a:ea typeface="Calibri"/>
                        <a:cs typeface="Times New Roman"/>
                      </a:endParaRPr>
                    </a:p>
                  </a:txBody>
                  <a:tcPr marL="0" marR="0" marT="0" marB="0"/>
                </a:tc>
                <a:extLst>
                  <a:ext uri="{0D108BD9-81ED-4DB2-BD59-A6C34878D82A}">
                    <a16:rowId xmlns:a16="http://schemas.microsoft.com/office/drawing/2014/main" val="10005"/>
                  </a:ext>
                </a:extLst>
              </a:tr>
              <a:tr h="658359">
                <a:tc>
                  <a:txBody>
                    <a:bodyPr/>
                    <a:lstStyle/>
                    <a:p>
                      <a:pPr marL="36195" marR="36195">
                        <a:lnSpc>
                          <a:spcPct val="115000"/>
                        </a:lnSpc>
                        <a:spcBef>
                          <a:spcPts val="300"/>
                        </a:spcBef>
                        <a:spcAft>
                          <a:spcPts val="300"/>
                        </a:spcAft>
                      </a:pPr>
                      <a:r>
                        <a:rPr lang="cs-CZ" sz="1600">
                          <a:effectLst/>
                        </a:rPr>
                        <a:t>67401</a:t>
                      </a:r>
                      <a:endParaRPr lang="cs-CZ" sz="1200">
                        <a:solidFill>
                          <a:srgbClr val="080808"/>
                        </a:solidFill>
                        <a:effectLst/>
                        <a:latin typeface="Calibri"/>
                        <a:ea typeface="Calibri"/>
                        <a:cs typeface="Times New Roman"/>
                      </a:endParaRPr>
                    </a:p>
                  </a:txBody>
                  <a:tcPr marL="0" marR="0" marT="0" marB="0"/>
                </a:tc>
                <a:tc>
                  <a:txBody>
                    <a:bodyPr/>
                    <a:lstStyle/>
                    <a:p>
                      <a:pPr marL="36195" marR="36195">
                        <a:lnSpc>
                          <a:spcPct val="115000"/>
                        </a:lnSpc>
                        <a:spcBef>
                          <a:spcPts val="300"/>
                        </a:spcBef>
                        <a:spcAft>
                          <a:spcPts val="300"/>
                        </a:spcAft>
                      </a:pPr>
                      <a:r>
                        <a:rPr lang="cs-CZ" sz="1600" dirty="0">
                          <a:effectLst/>
                        </a:rPr>
                        <a:t>Nové nebo inovované sociální služby týkající se bydlení </a:t>
                      </a:r>
                      <a:endParaRPr lang="cs-CZ" sz="1200" dirty="0">
                        <a:solidFill>
                          <a:srgbClr val="080808"/>
                        </a:solidFill>
                        <a:effectLst/>
                        <a:latin typeface="Calibri"/>
                        <a:ea typeface="Calibri"/>
                        <a:cs typeface="Times New Roman"/>
                      </a:endParaRPr>
                    </a:p>
                  </a:txBody>
                  <a:tcPr marL="0" marR="0" marT="0" marB="0"/>
                </a:tc>
                <a:tc>
                  <a:txBody>
                    <a:bodyPr/>
                    <a:lstStyle/>
                    <a:p>
                      <a:pPr marL="36195" marR="36195">
                        <a:lnSpc>
                          <a:spcPct val="115000"/>
                        </a:lnSpc>
                        <a:spcBef>
                          <a:spcPts val="300"/>
                        </a:spcBef>
                        <a:spcAft>
                          <a:spcPts val="300"/>
                        </a:spcAft>
                      </a:pPr>
                      <a:r>
                        <a:rPr lang="cs-CZ" sz="1600">
                          <a:effectLst/>
                        </a:rPr>
                        <a:t>Služby </a:t>
                      </a:r>
                      <a:endParaRPr lang="cs-CZ" sz="1200">
                        <a:solidFill>
                          <a:srgbClr val="080808"/>
                        </a:solidFill>
                        <a:effectLst/>
                        <a:latin typeface="Calibri"/>
                        <a:ea typeface="Calibri"/>
                        <a:cs typeface="Times New Roman"/>
                      </a:endParaRPr>
                    </a:p>
                  </a:txBody>
                  <a:tcPr marL="0" marR="0" marT="0" marB="0"/>
                </a:tc>
                <a:tc>
                  <a:txBody>
                    <a:bodyPr/>
                    <a:lstStyle/>
                    <a:p>
                      <a:pPr marL="36195" marR="36195">
                        <a:lnSpc>
                          <a:spcPct val="115000"/>
                        </a:lnSpc>
                        <a:spcBef>
                          <a:spcPts val="300"/>
                        </a:spcBef>
                        <a:spcAft>
                          <a:spcPts val="300"/>
                        </a:spcAft>
                      </a:pPr>
                      <a:r>
                        <a:rPr lang="cs-CZ" sz="1600" dirty="0">
                          <a:effectLst/>
                        </a:rPr>
                        <a:t>Výstup</a:t>
                      </a:r>
                      <a:endParaRPr lang="cs-CZ" sz="1200" dirty="0">
                        <a:solidFill>
                          <a:srgbClr val="080808"/>
                        </a:solidFill>
                        <a:effectLst/>
                        <a:latin typeface="Calibri"/>
                        <a:ea typeface="Calibri"/>
                        <a:cs typeface="Times New Roman"/>
                      </a:endParaRPr>
                    </a:p>
                  </a:txBody>
                  <a:tcPr marL="0" marR="0" marT="0" marB="0"/>
                </a:tc>
                <a:extLst>
                  <a:ext uri="{0D108BD9-81ED-4DB2-BD59-A6C34878D82A}">
                    <a16:rowId xmlns:a16="http://schemas.microsoft.com/office/drawing/2014/main" val="10006"/>
                  </a:ext>
                </a:extLst>
              </a:tr>
            </a:tbl>
          </a:graphicData>
        </a:graphic>
      </p:graphicFrame>
    </p:spTree>
    <p:extLst>
      <p:ext uri="{BB962C8B-B14F-4D97-AF65-F5344CB8AC3E}">
        <p14:creationId xmlns:p14="http://schemas.microsoft.com/office/powerpoint/2010/main" val="180032407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Horizontální principy</a:t>
            </a:r>
          </a:p>
        </p:txBody>
      </p:sp>
      <p:sp>
        <p:nvSpPr>
          <p:cNvPr id="4" name="Zástupný symbol pro obsah 3"/>
          <p:cNvSpPr>
            <a:spLocks noGrp="1"/>
          </p:cNvSpPr>
          <p:nvPr>
            <p:ph idx="10"/>
          </p:nvPr>
        </p:nvSpPr>
        <p:spPr>
          <a:xfrm>
            <a:off x="501602" y="5373216"/>
            <a:ext cx="8064000" cy="1152128"/>
          </a:xfrm>
        </p:spPr>
        <p:txBody>
          <a:bodyPr/>
          <a:lstStyle/>
          <a:p>
            <a:pPr>
              <a:spcBef>
                <a:spcPts val="0"/>
              </a:spcBef>
              <a:spcAft>
                <a:spcPts val="0"/>
              </a:spcAft>
            </a:pPr>
            <a:r>
              <a:rPr lang="cs-CZ" sz="2000" dirty="0"/>
              <a:t>Nutno vyplnit všechny tři horizontální principy výběrem ze seznamu, případně popisem a zdůvodněním.</a:t>
            </a:r>
          </a:p>
          <a:p>
            <a:pPr>
              <a:spcBef>
                <a:spcPts val="0"/>
              </a:spcBef>
              <a:spcAft>
                <a:spcPts val="0"/>
              </a:spcAft>
            </a:pPr>
            <a:r>
              <a:rPr lang="cs-CZ" sz="2000" dirty="0"/>
              <a:t>Nutno průběžně ukládat jednotlivé řádky.</a:t>
            </a:r>
          </a:p>
        </p:txBody>
      </p:sp>
      <p:sp>
        <p:nvSpPr>
          <p:cNvPr id="5" name="Zástupný symbol pro číslo snímku 4"/>
          <p:cNvSpPr>
            <a:spLocks noGrp="1"/>
          </p:cNvSpPr>
          <p:nvPr>
            <p:ph type="sldNum" sz="quarter" idx="13"/>
          </p:nvPr>
        </p:nvSpPr>
        <p:spPr/>
        <p:txBody>
          <a:bodyPr/>
          <a:lstStyle/>
          <a:p>
            <a:fld id="{479BF083-4774-43B1-9AB0-5CC1AC5DD8EE}" type="slidenum">
              <a:rPr lang="cs-CZ" smtClean="0"/>
              <a:pPr/>
              <a:t>25</a:t>
            </a:fld>
            <a:endParaRPr lang="cs-CZ" dirty="0"/>
          </a:p>
        </p:txBody>
      </p:sp>
      <p:pic>
        <p:nvPicPr>
          <p:cNvPr id="1536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0748" y="1196752"/>
            <a:ext cx="8285708" cy="41044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Obdélník 8"/>
          <p:cNvSpPr/>
          <p:nvPr/>
        </p:nvSpPr>
        <p:spPr>
          <a:xfrm flipV="1">
            <a:off x="390748" y="1844824"/>
            <a:ext cx="2146953" cy="648072"/>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Tree>
    <p:extLst>
      <p:ext uri="{BB962C8B-B14F-4D97-AF65-F5344CB8AC3E}">
        <p14:creationId xmlns:p14="http://schemas.microsoft.com/office/powerpoint/2010/main" val="262872545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Klíčové aktivity</a:t>
            </a:r>
          </a:p>
        </p:txBody>
      </p:sp>
      <p:sp>
        <p:nvSpPr>
          <p:cNvPr id="3" name="Zástupný symbol pro obsah 2"/>
          <p:cNvSpPr>
            <a:spLocks noGrp="1"/>
          </p:cNvSpPr>
          <p:nvPr>
            <p:ph idx="1"/>
          </p:nvPr>
        </p:nvSpPr>
        <p:spPr/>
        <p:txBody>
          <a:bodyPr/>
          <a:lstStyle/>
          <a:p>
            <a:endParaRPr lang="cs-CZ" dirty="0"/>
          </a:p>
        </p:txBody>
      </p:sp>
      <p:sp>
        <p:nvSpPr>
          <p:cNvPr id="4" name="Zástupný symbol pro obsah 3"/>
          <p:cNvSpPr>
            <a:spLocks noGrp="1"/>
          </p:cNvSpPr>
          <p:nvPr>
            <p:ph idx="10"/>
          </p:nvPr>
        </p:nvSpPr>
        <p:spPr/>
        <p:txBody>
          <a:bodyPr/>
          <a:lstStyle/>
          <a:p>
            <a:endParaRPr lang="cs-CZ"/>
          </a:p>
        </p:txBody>
      </p:sp>
      <p:sp>
        <p:nvSpPr>
          <p:cNvPr id="5" name="Zástupný symbol pro číslo snímku 4"/>
          <p:cNvSpPr>
            <a:spLocks noGrp="1"/>
          </p:cNvSpPr>
          <p:nvPr>
            <p:ph type="sldNum" sz="quarter" idx="13"/>
          </p:nvPr>
        </p:nvSpPr>
        <p:spPr/>
        <p:txBody>
          <a:bodyPr/>
          <a:lstStyle/>
          <a:p>
            <a:fld id="{479BF083-4774-43B1-9AB0-5CC1AC5DD8EE}" type="slidenum">
              <a:rPr lang="cs-CZ" smtClean="0"/>
              <a:pPr/>
              <a:t>26</a:t>
            </a:fld>
            <a:endParaRPr lang="cs-CZ" dirty="0"/>
          </a:p>
        </p:txBody>
      </p:sp>
      <p:pic>
        <p:nvPicPr>
          <p:cNvPr id="1026" name="Picture 2" descr="C:\Users\michaela.sedlackova\Desktop\Klíčová aktivita.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412776"/>
            <a:ext cx="9144000" cy="480689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887861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Cílová skupina</a:t>
            </a:r>
          </a:p>
        </p:txBody>
      </p:sp>
      <p:sp>
        <p:nvSpPr>
          <p:cNvPr id="5" name="Zástupný symbol pro číslo snímku 4"/>
          <p:cNvSpPr>
            <a:spLocks noGrp="1"/>
          </p:cNvSpPr>
          <p:nvPr>
            <p:ph type="sldNum" sz="quarter" idx="13"/>
          </p:nvPr>
        </p:nvSpPr>
        <p:spPr/>
        <p:txBody>
          <a:bodyPr/>
          <a:lstStyle/>
          <a:p>
            <a:fld id="{479BF083-4774-43B1-9AB0-5CC1AC5DD8EE}" type="slidenum">
              <a:rPr lang="cs-CZ" smtClean="0"/>
              <a:pPr/>
              <a:t>27</a:t>
            </a:fld>
            <a:endParaRPr lang="cs-CZ" dirty="0"/>
          </a:p>
        </p:txBody>
      </p:sp>
      <p:sp>
        <p:nvSpPr>
          <p:cNvPr id="6" name="Zástupný symbol pro obsah 5"/>
          <p:cNvSpPr>
            <a:spLocks noGrp="1"/>
          </p:cNvSpPr>
          <p:nvPr>
            <p:ph idx="1"/>
          </p:nvPr>
        </p:nvSpPr>
        <p:spPr/>
        <p:txBody>
          <a:bodyPr/>
          <a:lstStyle/>
          <a:p>
            <a:endParaRPr lang="cs-CZ" dirty="0"/>
          </a:p>
        </p:txBody>
      </p:sp>
      <p:pic>
        <p:nvPicPr>
          <p:cNvPr id="7" name="Picture 2" descr="C:\Users\michaela.sedlackova\Desktop\cs.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241" y="1484784"/>
            <a:ext cx="9067021" cy="48965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1228453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Nadpis 4"/>
          <p:cNvSpPr>
            <a:spLocks noGrp="1"/>
          </p:cNvSpPr>
          <p:nvPr>
            <p:ph type="title"/>
          </p:nvPr>
        </p:nvSpPr>
        <p:spPr>
          <a:xfrm>
            <a:off x="1763688" y="2924944"/>
            <a:ext cx="7272000" cy="1224000"/>
          </a:xfrm>
        </p:spPr>
        <p:txBody>
          <a:bodyPr/>
          <a:lstStyle/>
          <a:p>
            <a:r>
              <a:rPr lang="cs-CZ" dirty="0"/>
              <a:t>Projektová žádost </a:t>
            </a:r>
            <a:br>
              <a:rPr lang="cs-CZ" dirty="0"/>
            </a:br>
            <a:r>
              <a:rPr lang="cs-CZ" dirty="0"/>
              <a:t>clld v IS KP14+ (2. část)</a:t>
            </a:r>
          </a:p>
        </p:txBody>
      </p:sp>
      <p:pic>
        <p:nvPicPr>
          <p:cNvPr id="14" name="Zástupný symbol pro obrázek 13"/>
          <p:cNvPicPr>
            <a:picLocks noGrp="1" noChangeAspect="1"/>
          </p:cNvPicPr>
          <p:nvPr>
            <p:ph type="pic" sz="quarter" idx="15"/>
          </p:nvPr>
        </p:nvPicPr>
        <p:blipFill>
          <a:blip r:embed="rId2" cstate="print">
            <a:extLst>
              <a:ext uri="{28A0092B-C50C-407E-A947-70E740481C1C}">
                <a14:useLocalDpi xmlns:a14="http://schemas.microsoft.com/office/drawing/2010/main" val="0"/>
              </a:ext>
            </a:extLst>
          </a:blip>
          <a:srcRect/>
          <a:stretch>
            <a:fillRect/>
          </a:stretch>
        </p:blipFill>
        <p:spPr>
          <a:xfrm>
            <a:off x="827584" y="3212976"/>
            <a:ext cx="540000" cy="540000"/>
          </a:xfrm>
        </p:spPr>
      </p:pic>
      <p:sp>
        <p:nvSpPr>
          <p:cNvPr id="4" name="Zástupný symbol pro obsah 2"/>
          <p:cNvSpPr txBox="1">
            <a:spLocks/>
          </p:cNvSpPr>
          <p:nvPr/>
        </p:nvSpPr>
        <p:spPr>
          <a:xfrm>
            <a:off x="683568" y="3861048"/>
            <a:ext cx="7920432" cy="2664296"/>
          </a:xfrm>
          <a:prstGeom prst="rect">
            <a:avLst/>
          </a:prstGeom>
          <a:ln>
            <a:noFill/>
          </a:ln>
        </p:spPr>
        <p:txBody>
          <a:bodyPr/>
          <a:lstStyle>
            <a:lvl1pPr marL="432000" indent="-432000" algn="l" defTabSz="914400" rtl="0" eaLnBrk="1" latinLnBrk="0" hangingPunct="1">
              <a:lnSpc>
                <a:spcPts val="2880"/>
              </a:lnSpc>
              <a:spcBef>
                <a:spcPts val="600"/>
              </a:spcBef>
              <a:spcAft>
                <a:spcPts val="600"/>
              </a:spcAft>
              <a:buClr>
                <a:schemeClr val="accent2"/>
              </a:buClr>
              <a:buSzPct val="100000"/>
              <a:buFont typeface="Wingdings" panose="05000000000000000000" pitchFamily="2" charset="2"/>
              <a:buChar char=""/>
              <a:defRPr sz="2400" b="0" kern="1200">
                <a:solidFill>
                  <a:schemeClr val="tx1"/>
                </a:solidFill>
                <a:latin typeface="+mn-lt"/>
                <a:ea typeface="+mn-ea"/>
                <a:cs typeface="+mn-cs"/>
              </a:defRPr>
            </a:lvl1pPr>
            <a:lvl2pPr marL="666000" indent="-252000" algn="l" defTabSz="914400" rtl="0" eaLnBrk="1" latinLnBrk="0" hangingPunct="1">
              <a:lnSpc>
                <a:spcPts val="2400"/>
              </a:lnSpc>
              <a:spcBef>
                <a:spcPts val="300"/>
              </a:spcBef>
              <a:spcAft>
                <a:spcPts val="300"/>
              </a:spcAft>
              <a:buClr>
                <a:schemeClr val="accent2"/>
              </a:buClr>
              <a:buSzPct val="80000"/>
              <a:buFont typeface="Wingdings" panose="05000000000000000000" pitchFamily="2" charset="2"/>
              <a:buChar char=""/>
              <a:defRPr sz="2000" kern="1200">
                <a:solidFill>
                  <a:schemeClr val="tx1"/>
                </a:solidFill>
                <a:latin typeface="+mn-lt"/>
                <a:ea typeface="+mn-ea"/>
                <a:cs typeface="+mn-cs"/>
              </a:defRPr>
            </a:lvl2pPr>
            <a:lvl3pPr marL="918000" indent="-252000" algn="l" defTabSz="914400" rtl="0" eaLnBrk="1" latinLnBrk="0" hangingPunct="1">
              <a:lnSpc>
                <a:spcPts val="2400"/>
              </a:lnSpc>
              <a:spcBef>
                <a:spcPts val="300"/>
              </a:spcBef>
              <a:spcAft>
                <a:spcPts val="300"/>
              </a:spcAft>
              <a:buClr>
                <a:schemeClr val="accent2"/>
              </a:buClr>
              <a:buSzPct val="80000"/>
              <a:buFont typeface="Wingdings" panose="05000000000000000000" pitchFamily="2" charset="2"/>
              <a:buChar char=""/>
              <a:defRPr sz="2000" kern="1200">
                <a:solidFill>
                  <a:schemeClr val="tx1"/>
                </a:solidFill>
                <a:latin typeface="+mn-lt"/>
                <a:ea typeface="+mn-ea"/>
                <a:cs typeface="+mn-cs"/>
              </a:defRPr>
            </a:lvl3pPr>
            <a:lvl4pPr marL="1170000" indent="-252000" algn="l" defTabSz="914400" rtl="0" eaLnBrk="1" latinLnBrk="0" hangingPunct="1">
              <a:lnSpc>
                <a:spcPts val="2400"/>
              </a:lnSpc>
              <a:spcBef>
                <a:spcPts val="300"/>
              </a:spcBef>
              <a:spcAft>
                <a:spcPts val="300"/>
              </a:spcAft>
              <a:buClr>
                <a:schemeClr val="accent2"/>
              </a:buClr>
              <a:buSzPct val="80000"/>
              <a:buFont typeface="Wingdings" panose="05000000000000000000" pitchFamily="2" charset="2"/>
              <a:buChar char=""/>
              <a:defRPr lang="cs-CZ" sz="2000" kern="1200" dirty="0" smtClean="0">
                <a:solidFill>
                  <a:schemeClr val="tx1"/>
                </a:solidFill>
                <a:latin typeface="+mn-lt"/>
                <a:ea typeface="+mn-ea"/>
                <a:cs typeface="+mn-cs"/>
              </a:defRPr>
            </a:lvl4pPr>
            <a:lvl5pPr marL="1422000" indent="-252000" algn="l" defTabSz="914400" rtl="0" eaLnBrk="1" latinLnBrk="0" hangingPunct="1">
              <a:lnSpc>
                <a:spcPts val="2400"/>
              </a:lnSpc>
              <a:spcBef>
                <a:spcPts val="300"/>
              </a:spcBef>
              <a:spcAft>
                <a:spcPts val="300"/>
              </a:spcAft>
              <a:buClr>
                <a:schemeClr val="accent2"/>
              </a:buClr>
              <a:buSzPct val="80000"/>
              <a:buFont typeface="Wingdings" panose="05000000000000000000" pitchFamily="2" charset="2"/>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endParaRPr lang="cs-CZ" dirty="0"/>
          </a:p>
        </p:txBody>
      </p:sp>
    </p:spTree>
    <p:extLst>
      <p:ext uri="{BB962C8B-B14F-4D97-AF65-F5344CB8AC3E}">
        <p14:creationId xmlns:p14="http://schemas.microsoft.com/office/powerpoint/2010/main" val="345197360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Umístění</a:t>
            </a:r>
          </a:p>
        </p:txBody>
      </p:sp>
      <p:sp>
        <p:nvSpPr>
          <p:cNvPr id="3" name="Zástupný symbol pro obsah 2"/>
          <p:cNvSpPr>
            <a:spLocks noGrp="1"/>
          </p:cNvSpPr>
          <p:nvPr>
            <p:ph idx="1"/>
          </p:nvPr>
        </p:nvSpPr>
        <p:spPr/>
        <p:txBody>
          <a:bodyPr/>
          <a:lstStyle/>
          <a:p>
            <a:endParaRPr lang="cs-CZ" dirty="0"/>
          </a:p>
        </p:txBody>
      </p:sp>
      <p:sp>
        <p:nvSpPr>
          <p:cNvPr id="4" name="Zástupný symbol pro obsah 3"/>
          <p:cNvSpPr>
            <a:spLocks noGrp="1"/>
          </p:cNvSpPr>
          <p:nvPr>
            <p:ph idx="10"/>
          </p:nvPr>
        </p:nvSpPr>
        <p:spPr/>
        <p:txBody>
          <a:bodyPr/>
          <a:lstStyle/>
          <a:p>
            <a:endParaRPr lang="cs-CZ"/>
          </a:p>
        </p:txBody>
      </p:sp>
      <p:sp>
        <p:nvSpPr>
          <p:cNvPr id="5" name="Zástupný symbol pro číslo snímku 4"/>
          <p:cNvSpPr>
            <a:spLocks noGrp="1"/>
          </p:cNvSpPr>
          <p:nvPr>
            <p:ph type="sldNum" sz="quarter" idx="13"/>
          </p:nvPr>
        </p:nvSpPr>
        <p:spPr/>
        <p:txBody>
          <a:bodyPr/>
          <a:lstStyle/>
          <a:p>
            <a:fld id="{479BF083-4774-43B1-9AB0-5CC1AC5DD8EE}" type="slidenum">
              <a:rPr lang="cs-CZ" smtClean="0"/>
              <a:pPr/>
              <a:t>29</a:t>
            </a:fld>
            <a:endParaRPr lang="cs-CZ" dirty="0"/>
          </a:p>
        </p:txBody>
      </p:sp>
      <p:pic>
        <p:nvPicPr>
          <p:cNvPr id="3074" name="Picture 2" descr="C:\Users\michaela.sedlackova\Desktop\Umístění.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0551" y="1196752"/>
            <a:ext cx="8688189" cy="51845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2208121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Příprava žádosti o podporu</a:t>
            </a:r>
          </a:p>
        </p:txBody>
      </p:sp>
      <p:sp>
        <p:nvSpPr>
          <p:cNvPr id="3" name="Zástupný symbol pro obsah 2"/>
          <p:cNvSpPr>
            <a:spLocks noGrp="1"/>
          </p:cNvSpPr>
          <p:nvPr>
            <p:ph idx="1"/>
          </p:nvPr>
        </p:nvSpPr>
        <p:spPr>
          <a:xfrm>
            <a:off x="539552" y="1340768"/>
            <a:ext cx="8064000" cy="5184576"/>
          </a:xfrm>
        </p:spPr>
        <p:txBody>
          <a:bodyPr/>
          <a:lstStyle/>
          <a:p>
            <a:pPr marL="0" indent="0">
              <a:buNone/>
            </a:pPr>
            <a:r>
              <a:rPr lang="cs-CZ" sz="1800" b="1" u="sng" cap="all" dirty="0"/>
              <a:t>1. Co chceme a můžeme změnit? </a:t>
            </a:r>
          </a:p>
          <a:p>
            <a:pPr lvl="1">
              <a:lnSpc>
                <a:spcPct val="100000"/>
              </a:lnSpc>
              <a:spcBef>
                <a:spcPts val="0"/>
              </a:spcBef>
            </a:pPr>
            <a:r>
              <a:rPr lang="cs-CZ" sz="1600" dirty="0"/>
              <a:t>Součástí definice problému je vždy také </a:t>
            </a:r>
            <a:r>
              <a:rPr lang="cs-CZ" sz="1600" b="1" dirty="0"/>
              <a:t>specifikace cílové skupiny projektu</a:t>
            </a:r>
            <a:r>
              <a:rPr lang="cs-CZ" sz="1600" dirty="0"/>
              <a:t>, </a:t>
            </a:r>
            <a:br>
              <a:rPr lang="cs-CZ" sz="1600" dirty="0"/>
            </a:br>
            <a:r>
              <a:rPr lang="cs-CZ" sz="1600" dirty="0"/>
              <a:t>tj. osob, kterých se problém týká.</a:t>
            </a:r>
          </a:p>
          <a:p>
            <a:pPr marL="0" lvl="1" indent="0">
              <a:lnSpc>
                <a:spcPts val="2880"/>
              </a:lnSpc>
              <a:spcBef>
                <a:spcPts val="600"/>
              </a:spcBef>
              <a:spcAft>
                <a:spcPts val="600"/>
              </a:spcAft>
              <a:buSzPct val="100000"/>
              <a:buNone/>
            </a:pPr>
            <a:r>
              <a:rPr lang="cs-CZ" sz="1600" b="1" dirty="0"/>
              <a:t>Doporučení:</a:t>
            </a:r>
            <a:endParaRPr lang="cs-CZ" sz="1600" dirty="0"/>
          </a:p>
          <a:p>
            <a:pPr algn="just" hangingPunct="0">
              <a:lnSpc>
                <a:spcPct val="100000"/>
              </a:lnSpc>
              <a:spcBef>
                <a:spcPts val="0"/>
              </a:spcBef>
              <a:spcAft>
                <a:spcPts val="0"/>
              </a:spcAft>
            </a:pPr>
            <a:r>
              <a:rPr lang="cs-CZ" sz="1600" dirty="0"/>
              <a:t>vymezení a charakteristika CS: vymezená věkem, pohlavím, etnicitou, územím, kulturou, socioekonomickým postavením, jinak definovanou skupinovou příslušností, jako je např. dlouhodobá nezaměstnanost,</a:t>
            </a:r>
          </a:p>
          <a:p>
            <a:pPr algn="just" hangingPunct="0">
              <a:lnSpc>
                <a:spcPct val="100000"/>
              </a:lnSpc>
              <a:spcBef>
                <a:spcPts val="0"/>
              </a:spcBef>
              <a:spcAft>
                <a:spcPts val="0"/>
              </a:spcAft>
            </a:pPr>
            <a:r>
              <a:rPr lang="cs-CZ" sz="1600" dirty="0"/>
              <a:t>čím ostřeji vymezená, tím lépe (bezbřehost napovídá, že nevíte pořádně, co chcete, a tak chcete dělat všechno pro všechny),</a:t>
            </a:r>
          </a:p>
          <a:p>
            <a:pPr algn="just" hangingPunct="0">
              <a:lnSpc>
                <a:spcPct val="100000"/>
              </a:lnSpc>
              <a:spcBef>
                <a:spcPts val="0"/>
              </a:spcBef>
              <a:spcAft>
                <a:spcPts val="0"/>
              </a:spcAft>
            </a:pPr>
            <a:r>
              <a:rPr lang="cs-CZ" sz="1600" dirty="0"/>
              <a:t>projekt může mít více CS, pak ale u každé je třeba zvlášť popsat potřeby,</a:t>
            </a:r>
          </a:p>
          <a:p>
            <a:pPr algn="just" hangingPunct="0">
              <a:lnSpc>
                <a:spcPct val="100000"/>
              </a:lnSpc>
              <a:spcBef>
                <a:spcPts val="0"/>
              </a:spcBef>
              <a:spcAft>
                <a:spcPts val="0"/>
              </a:spcAft>
            </a:pPr>
            <a:r>
              <a:rPr lang="cs-CZ" sz="1600" dirty="0"/>
              <a:t>charakteristika selektivní: znaky, trendy, problémy, jež chcete řešit v projektu vazba na potřeby CS,</a:t>
            </a:r>
          </a:p>
          <a:p>
            <a:pPr algn="just" hangingPunct="0">
              <a:lnSpc>
                <a:spcPct val="100000"/>
              </a:lnSpc>
              <a:spcBef>
                <a:spcPts val="0"/>
              </a:spcBef>
              <a:spcAft>
                <a:spcPts val="0"/>
              </a:spcAft>
            </a:pPr>
            <a:r>
              <a:rPr lang="cs-CZ" sz="1600" dirty="0"/>
              <a:t>projekt musí prokazatelně korespondovat s potřebami CS, na kterou je zaměřen = ideálně vyjmenujte potřeby CS a ke každé přiřaďte aktivitu projektu, kterou chcete danou potřebu naplnit,</a:t>
            </a:r>
          </a:p>
          <a:p>
            <a:pPr algn="just" hangingPunct="0">
              <a:lnSpc>
                <a:spcPct val="100000"/>
              </a:lnSpc>
              <a:spcBef>
                <a:spcPts val="0"/>
              </a:spcBef>
              <a:spcAft>
                <a:spcPts val="0"/>
              </a:spcAft>
            </a:pPr>
            <a:r>
              <a:rPr lang="cs-CZ" sz="1600" dirty="0"/>
              <a:t>jmenujte jen ty potřeby CS, které projektem hodláte naplňovat (ostatní potřeby můžete také zmínit, ale s vysvětlením, proč je projekt neřeší, případně že je řešíte </a:t>
            </a:r>
            <a:br>
              <a:rPr lang="cs-CZ" sz="1600" dirty="0"/>
            </a:br>
            <a:r>
              <a:rPr lang="cs-CZ" sz="1600" dirty="0"/>
              <a:t>v projektu jiném).</a:t>
            </a:r>
          </a:p>
          <a:p>
            <a:pPr marL="0" lvl="1" indent="0">
              <a:lnSpc>
                <a:spcPts val="2880"/>
              </a:lnSpc>
              <a:spcBef>
                <a:spcPts val="600"/>
              </a:spcBef>
              <a:spcAft>
                <a:spcPts val="600"/>
              </a:spcAft>
              <a:buSzPct val="100000"/>
              <a:buNone/>
            </a:pPr>
            <a:r>
              <a:rPr lang="cs-CZ" sz="1600" dirty="0"/>
              <a:t>.</a:t>
            </a:r>
          </a:p>
          <a:p>
            <a:endParaRPr lang="cs-CZ" dirty="0"/>
          </a:p>
        </p:txBody>
      </p:sp>
      <p:sp>
        <p:nvSpPr>
          <p:cNvPr id="4" name="Zástupný symbol pro číslo snímku 3"/>
          <p:cNvSpPr>
            <a:spLocks noGrp="1"/>
          </p:cNvSpPr>
          <p:nvPr>
            <p:ph type="sldNum" sz="quarter" idx="12"/>
          </p:nvPr>
        </p:nvSpPr>
        <p:spPr/>
        <p:txBody>
          <a:bodyPr/>
          <a:lstStyle/>
          <a:p>
            <a:fld id="{479BF083-4774-43B1-9AB0-5CC1AC5DD8EE}" type="slidenum">
              <a:rPr lang="cs-CZ" smtClean="0"/>
              <a:pPr/>
              <a:t>3</a:t>
            </a:fld>
            <a:endParaRPr lang="cs-CZ" dirty="0"/>
          </a:p>
        </p:txBody>
      </p:sp>
    </p:spTree>
    <p:extLst>
      <p:ext uri="{BB962C8B-B14F-4D97-AF65-F5344CB8AC3E}">
        <p14:creationId xmlns:p14="http://schemas.microsoft.com/office/powerpoint/2010/main" val="424039987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Subjekty projektu</a:t>
            </a:r>
          </a:p>
        </p:txBody>
      </p:sp>
      <p:sp>
        <p:nvSpPr>
          <p:cNvPr id="6" name="Zástupný symbol pro obsah 5"/>
          <p:cNvSpPr>
            <a:spLocks noGrp="1"/>
          </p:cNvSpPr>
          <p:nvPr>
            <p:ph idx="10"/>
          </p:nvPr>
        </p:nvSpPr>
        <p:spPr>
          <a:xfrm>
            <a:off x="6300192" y="1268760"/>
            <a:ext cx="2646039" cy="5458966"/>
          </a:xfrm>
        </p:spPr>
        <p:txBody>
          <a:bodyPr/>
          <a:lstStyle/>
          <a:p>
            <a:pPr>
              <a:lnSpc>
                <a:spcPct val="100000"/>
              </a:lnSpc>
              <a:spcBef>
                <a:spcPts val="0"/>
              </a:spcBef>
            </a:pPr>
            <a:r>
              <a:rPr lang="cs-CZ" sz="1400" dirty="0"/>
              <a:t>Vybrat Typ subjektu.</a:t>
            </a:r>
          </a:p>
          <a:p>
            <a:pPr>
              <a:lnSpc>
                <a:spcPct val="100000"/>
              </a:lnSpc>
              <a:spcBef>
                <a:spcPts val="0"/>
              </a:spcBef>
            </a:pPr>
            <a:r>
              <a:rPr lang="cs-CZ" sz="1400" dirty="0"/>
              <a:t>Nejdůležitější je typ </a:t>
            </a:r>
          </a:p>
          <a:p>
            <a:pPr>
              <a:lnSpc>
                <a:spcPct val="100000"/>
              </a:lnSpc>
              <a:spcBef>
                <a:spcPts val="0"/>
              </a:spcBef>
            </a:pPr>
            <a:endParaRPr lang="cs-CZ" sz="1400" dirty="0"/>
          </a:p>
          <a:p>
            <a:pPr>
              <a:lnSpc>
                <a:spcPct val="100000"/>
              </a:lnSpc>
              <a:spcBef>
                <a:spcPts val="0"/>
              </a:spcBef>
            </a:pPr>
            <a:endParaRPr lang="cs-CZ" sz="1400" dirty="0"/>
          </a:p>
          <a:p>
            <a:pPr>
              <a:lnSpc>
                <a:spcPct val="100000"/>
              </a:lnSpc>
              <a:spcBef>
                <a:spcPts val="0"/>
              </a:spcBef>
            </a:pPr>
            <a:r>
              <a:rPr lang="cs-CZ" sz="1400" dirty="0"/>
              <a:t>Po zadání subjektu typu Žadatel/příjemce se zpřístupní záložka Rozpočet.</a:t>
            </a:r>
          </a:p>
          <a:p>
            <a:pPr>
              <a:lnSpc>
                <a:spcPct val="100000"/>
              </a:lnSpc>
              <a:spcBef>
                <a:spcPts val="0"/>
              </a:spcBef>
            </a:pPr>
            <a:r>
              <a:rPr lang="cs-CZ" sz="1400" dirty="0"/>
              <a:t>Vyplnit IČ a Validovat. </a:t>
            </a:r>
          </a:p>
          <a:p>
            <a:pPr lvl="1">
              <a:lnSpc>
                <a:spcPct val="100000"/>
              </a:lnSpc>
              <a:spcBef>
                <a:spcPts val="0"/>
              </a:spcBef>
              <a:spcAft>
                <a:spcPts val="600"/>
              </a:spcAft>
            </a:pPr>
            <a:r>
              <a:rPr lang="cs-CZ" sz="1400" dirty="0"/>
              <a:t>Po úspěšné validaci jsou data doplněna z ROS (registr osob). </a:t>
            </a:r>
          </a:p>
          <a:p>
            <a:pPr lvl="1">
              <a:lnSpc>
                <a:spcPct val="100000"/>
              </a:lnSpc>
              <a:spcBef>
                <a:spcPts val="0"/>
              </a:spcBef>
              <a:spcAft>
                <a:spcPts val="600"/>
              </a:spcAft>
            </a:pPr>
            <a:r>
              <a:rPr lang="cs-CZ" sz="1400" dirty="0"/>
              <a:t>Pokud nelze validovat, kontaktujte technickou podporu </a:t>
            </a:r>
            <a:r>
              <a:rPr lang="cs-CZ" sz="1400" dirty="0">
                <a:hlinkClick r:id="rId3"/>
              </a:rPr>
              <a:t>iskp@mpsv.cz</a:t>
            </a:r>
            <a:r>
              <a:rPr lang="cs-CZ" sz="1400" dirty="0"/>
              <a:t>. </a:t>
            </a:r>
          </a:p>
          <a:p>
            <a:pPr marL="432000" lvl="1" indent="-432000">
              <a:lnSpc>
                <a:spcPct val="100000"/>
              </a:lnSpc>
              <a:spcBef>
                <a:spcPts val="0"/>
              </a:spcBef>
              <a:spcAft>
                <a:spcPts val="600"/>
              </a:spcAft>
              <a:buSzPct val="100000"/>
              <a:buFont typeface="Wingdings" panose="05000000000000000000" pitchFamily="2" charset="2"/>
              <a:buChar char=""/>
            </a:pPr>
            <a:r>
              <a:rPr lang="cs-CZ" sz="1400" dirty="0"/>
              <a:t>Počet zaměstnanců </a:t>
            </a:r>
            <a:br>
              <a:rPr lang="cs-CZ" sz="1400" dirty="0"/>
            </a:br>
            <a:r>
              <a:rPr lang="cs-CZ" sz="1400" dirty="0"/>
              <a:t>a Roční obrat – vazba </a:t>
            </a:r>
            <a:br>
              <a:rPr lang="cs-CZ" sz="1400" dirty="0"/>
            </a:br>
            <a:r>
              <a:rPr lang="cs-CZ" sz="1400" dirty="0"/>
              <a:t>na hodnocení projektu – eliminační kritérium Ověření administrativní, finanční </a:t>
            </a:r>
            <a:br>
              <a:rPr lang="cs-CZ" sz="1400" dirty="0"/>
            </a:br>
            <a:r>
              <a:rPr lang="cs-CZ" sz="1400" dirty="0"/>
              <a:t>a provozní kapacity žadatele.</a:t>
            </a:r>
          </a:p>
          <a:p>
            <a:pPr>
              <a:lnSpc>
                <a:spcPct val="100000"/>
              </a:lnSpc>
              <a:spcBef>
                <a:spcPts val="0"/>
              </a:spcBef>
            </a:pPr>
            <a:endParaRPr lang="cs-CZ" sz="1600" dirty="0"/>
          </a:p>
        </p:txBody>
      </p:sp>
      <p:sp>
        <p:nvSpPr>
          <p:cNvPr id="4" name="Zástupný symbol pro číslo snímku 3"/>
          <p:cNvSpPr>
            <a:spLocks noGrp="1"/>
          </p:cNvSpPr>
          <p:nvPr>
            <p:ph type="sldNum" sz="quarter" idx="13"/>
          </p:nvPr>
        </p:nvSpPr>
        <p:spPr/>
        <p:txBody>
          <a:bodyPr/>
          <a:lstStyle/>
          <a:p>
            <a:fld id="{479BF083-4774-43B1-9AB0-5CC1AC5DD8EE}" type="slidenum">
              <a:rPr lang="cs-CZ" smtClean="0"/>
              <a:pPr/>
              <a:t>30</a:t>
            </a:fld>
            <a:endParaRPr lang="cs-CZ" dirty="0"/>
          </a:p>
        </p:txBody>
      </p:sp>
      <p:pic>
        <p:nvPicPr>
          <p:cNvPr id="1638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7504" y="1196752"/>
            <a:ext cx="6048672" cy="5314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Obdélník 10"/>
          <p:cNvSpPr/>
          <p:nvPr/>
        </p:nvSpPr>
        <p:spPr>
          <a:xfrm>
            <a:off x="190181" y="2996952"/>
            <a:ext cx="1429491" cy="36004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2" name="Obdélník 11"/>
          <p:cNvSpPr/>
          <p:nvPr/>
        </p:nvSpPr>
        <p:spPr>
          <a:xfrm>
            <a:off x="151681" y="4149080"/>
            <a:ext cx="1549624" cy="36004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3" name="Obdélník 12"/>
          <p:cNvSpPr/>
          <p:nvPr/>
        </p:nvSpPr>
        <p:spPr>
          <a:xfrm>
            <a:off x="1707837" y="4149080"/>
            <a:ext cx="955530" cy="36004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pic>
        <p:nvPicPr>
          <p:cNvPr id="5122"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957780" y="1916832"/>
            <a:ext cx="1224135" cy="4560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Obdélník 9"/>
          <p:cNvSpPr/>
          <p:nvPr/>
        </p:nvSpPr>
        <p:spPr>
          <a:xfrm>
            <a:off x="193475" y="5877272"/>
            <a:ext cx="733018" cy="36004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4" name="Obdélník 13"/>
          <p:cNvSpPr/>
          <p:nvPr/>
        </p:nvSpPr>
        <p:spPr>
          <a:xfrm>
            <a:off x="4211960" y="5900999"/>
            <a:ext cx="299681" cy="36004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5" name="Obdélník 14"/>
          <p:cNvSpPr/>
          <p:nvPr/>
        </p:nvSpPr>
        <p:spPr>
          <a:xfrm>
            <a:off x="1619671" y="4797152"/>
            <a:ext cx="2891969" cy="504056"/>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Tree>
    <p:extLst>
      <p:ext uri="{BB962C8B-B14F-4D97-AF65-F5344CB8AC3E}">
        <p14:creationId xmlns:p14="http://schemas.microsoft.com/office/powerpoint/2010/main" val="260323228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osoby subjektu</a:t>
            </a:r>
          </a:p>
        </p:txBody>
      </p:sp>
      <p:sp>
        <p:nvSpPr>
          <p:cNvPr id="4" name="Zástupný symbol pro obsah 3"/>
          <p:cNvSpPr>
            <a:spLocks noGrp="1"/>
          </p:cNvSpPr>
          <p:nvPr>
            <p:ph idx="10"/>
          </p:nvPr>
        </p:nvSpPr>
        <p:spPr>
          <a:xfrm>
            <a:off x="276402" y="5428078"/>
            <a:ext cx="8486816" cy="1080120"/>
          </a:xfrm>
        </p:spPr>
        <p:txBody>
          <a:bodyPr/>
          <a:lstStyle/>
          <a:p>
            <a:pPr algn="just">
              <a:spcBef>
                <a:spcPts val="0"/>
              </a:spcBef>
              <a:spcAft>
                <a:spcPts val="0"/>
              </a:spcAft>
            </a:pPr>
            <a:r>
              <a:rPr lang="cs-CZ" sz="2000" dirty="0"/>
              <a:t>Nutno vložit hlavní kontaktní osobu a minimálně jednoho statutárního zástupce (rozlišit zaškrtnutím </a:t>
            </a:r>
            <a:r>
              <a:rPr lang="cs-CZ" sz="2000" dirty="0" err="1"/>
              <a:t>checkboxu</a:t>
            </a:r>
            <a:r>
              <a:rPr lang="cs-CZ" sz="2000" dirty="0"/>
              <a:t>).</a:t>
            </a:r>
          </a:p>
          <a:p>
            <a:pPr algn="just">
              <a:spcBef>
                <a:spcPts val="0"/>
              </a:spcBef>
              <a:spcAft>
                <a:spcPts val="0"/>
              </a:spcAft>
            </a:pPr>
            <a:r>
              <a:rPr lang="cs-CZ" sz="2000" dirty="0"/>
              <a:t>Každá další osoba je vložena pomocí Nový záznam.</a:t>
            </a:r>
          </a:p>
        </p:txBody>
      </p:sp>
      <p:sp>
        <p:nvSpPr>
          <p:cNvPr id="5" name="Zástupný symbol pro číslo snímku 4"/>
          <p:cNvSpPr>
            <a:spLocks noGrp="1"/>
          </p:cNvSpPr>
          <p:nvPr>
            <p:ph type="sldNum" sz="quarter" idx="13"/>
          </p:nvPr>
        </p:nvSpPr>
        <p:spPr>
          <a:xfrm>
            <a:off x="8586472" y="6453336"/>
            <a:ext cx="468000" cy="180000"/>
          </a:xfrm>
        </p:spPr>
        <p:txBody>
          <a:bodyPr/>
          <a:lstStyle/>
          <a:p>
            <a:r>
              <a:rPr lang="cs-CZ" dirty="0"/>
              <a:t>36</a:t>
            </a:r>
          </a:p>
        </p:txBody>
      </p:sp>
      <p:sp>
        <p:nvSpPr>
          <p:cNvPr id="3" name="Obdélník 2"/>
          <p:cNvSpPr/>
          <p:nvPr/>
        </p:nvSpPr>
        <p:spPr>
          <a:xfrm>
            <a:off x="2561644" y="3933532"/>
            <a:ext cx="864096" cy="216024"/>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6" name="Obdélník 5"/>
          <p:cNvSpPr/>
          <p:nvPr/>
        </p:nvSpPr>
        <p:spPr>
          <a:xfrm>
            <a:off x="3573568" y="3933056"/>
            <a:ext cx="720080" cy="216024"/>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pic>
        <p:nvPicPr>
          <p:cNvPr id="1741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6402" y="1196751"/>
            <a:ext cx="8544070" cy="42313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Obdélník 9"/>
          <p:cNvSpPr/>
          <p:nvPr/>
        </p:nvSpPr>
        <p:spPr>
          <a:xfrm>
            <a:off x="323528" y="5061908"/>
            <a:ext cx="3384376" cy="311308"/>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Tree>
    <p:extLst>
      <p:ext uri="{BB962C8B-B14F-4D97-AF65-F5344CB8AC3E}">
        <p14:creationId xmlns:p14="http://schemas.microsoft.com/office/powerpoint/2010/main" val="151439330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ÚČTY SUBJEKTU, ÚČETNÍ OBDOBÍ, KATEGORIE INTERVENCÍ </a:t>
            </a:r>
          </a:p>
        </p:txBody>
      </p:sp>
      <p:sp>
        <p:nvSpPr>
          <p:cNvPr id="4" name="Zástupný symbol pro obsah 3"/>
          <p:cNvSpPr>
            <a:spLocks noGrp="1"/>
          </p:cNvSpPr>
          <p:nvPr>
            <p:ph idx="10"/>
          </p:nvPr>
        </p:nvSpPr>
        <p:spPr>
          <a:xfrm>
            <a:off x="2771800" y="1484784"/>
            <a:ext cx="6048672" cy="4824536"/>
          </a:xfrm>
        </p:spPr>
        <p:txBody>
          <a:bodyPr/>
          <a:lstStyle/>
          <a:p>
            <a:pPr algn="just">
              <a:lnSpc>
                <a:spcPct val="100000"/>
              </a:lnSpc>
              <a:spcBef>
                <a:spcPts val="0"/>
              </a:spcBef>
              <a:spcAft>
                <a:spcPts val="0"/>
              </a:spcAft>
            </a:pPr>
            <a:r>
              <a:rPr lang="cs-CZ" sz="1800" dirty="0"/>
              <a:t>Záložky Účty subjektu, Účetní období a Kategorie intervencí se v žádosti o finanční podporu nevyplňují, </a:t>
            </a:r>
            <a:r>
              <a:rPr lang="cs-CZ" sz="1800" b="1" dirty="0"/>
              <a:t>jsou </a:t>
            </a:r>
            <a:r>
              <a:rPr lang="cs-CZ" sz="1800" b="1" dirty="0" err="1"/>
              <a:t>NEeditovatelné</a:t>
            </a:r>
            <a:r>
              <a:rPr lang="cs-CZ" sz="1800" b="1" dirty="0"/>
              <a:t>!!!</a:t>
            </a:r>
          </a:p>
          <a:p>
            <a:pPr marL="0" indent="0" algn="just">
              <a:lnSpc>
                <a:spcPct val="100000"/>
              </a:lnSpc>
              <a:spcBef>
                <a:spcPts val="0"/>
              </a:spcBef>
              <a:spcAft>
                <a:spcPts val="0"/>
              </a:spcAft>
              <a:buNone/>
            </a:pPr>
            <a:endParaRPr lang="cs-CZ" sz="1800" dirty="0"/>
          </a:p>
          <a:p>
            <a:pPr algn="just">
              <a:lnSpc>
                <a:spcPct val="100000"/>
              </a:lnSpc>
              <a:spcBef>
                <a:spcPts val="0"/>
              </a:spcBef>
              <a:spcAft>
                <a:spcPts val="0"/>
              </a:spcAft>
            </a:pPr>
            <a:r>
              <a:rPr lang="cs-CZ" sz="1800" dirty="0"/>
              <a:t>Žadatel vyplňuje až před přípravou právního aktu na vyzvání poskytovatele podpory.</a:t>
            </a:r>
          </a:p>
          <a:p>
            <a:pPr algn="just">
              <a:lnSpc>
                <a:spcPct val="100000"/>
              </a:lnSpc>
              <a:spcBef>
                <a:spcPts val="0"/>
              </a:spcBef>
              <a:spcAft>
                <a:spcPts val="0"/>
              </a:spcAft>
            </a:pPr>
            <a:endParaRPr lang="cs-CZ" sz="1800" dirty="0"/>
          </a:p>
          <a:p>
            <a:pPr algn="just">
              <a:lnSpc>
                <a:spcPct val="100000"/>
              </a:lnSpc>
              <a:spcBef>
                <a:spcPts val="0"/>
              </a:spcBef>
              <a:spcAft>
                <a:spcPts val="0"/>
              </a:spcAft>
            </a:pPr>
            <a:r>
              <a:rPr lang="cs-CZ" sz="1800" b="1" dirty="0">
                <a:hlinkClick r:id="rId3"/>
              </a:rPr>
              <a:t>Pokyny k doplnění žádosti o podporu v IS KP14+ před vydáním právního aktu</a:t>
            </a:r>
            <a:r>
              <a:rPr lang="cs-CZ" sz="1800" b="1" dirty="0"/>
              <a:t> </a:t>
            </a:r>
            <a:r>
              <a:rPr lang="cs-CZ" sz="1800" dirty="0"/>
              <a:t>(v aktuálním vydání).</a:t>
            </a:r>
          </a:p>
          <a:p>
            <a:pPr marL="0" indent="0" algn="just">
              <a:lnSpc>
                <a:spcPct val="100000"/>
              </a:lnSpc>
              <a:spcBef>
                <a:spcPts val="0"/>
              </a:spcBef>
              <a:spcAft>
                <a:spcPts val="0"/>
              </a:spcAft>
              <a:buNone/>
            </a:pPr>
            <a:endParaRPr lang="cs-CZ" sz="1800" dirty="0"/>
          </a:p>
          <a:p>
            <a:pPr lvl="1">
              <a:lnSpc>
                <a:spcPct val="100000"/>
              </a:lnSpc>
              <a:spcBef>
                <a:spcPts val="0"/>
              </a:spcBef>
              <a:spcAft>
                <a:spcPts val="600"/>
              </a:spcAft>
            </a:pPr>
            <a:r>
              <a:rPr lang="cs-CZ" sz="1400" dirty="0"/>
              <a:t>https://www.esfcr.cz/formulare-pro-uzavreni-pravniho-aktu-a-vzory-pravnich-aktu-o-poskytnuti-podpory-na-projekt-opz/-/dokument/798824</a:t>
            </a:r>
          </a:p>
          <a:p>
            <a:pPr algn="just">
              <a:lnSpc>
                <a:spcPct val="100000"/>
              </a:lnSpc>
              <a:spcBef>
                <a:spcPts val="0"/>
              </a:spcBef>
              <a:spcAft>
                <a:spcPts val="0"/>
              </a:spcAft>
            </a:pPr>
            <a:endParaRPr lang="cs-CZ" sz="1400" dirty="0"/>
          </a:p>
          <a:p>
            <a:pPr algn="just">
              <a:lnSpc>
                <a:spcPct val="100000"/>
              </a:lnSpc>
              <a:spcBef>
                <a:spcPts val="0"/>
              </a:spcBef>
              <a:spcAft>
                <a:spcPts val="0"/>
              </a:spcAft>
            </a:pPr>
            <a:endParaRPr lang="cs-CZ" sz="2000" dirty="0"/>
          </a:p>
          <a:p>
            <a:pPr algn="just">
              <a:lnSpc>
                <a:spcPct val="100000"/>
              </a:lnSpc>
              <a:spcBef>
                <a:spcPts val="0"/>
              </a:spcBef>
              <a:spcAft>
                <a:spcPts val="0"/>
              </a:spcAft>
            </a:pPr>
            <a:endParaRPr lang="cs-CZ" sz="2000" dirty="0"/>
          </a:p>
          <a:p>
            <a:pPr algn="just">
              <a:lnSpc>
                <a:spcPct val="100000"/>
              </a:lnSpc>
              <a:spcBef>
                <a:spcPts val="0"/>
              </a:spcBef>
              <a:spcAft>
                <a:spcPts val="0"/>
              </a:spcAft>
            </a:pPr>
            <a:endParaRPr lang="cs-CZ" sz="2000" dirty="0"/>
          </a:p>
        </p:txBody>
      </p:sp>
      <p:sp>
        <p:nvSpPr>
          <p:cNvPr id="5" name="Zástupný symbol pro číslo snímku 4"/>
          <p:cNvSpPr>
            <a:spLocks noGrp="1"/>
          </p:cNvSpPr>
          <p:nvPr>
            <p:ph type="sldNum" sz="quarter" idx="13"/>
          </p:nvPr>
        </p:nvSpPr>
        <p:spPr/>
        <p:txBody>
          <a:bodyPr/>
          <a:lstStyle/>
          <a:p>
            <a:fld id="{479BF083-4774-43B1-9AB0-5CC1AC5DD8EE}" type="slidenum">
              <a:rPr lang="cs-CZ" smtClean="0"/>
              <a:pPr/>
              <a:t>32</a:t>
            </a:fld>
            <a:endParaRPr lang="cs-CZ" dirty="0"/>
          </a:p>
        </p:txBody>
      </p:sp>
      <p:sp>
        <p:nvSpPr>
          <p:cNvPr id="3" name="Obdélník 2"/>
          <p:cNvSpPr/>
          <p:nvPr/>
        </p:nvSpPr>
        <p:spPr>
          <a:xfrm>
            <a:off x="323528" y="5022994"/>
            <a:ext cx="1512168" cy="350222"/>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pic>
        <p:nvPicPr>
          <p:cNvPr id="614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78894" y="1484784"/>
            <a:ext cx="2371725" cy="4705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Obdélník 10"/>
          <p:cNvSpPr/>
          <p:nvPr/>
        </p:nvSpPr>
        <p:spPr>
          <a:xfrm>
            <a:off x="467544" y="3140968"/>
            <a:ext cx="1080120" cy="696491"/>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3" name="Obdélník 12"/>
          <p:cNvSpPr/>
          <p:nvPr/>
        </p:nvSpPr>
        <p:spPr>
          <a:xfrm>
            <a:off x="344734" y="5385838"/>
            <a:ext cx="1368152" cy="311308"/>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Tree>
    <p:extLst>
      <p:ext uri="{BB962C8B-B14F-4D97-AF65-F5344CB8AC3E}">
        <p14:creationId xmlns:p14="http://schemas.microsoft.com/office/powerpoint/2010/main" val="227178398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Rozpočet jednotkový </a:t>
            </a:r>
          </a:p>
        </p:txBody>
      </p:sp>
      <p:sp>
        <p:nvSpPr>
          <p:cNvPr id="5" name="Zástupný symbol pro číslo snímku 4"/>
          <p:cNvSpPr>
            <a:spLocks noGrp="1"/>
          </p:cNvSpPr>
          <p:nvPr>
            <p:ph type="sldNum" sz="quarter" idx="12"/>
          </p:nvPr>
        </p:nvSpPr>
        <p:spPr/>
        <p:txBody>
          <a:bodyPr/>
          <a:lstStyle/>
          <a:p>
            <a:fld id="{479BF083-4774-43B1-9AB0-5CC1AC5DD8EE}" type="slidenum">
              <a:rPr lang="cs-CZ" smtClean="0"/>
              <a:pPr/>
              <a:t>33</a:t>
            </a:fld>
            <a:endParaRPr lang="cs-CZ" dirty="0"/>
          </a:p>
        </p:txBody>
      </p:sp>
      <p:sp>
        <p:nvSpPr>
          <p:cNvPr id="7" name="Zástupný symbol pro obsah 6"/>
          <p:cNvSpPr>
            <a:spLocks noGrp="1"/>
          </p:cNvSpPr>
          <p:nvPr>
            <p:ph idx="13"/>
          </p:nvPr>
        </p:nvSpPr>
        <p:spPr>
          <a:xfrm>
            <a:off x="5724128" y="1916832"/>
            <a:ext cx="3168352" cy="4356484"/>
          </a:xfrm>
        </p:spPr>
        <p:txBody>
          <a:bodyPr/>
          <a:lstStyle/>
          <a:p>
            <a:pPr>
              <a:lnSpc>
                <a:spcPct val="100000"/>
              </a:lnSpc>
              <a:spcBef>
                <a:spcPts val="0"/>
              </a:spcBef>
              <a:spcAft>
                <a:spcPts val="1200"/>
              </a:spcAft>
              <a:buFont typeface="Wingdings" panose="05000000000000000000" pitchFamily="2" charset="2"/>
              <a:buChar char=""/>
            </a:pPr>
            <a:r>
              <a:rPr lang="cs-CZ" sz="1800" dirty="0"/>
              <a:t>Přímá editace nákladů.</a:t>
            </a:r>
          </a:p>
          <a:p>
            <a:pPr>
              <a:lnSpc>
                <a:spcPct val="100000"/>
              </a:lnSpc>
              <a:spcBef>
                <a:spcPts val="0"/>
              </a:spcBef>
              <a:spcAft>
                <a:spcPts val="1200"/>
              </a:spcAft>
              <a:buFont typeface="Wingdings" panose="05000000000000000000" pitchFamily="2" charset="2"/>
              <a:buChar char=""/>
            </a:pPr>
            <a:r>
              <a:rPr lang="cs-CZ" sz="1800" b="1" dirty="0"/>
              <a:t>Editovat vše </a:t>
            </a:r>
            <a:r>
              <a:rPr lang="cs-CZ" sz="1800" dirty="0"/>
              <a:t>(tlačítko </a:t>
            </a:r>
            <a:br>
              <a:rPr lang="cs-CZ" sz="1800" dirty="0"/>
            </a:br>
            <a:r>
              <a:rPr lang="cs-CZ" sz="1800" dirty="0"/>
              <a:t>pod rozpočtem) – umožňuje přímé vpisování nákladů do  rozpočtu. </a:t>
            </a:r>
            <a:br>
              <a:rPr lang="cs-CZ" sz="1800" dirty="0"/>
            </a:br>
            <a:r>
              <a:rPr lang="cs-CZ" sz="1800" dirty="0"/>
              <a:t>Po vyplnění celého rozpočtu stačí zmáčknout </a:t>
            </a:r>
            <a:r>
              <a:rPr lang="cs-CZ" sz="1800" b="1" dirty="0"/>
              <a:t>Uložit vše</a:t>
            </a:r>
            <a:r>
              <a:rPr lang="cs-CZ" sz="1800" dirty="0"/>
              <a:t>.</a:t>
            </a:r>
            <a:r>
              <a:rPr lang="cs-CZ" sz="1800" b="1" dirty="0"/>
              <a:t> </a:t>
            </a:r>
          </a:p>
          <a:p>
            <a:pPr>
              <a:lnSpc>
                <a:spcPct val="100000"/>
              </a:lnSpc>
              <a:spcBef>
                <a:spcPts val="0"/>
              </a:spcBef>
              <a:spcAft>
                <a:spcPts val="1200"/>
              </a:spcAft>
              <a:buFont typeface="Wingdings" panose="05000000000000000000" pitchFamily="2" charset="2"/>
              <a:buChar char=""/>
            </a:pPr>
            <a:r>
              <a:rPr lang="cs-CZ" sz="1800" b="1" u="sng" dirty="0"/>
              <a:t>Možno exportovat </a:t>
            </a:r>
            <a:br>
              <a:rPr lang="cs-CZ" sz="1800" b="1" u="sng" dirty="0"/>
            </a:br>
            <a:r>
              <a:rPr lang="cs-CZ" sz="1800" b="1" u="sng" dirty="0"/>
              <a:t>do Excelu!!!</a:t>
            </a:r>
          </a:p>
        </p:txBody>
      </p:sp>
      <p:pic>
        <p:nvPicPr>
          <p:cNvPr id="1843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5536" y="1323339"/>
            <a:ext cx="5178856" cy="52177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Obdélník 8"/>
          <p:cNvSpPr/>
          <p:nvPr/>
        </p:nvSpPr>
        <p:spPr>
          <a:xfrm>
            <a:off x="2195736" y="6390953"/>
            <a:ext cx="1584176" cy="216024"/>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Tree>
    <p:extLst>
      <p:ext uri="{BB962C8B-B14F-4D97-AF65-F5344CB8AC3E}">
        <p14:creationId xmlns:p14="http://schemas.microsoft.com/office/powerpoint/2010/main" val="410678748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Rozpočet jednotkový </a:t>
            </a:r>
          </a:p>
        </p:txBody>
      </p:sp>
      <p:sp>
        <p:nvSpPr>
          <p:cNvPr id="6" name="Zástupný symbol pro obsah 5"/>
          <p:cNvSpPr>
            <a:spLocks noGrp="1"/>
          </p:cNvSpPr>
          <p:nvPr>
            <p:ph idx="10"/>
          </p:nvPr>
        </p:nvSpPr>
        <p:spPr>
          <a:xfrm>
            <a:off x="514494" y="4941168"/>
            <a:ext cx="8064000" cy="1490110"/>
          </a:xfrm>
        </p:spPr>
        <p:txBody>
          <a:bodyPr/>
          <a:lstStyle/>
          <a:p>
            <a:pPr algn="just">
              <a:lnSpc>
                <a:spcPct val="100000"/>
              </a:lnSpc>
              <a:spcBef>
                <a:spcPts val="0"/>
              </a:spcBef>
            </a:pPr>
            <a:r>
              <a:rPr lang="cs-CZ" sz="1800" dirty="0"/>
              <a:t>Editace po jednotlivých řádcích.</a:t>
            </a:r>
          </a:p>
          <a:p>
            <a:pPr algn="just">
              <a:lnSpc>
                <a:spcPct val="100000"/>
              </a:lnSpc>
              <a:spcBef>
                <a:spcPts val="0"/>
              </a:spcBef>
            </a:pPr>
            <a:r>
              <a:rPr lang="cs-CZ" sz="1800" dirty="0"/>
              <a:t>Aktivní řádek možno editovat přímo </a:t>
            </a:r>
            <a:r>
              <a:rPr lang="cs-CZ" sz="1800" u="sng" dirty="0"/>
              <a:t>pod</a:t>
            </a:r>
            <a:r>
              <a:rPr lang="cs-CZ" sz="1800" dirty="0"/>
              <a:t> rozpočtem.</a:t>
            </a:r>
          </a:p>
          <a:p>
            <a:pPr algn="just">
              <a:lnSpc>
                <a:spcPct val="100000"/>
              </a:lnSpc>
              <a:spcBef>
                <a:spcPts val="0"/>
              </a:spcBef>
            </a:pPr>
            <a:r>
              <a:rPr lang="cs-CZ" sz="1800" dirty="0"/>
              <a:t>U položek označených zelenou fajfkou, je možno vytvářet podpoložky – přes tlačítko Nový záznam.</a:t>
            </a:r>
          </a:p>
          <a:p>
            <a:pPr algn="just">
              <a:lnSpc>
                <a:spcPct val="100000"/>
              </a:lnSpc>
              <a:spcBef>
                <a:spcPts val="0"/>
              </a:spcBef>
            </a:pPr>
            <a:r>
              <a:rPr lang="cs-CZ" sz="1800" dirty="0"/>
              <a:t>Každou vyplněnou/založenou položku je potřeba ULOŽIT!!!</a:t>
            </a:r>
          </a:p>
        </p:txBody>
      </p:sp>
      <p:sp>
        <p:nvSpPr>
          <p:cNvPr id="4" name="Zástupný symbol pro číslo snímku 3"/>
          <p:cNvSpPr>
            <a:spLocks noGrp="1"/>
          </p:cNvSpPr>
          <p:nvPr>
            <p:ph type="sldNum" sz="quarter" idx="13"/>
          </p:nvPr>
        </p:nvSpPr>
        <p:spPr/>
        <p:txBody>
          <a:bodyPr/>
          <a:lstStyle/>
          <a:p>
            <a:fld id="{479BF083-4774-43B1-9AB0-5CC1AC5DD8EE}" type="slidenum">
              <a:rPr lang="cs-CZ" smtClean="0"/>
              <a:pPr/>
              <a:t>34</a:t>
            </a:fld>
            <a:endParaRPr lang="cs-CZ" dirty="0"/>
          </a:p>
        </p:txBody>
      </p:sp>
      <p:pic>
        <p:nvPicPr>
          <p:cNvPr id="1945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9552" y="1327037"/>
            <a:ext cx="7873930" cy="3492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Obdélník 8"/>
          <p:cNvSpPr/>
          <p:nvPr/>
        </p:nvSpPr>
        <p:spPr>
          <a:xfrm>
            <a:off x="514494" y="3789040"/>
            <a:ext cx="7081842" cy="864096"/>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Tree>
    <p:extLst>
      <p:ext uri="{BB962C8B-B14F-4D97-AF65-F5344CB8AC3E}">
        <p14:creationId xmlns:p14="http://schemas.microsoft.com/office/powerpoint/2010/main" val="281508248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Přehled zdrojů financování</a:t>
            </a:r>
          </a:p>
        </p:txBody>
      </p:sp>
      <p:sp>
        <p:nvSpPr>
          <p:cNvPr id="4" name="Zástupný symbol pro číslo snímku 3"/>
          <p:cNvSpPr>
            <a:spLocks noGrp="1"/>
          </p:cNvSpPr>
          <p:nvPr>
            <p:ph type="sldNum" sz="quarter" idx="12"/>
          </p:nvPr>
        </p:nvSpPr>
        <p:spPr/>
        <p:txBody>
          <a:bodyPr/>
          <a:lstStyle/>
          <a:p>
            <a:fld id="{479BF083-4774-43B1-9AB0-5CC1AC5DD8EE}" type="slidenum">
              <a:rPr lang="cs-CZ" smtClean="0"/>
              <a:pPr/>
              <a:t>35</a:t>
            </a:fld>
            <a:endParaRPr lang="cs-CZ" dirty="0"/>
          </a:p>
        </p:txBody>
      </p:sp>
      <p:sp>
        <p:nvSpPr>
          <p:cNvPr id="5" name="Zástupný symbol pro obsah 4"/>
          <p:cNvSpPr>
            <a:spLocks noGrp="1"/>
          </p:cNvSpPr>
          <p:nvPr>
            <p:ph idx="13"/>
          </p:nvPr>
        </p:nvSpPr>
        <p:spPr>
          <a:xfrm>
            <a:off x="388902" y="5121188"/>
            <a:ext cx="5256584" cy="1368152"/>
          </a:xfrm>
        </p:spPr>
        <p:txBody>
          <a:bodyPr/>
          <a:lstStyle/>
          <a:p>
            <a:pPr algn="just">
              <a:lnSpc>
                <a:spcPct val="100000"/>
              </a:lnSpc>
              <a:spcBef>
                <a:spcPts val="0"/>
              </a:spcBef>
              <a:buFont typeface="Wingdings" panose="05000000000000000000" pitchFamily="2" charset="2"/>
              <a:buChar char=""/>
            </a:pPr>
            <a:r>
              <a:rPr lang="cs-CZ" sz="1800" dirty="0"/>
              <a:t>Rozpad zdrojů financování pomocí tlačítka Rozpad financí.</a:t>
            </a:r>
          </a:p>
          <a:p>
            <a:pPr algn="just">
              <a:lnSpc>
                <a:spcPct val="100000"/>
              </a:lnSpc>
              <a:spcBef>
                <a:spcPts val="0"/>
              </a:spcBef>
              <a:buFont typeface="Wingdings" panose="05000000000000000000" pitchFamily="2" charset="2"/>
              <a:buChar char=""/>
            </a:pPr>
            <a:r>
              <a:rPr lang="cs-CZ" sz="1800" dirty="0"/>
              <a:t>Po každé změně rozpočtu nutno provést rozpad financí znovu.</a:t>
            </a:r>
          </a:p>
          <a:p>
            <a:pPr marL="0" indent="0" algn="just">
              <a:lnSpc>
                <a:spcPct val="100000"/>
              </a:lnSpc>
              <a:spcBef>
                <a:spcPts val="0"/>
              </a:spcBef>
              <a:spcAft>
                <a:spcPts val="0"/>
              </a:spcAft>
              <a:buNone/>
            </a:pPr>
            <a:endParaRPr lang="cs-CZ" sz="2000" dirty="0"/>
          </a:p>
        </p:txBody>
      </p:sp>
      <p:pic>
        <p:nvPicPr>
          <p:cNvPr id="2048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8902" y="1250853"/>
            <a:ext cx="7344816" cy="3739401"/>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Obdélník 9"/>
          <p:cNvSpPr/>
          <p:nvPr/>
        </p:nvSpPr>
        <p:spPr>
          <a:xfrm>
            <a:off x="438669" y="3727613"/>
            <a:ext cx="1253011" cy="288032"/>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pic>
        <p:nvPicPr>
          <p:cNvPr id="20483"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96136" y="3609671"/>
            <a:ext cx="3206071" cy="2376264"/>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Obdélník 10"/>
          <p:cNvSpPr/>
          <p:nvPr/>
        </p:nvSpPr>
        <p:spPr>
          <a:xfrm>
            <a:off x="1695034" y="3284984"/>
            <a:ext cx="2444918" cy="36004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cxnSp>
        <p:nvCxnSpPr>
          <p:cNvPr id="7" name="Přímá spojnice se šipkou 6"/>
          <p:cNvCxnSpPr/>
          <p:nvPr/>
        </p:nvCxnSpPr>
        <p:spPr>
          <a:xfrm>
            <a:off x="3851920" y="3727613"/>
            <a:ext cx="1872208" cy="781507"/>
          </a:xfrm>
          <a:prstGeom prst="straightConnector1">
            <a:avLst/>
          </a:prstGeom>
          <a:ln>
            <a:solidFill>
              <a:srgbClr val="FF0000"/>
            </a:solidFill>
            <a:tailEnd type="arrow"/>
          </a:ln>
        </p:spPr>
        <p:style>
          <a:lnRef idx="2">
            <a:schemeClr val="accent2"/>
          </a:lnRef>
          <a:fillRef idx="0">
            <a:schemeClr val="accent2"/>
          </a:fillRef>
          <a:effectRef idx="1">
            <a:schemeClr val="accent2"/>
          </a:effectRef>
          <a:fontRef idx="minor">
            <a:schemeClr val="tx1"/>
          </a:fontRef>
        </p:style>
      </p:cxnSp>
      <p:sp>
        <p:nvSpPr>
          <p:cNvPr id="3" name="Obdélník 2"/>
          <p:cNvSpPr/>
          <p:nvPr/>
        </p:nvSpPr>
        <p:spPr>
          <a:xfrm>
            <a:off x="5580112" y="2780928"/>
            <a:ext cx="1224136" cy="576064"/>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Tree>
    <p:extLst>
      <p:ext uri="{BB962C8B-B14F-4D97-AF65-F5344CB8AC3E}">
        <p14:creationId xmlns:p14="http://schemas.microsoft.com/office/powerpoint/2010/main" val="297276476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Finanční plán</a:t>
            </a:r>
          </a:p>
        </p:txBody>
      </p:sp>
      <p:sp>
        <p:nvSpPr>
          <p:cNvPr id="4" name="Zástupný symbol pro číslo snímku 3"/>
          <p:cNvSpPr>
            <a:spLocks noGrp="1"/>
          </p:cNvSpPr>
          <p:nvPr>
            <p:ph type="sldNum" sz="quarter" idx="12"/>
          </p:nvPr>
        </p:nvSpPr>
        <p:spPr/>
        <p:txBody>
          <a:bodyPr/>
          <a:lstStyle/>
          <a:p>
            <a:fld id="{479BF083-4774-43B1-9AB0-5CC1AC5DD8EE}" type="slidenum">
              <a:rPr lang="cs-CZ" smtClean="0"/>
              <a:pPr/>
              <a:t>36</a:t>
            </a:fld>
            <a:endParaRPr lang="cs-CZ" dirty="0"/>
          </a:p>
        </p:txBody>
      </p:sp>
      <p:sp>
        <p:nvSpPr>
          <p:cNvPr id="5" name="Zástupný symbol pro obsah 4"/>
          <p:cNvSpPr>
            <a:spLocks noGrp="1"/>
          </p:cNvSpPr>
          <p:nvPr>
            <p:ph idx="13"/>
          </p:nvPr>
        </p:nvSpPr>
        <p:spPr>
          <a:xfrm>
            <a:off x="431540" y="5373216"/>
            <a:ext cx="8208912" cy="1152128"/>
          </a:xfrm>
        </p:spPr>
        <p:txBody>
          <a:bodyPr/>
          <a:lstStyle/>
          <a:p>
            <a:pPr algn="just">
              <a:lnSpc>
                <a:spcPct val="100000"/>
              </a:lnSpc>
              <a:spcBef>
                <a:spcPts val="0"/>
              </a:spcBef>
              <a:buFont typeface="Wingdings" panose="05000000000000000000" pitchFamily="2" charset="2"/>
              <a:buChar char=""/>
            </a:pPr>
            <a:r>
              <a:rPr lang="cs-CZ" sz="1800" dirty="0"/>
              <a:t>Finanční plán se generuje automaticky, ale žadatel ho může ručně upravit.</a:t>
            </a:r>
          </a:p>
          <a:p>
            <a:pPr algn="just">
              <a:lnSpc>
                <a:spcPct val="100000"/>
              </a:lnSpc>
              <a:spcBef>
                <a:spcPts val="0"/>
              </a:spcBef>
              <a:buFont typeface="Wingdings" panose="05000000000000000000" pitchFamily="2" charset="2"/>
              <a:buChar char=""/>
            </a:pPr>
            <a:r>
              <a:rPr lang="cs-CZ" sz="1800" dirty="0"/>
              <a:t>Automatické generování FP je převzato z nastavení Výzvy ŘO do výzev MAS.</a:t>
            </a:r>
          </a:p>
          <a:p>
            <a:pPr algn="just">
              <a:lnSpc>
                <a:spcPct val="100000"/>
              </a:lnSpc>
              <a:spcBef>
                <a:spcPts val="0"/>
              </a:spcBef>
              <a:buFont typeface="Wingdings" panose="05000000000000000000" pitchFamily="2" charset="2"/>
              <a:buChar char=""/>
            </a:pPr>
            <a:r>
              <a:rPr lang="cs-CZ" sz="1800" dirty="0"/>
              <a:t>Kontrola shody částek finančního plánu a rozpočtu.</a:t>
            </a:r>
          </a:p>
          <a:p>
            <a:pPr algn="just">
              <a:lnSpc>
                <a:spcPct val="100000"/>
              </a:lnSpc>
              <a:spcBef>
                <a:spcPts val="0"/>
              </a:spcBef>
              <a:buFont typeface="Wingdings" panose="05000000000000000000" pitchFamily="2" charset="2"/>
              <a:buChar char=""/>
            </a:pPr>
            <a:endParaRPr lang="cs-CZ" sz="1800" dirty="0"/>
          </a:p>
        </p:txBody>
      </p:sp>
      <p:pic>
        <p:nvPicPr>
          <p:cNvPr id="2150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3528" y="1196752"/>
            <a:ext cx="8424936" cy="4083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Obdélník 7"/>
          <p:cNvSpPr/>
          <p:nvPr/>
        </p:nvSpPr>
        <p:spPr>
          <a:xfrm>
            <a:off x="4211960" y="4869160"/>
            <a:ext cx="1800200" cy="410642"/>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Tree>
    <p:extLst>
      <p:ext uri="{BB962C8B-B14F-4D97-AF65-F5344CB8AC3E}">
        <p14:creationId xmlns:p14="http://schemas.microsoft.com/office/powerpoint/2010/main" val="188655986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VEŘEJNÉ ZAKÁZKY</a:t>
            </a:r>
          </a:p>
        </p:txBody>
      </p:sp>
      <p:sp>
        <p:nvSpPr>
          <p:cNvPr id="4" name="Zástupný symbol pro číslo snímku 3"/>
          <p:cNvSpPr>
            <a:spLocks noGrp="1"/>
          </p:cNvSpPr>
          <p:nvPr>
            <p:ph type="sldNum" sz="quarter" idx="12"/>
          </p:nvPr>
        </p:nvSpPr>
        <p:spPr/>
        <p:txBody>
          <a:bodyPr/>
          <a:lstStyle/>
          <a:p>
            <a:fld id="{479BF083-4774-43B1-9AB0-5CC1AC5DD8EE}" type="slidenum">
              <a:rPr lang="cs-CZ" smtClean="0"/>
              <a:pPr/>
              <a:t>37</a:t>
            </a:fld>
            <a:endParaRPr lang="cs-CZ" dirty="0"/>
          </a:p>
        </p:txBody>
      </p:sp>
      <p:pic>
        <p:nvPicPr>
          <p:cNvPr id="1029" name="Picture 5" descr="C:\Users\michaela.sedlackova\Desktop\Printscreeny_IS KP14+\veřejné zakázky_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3527" y="1196752"/>
            <a:ext cx="8624829" cy="2522742"/>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C:\Users\michaela.sedlackova\Desktop\Printscreeny_IS KP14+\Veřejné zakázky_3.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00231" y="3212976"/>
            <a:ext cx="2160240" cy="2042243"/>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C:\Users\michaela.sedlackova\Desktop\Printscreeny_IS KP14+\veřejné zakázky_2.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724128" y="4662458"/>
            <a:ext cx="2531237" cy="2016224"/>
          </a:xfrm>
          <a:prstGeom prst="rect">
            <a:avLst/>
          </a:prstGeom>
          <a:noFill/>
          <a:extLst>
            <a:ext uri="{909E8E84-426E-40DD-AFC4-6F175D3DCCD1}">
              <a14:hiddenFill xmlns:a14="http://schemas.microsoft.com/office/drawing/2010/main">
                <a:solidFill>
                  <a:srgbClr val="FFFFFF"/>
                </a:solidFill>
              </a14:hiddenFill>
            </a:ext>
          </a:extLst>
        </p:spPr>
      </p:pic>
      <p:sp>
        <p:nvSpPr>
          <p:cNvPr id="5" name="Zástupný symbol pro obsah 4"/>
          <p:cNvSpPr>
            <a:spLocks noGrp="1"/>
          </p:cNvSpPr>
          <p:nvPr>
            <p:ph idx="13"/>
          </p:nvPr>
        </p:nvSpPr>
        <p:spPr>
          <a:xfrm>
            <a:off x="395536" y="3789040"/>
            <a:ext cx="5184576" cy="2880320"/>
          </a:xfrm>
        </p:spPr>
        <p:txBody>
          <a:bodyPr/>
          <a:lstStyle/>
          <a:p>
            <a:pPr>
              <a:lnSpc>
                <a:spcPct val="100000"/>
              </a:lnSpc>
              <a:spcBef>
                <a:spcPts val="0"/>
              </a:spcBef>
              <a:buFont typeface="Wingdings" panose="05000000000000000000" pitchFamily="2" charset="2"/>
              <a:buChar char=""/>
            </a:pPr>
            <a:r>
              <a:rPr lang="cs-CZ" sz="1600" dirty="0"/>
              <a:t>Záložka Projekt </a:t>
            </a:r>
            <a:br>
              <a:rPr lang="cs-CZ" sz="1600" dirty="0"/>
            </a:br>
            <a:r>
              <a:rPr lang="cs-CZ" sz="1600" dirty="0"/>
              <a:t>(sekce Identifikace projektu)</a:t>
            </a:r>
          </a:p>
          <a:p>
            <a:pPr algn="just">
              <a:lnSpc>
                <a:spcPct val="100000"/>
              </a:lnSpc>
              <a:spcBef>
                <a:spcPts val="0"/>
              </a:spcBef>
              <a:buFont typeface="Wingdings" panose="05000000000000000000" pitchFamily="2" charset="2"/>
              <a:buChar char=""/>
            </a:pPr>
            <a:r>
              <a:rPr lang="cs-CZ" sz="1600" dirty="0"/>
              <a:t>Záložka Veřejné zakázky </a:t>
            </a:r>
          </a:p>
          <a:p>
            <a:pPr>
              <a:lnSpc>
                <a:spcPct val="100000"/>
              </a:lnSpc>
              <a:spcBef>
                <a:spcPts val="0"/>
              </a:spcBef>
              <a:buFont typeface="Wingdings" panose="05000000000000000000" pitchFamily="2" charset="2"/>
              <a:buChar char=""/>
            </a:pPr>
            <a:r>
              <a:rPr lang="cs-CZ" sz="1600" b="1" dirty="0"/>
              <a:t>Zjednodušeně se jedná o zakázky </a:t>
            </a:r>
            <a:br>
              <a:rPr lang="cs-CZ" sz="1600" b="1" dirty="0"/>
            </a:br>
            <a:r>
              <a:rPr lang="cs-CZ" sz="1600" b="1" dirty="0"/>
              <a:t>s předpokládanou hodnotou dosahující či vyšší než 400.000 Kč bez DPH nebo s přepokládanou hodnotou dosahující či vyšší než 500.000 Kč </a:t>
            </a:r>
            <a:br>
              <a:rPr lang="cs-CZ" sz="1600" b="1" dirty="0"/>
            </a:br>
            <a:r>
              <a:rPr lang="cs-CZ" sz="1600" b="1" dirty="0"/>
              <a:t>bez DPH </a:t>
            </a:r>
            <a:r>
              <a:rPr lang="cs-CZ" sz="1400" dirty="0"/>
              <a:t>v případě, že zadavatel nepatří mezi veřejné </a:t>
            </a:r>
            <a:br>
              <a:rPr lang="cs-CZ" sz="1400" dirty="0"/>
            </a:br>
            <a:r>
              <a:rPr lang="cs-CZ" sz="1400" dirty="0"/>
              <a:t>či sektorové zadavatele podle § 2 odst. 2 a 6 zákona </a:t>
            </a:r>
            <a:br>
              <a:rPr lang="cs-CZ" sz="1400" dirty="0"/>
            </a:br>
            <a:r>
              <a:rPr lang="cs-CZ" sz="1400" dirty="0"/>
              <a:t>č. 137/2006 Sb., o veřejných zakázkách, a zároveň podpora poskytovaná na tuto zakázku není vyšší než 50 %.</a:t>
            </a:r>
          </a:p>
          <a:p>
            <a:pPr algn="just">
              <a:lnSpc>
                <a:spcPct val="100000"/>
              </a:lnSpc>
              <a:spcBef>
                <a:spcPts val="0"/>
              </a:spcBef>
              <a:buFont typeface="Wingdings" panose="05000000000000000000" pitchFamily="2" charset="2"/>
              <a:buChar char=""/>
            </a:pPr>
            <a:endParaRPr lang="cs-CZ" sz="1800" dirty="0"/>
          </a:p>
        </p:txBody>
      </p:sp>
    </p:spTree>
    <p:extLst>
      <p:ext uri="{BB962C8B-B14F-4D97-AF65-F5344CB8AC3E}">
        <p14:creationId xmlns:p14="http://schemas.microsoft.com/office/powerpoint/2010/main" val="172215893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Veřejné zakázky</a:t>
            </a:r>
          </a:p>
        </p:txBody>
      </p:sp>
      <p:sp>
        <p:nvSpPr>
          <p:cNvPr id="4" name="Zástupný symbol pro číslo snímku 3"/>
          <p:cNvSpPr>
            <a:spLocks noGrp="1"/>
          </p:cNvSpPr>
          <p:nvPr>
            <p:ph type="sldNum" sz="quarter" idx="12"/>
          </p:nvPr>
        </p:nvSpPr>
        <p:spPr/>
        <p:txBody>
          <a:bodyPr/>
          <a:lstStyle/>
          <a:p>
            <a:fld id="{479BF083-4774-43B1-9AB0-5CC1AC5DD8EE}" type="slidenum">
              <a:rPr lang="cs-CZ" smtClean="0"/>
              <a:pPr/>
              <a:t>38</a:t>
            </a:fld>
            <a:endParaRPr lang="cs-CZ" dirty="0"/>
          </a:p>
        </p:txBody>
      </p:sp>
      <p:graphicFrame>
        <p:nvGraphicFramePr>
          <p:cNvPr id="6" name="Zástupný symbol pro obsah 5"/>
          <p:cNvGraphicFramePr>
            <a:graphicFrameLocks noGrp="1"/>
          </p:cNvGraphicFramePr>
          <p:nvPr>
            <p:ph idx="1"/>
            <p:extLst>
              <p:ext uri="{D42A27DB-BD31-4B8C-83A1-F6EECF244321}">
                <p14:modId xmlns:p14="http://schemas.microsoft.com/office/powerpoint/2010/main" val="2157727695"/>
              </p:ext>
            </p:extLst>
          </p:nvPr>
        </p:nvGraphicFramePr>
        <p:xfrm>
          <a:off x="633605" y="1294240"/>
          <a:ext cx="7881917" cy="4953744"/>
        </p:xfrm>
        <a:graphic>
          <a:graphicData uri="http://schemas.openxmlformats.org/drawingml/2006/table">
            <a:tbl>
              <a:tblPr firstRow="1" bandRow="1">
                <a:tableStyleId>{5C22544A-7EE6-4342-B048-85BDC9FD1C3A}</a:tableStyleId>
              </a:tblPr>
              <a:tblGrid>
                <a:gridCol w="2688167">
                  <a:extLst>
                    <a:ext uri="{9D8B030D-6E8A-4147-A177-3AD203B41FA5}">
                      <a16:colId xmlns:a16="http://schemas.microsoft.com/office/drawing/2014/main" val="20000"/>
                    </a:ext>
                  </a:extLst>
                </a:gridCol>
                <a:gridCol w="2688167">
                  <a:extLst>
                    <a:ext uri="{9D8B030D-6E8A-4147-A177-3AD203B41FA5}">
                      <a16:colId xmlns:a16="http://schemas.microsoft.com/office/drawing/2014/main" val="20001"/>
                    </a:ext>
                  </a:extLst>
                </a:gridCol>
                <a:gridCol w="2505583">
                  <a:extLst>
                    <a:ext uri="{9D8B030D-6E8A-4147-A177-3AD203B41FA5}">
                      <a16:colId xmlns:a16="http://schemas.microsoft.com/office/drawing/2014/main" val="20002"/>
                    </a:ext>
                  </a:extLst>
                </a:gridCol>
              </a:tblGrid>
              <a:tr h="606734">
                <a:tc>
                  <a:txBody>
                    <a:bodyPr/>
                    <a:lstStyle/>
                    <a:p>
                      <a:r>
                        <a:rPr lang="cs-CZ" dirty="0"/>
                        <a:t>Méně než 400/500</a:t>
                      </a:r>
                      <a:r>
                        <a:rPr lang="cs-CZ" baseline="0" dirty="0"/>
                        <a:t> tis. Kč bez DPH</a:t>
                      </a:r>
                      <a:endParaRPr lang="cs-CZ" dirty="0"/>
                    </a:p>
                  </a:txBody>
                  <a:tcPr/>
                </a:tc>
                <a:tc>
                  <a:txBody>
                    <a:bodyPr/>
                    <a:lstStyle/>
                    <a:p>
                      <a:r>
                        <a:rPr lang="cs-CZ" dirty="0"/>
                        <a:t>Od 400/500 tis. Kč do 2mil./6mil. Kč bez DPH</a:t>
                      </a:r>
                    </a:p>
                  </a:txBody>
                  <a:tcPr/>
                </a:tc>
                <a:tc>
                  <a:txBody>
                    <a:bodyPr/>
                    <a:lstStyle/>
                    <a:p>
                      <a:r>
                        <a:rPr lang="cs-CZ" dirty="0"/>
                        <a:t>Od 2 mil./6mil. Kč bez DPH</a:t>
                      </a:r>
                    </a:p>
                  </a:txBody>
                  <a:tcPr/>
                </a:tc>
                <a:extLst>
                  <a:ext uri="{0D108BD9-81ED-4DB2-BD59-A6C34878D82A}">
                    <a16:rowId xmlns:a16="http://schemas.microsoft.com/office/drawing/2014/main" val="10000"/>
                  </a:ext>
                </a:extLst>
              </a:tr>
              <a:tr h="656064">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cs-CZ" b="1" dirty="0"/>
                        <a:t>Neprovádí se výběrové řízení</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cs-CZ" b="1" dirty="0"/>
                        <a:t>Výběr dodavatele je vázán na VŘ</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cs-CZ" b="1" dirty="0"/>
                        <a:t>Výběr</a:t>
                      </a:r>
                      <a:r>
                        <a:rPr lang="cs-CZ" b="1" baseline="0" dirty="0"/>
                        <a:t> dodavatele je vázán na VŘ</a:t>
                      </a:r>
                    </a:p>
                  </a:txBody>
                  <a:tcPr/>
                </a:tc>
                <a:extLst>
                  <a:ext uri="{0D108BD9-81ED-4DB2-BD59-A6C34878D82A}">
                    <a16:rowId xmlns:a16="http://schemas.microsoft.com/office/drawing/2014/main" val="10001"/>
                  </a:ext>
                </a:extLst>
              </a:tr>
              <a:tr h="3207023">
                <a:tc>
                  <a:txBody>
                    <a:bodyPr/>
                    <a:lstStyle/>
                    <a:p>
                      <a:pPr marL="285750" indent="-285750" algn="l">
                        <a:buFont typeface="Arial" panose="020B0604020202020204" pitchFamily="34" charset="0"/>
                        <a:buChar char="•"/>
                      </a:pPr>
                      <a:r>
                        <a:rPr lang="cs-CZ" sz="1800" b="0" dirty="0"/>
                        <a:t>Rozhodnutí </a:t>
                      </a:r>
                      <a:br>
                        <a:rPr lang="cs-CZ" sz="1800" b="0" dirty="0"/>
                      </a:br>
                      <a:r>
                        <a:rPr lang="cs-CZ" sz="1800" b="0" dirty="0"/>
                        <a:t>o dodavateli vychází z dříve získaných</a:t>
                      </a:r>
                      <a:r>
                        <a:rPr lang="cs-CZ" sz="1800" b="0" baseline="0" dirty="0"/>
                        <a:t> informací na trhu (resp. cenách) nebo průzkumu trhu</a:t>
                      </a:r>
                    </a:p>
                    <a:p>
                      <a:pPr marL="285750" indent="-285750" algn="l">
                        <a:buFont typeface="Arial" panose="020B0604020202020204" pitchFamily="34" charset="0"/>
                        <a:buChar char="•"/>
                      </a:pPr>
                      <a:r>
                        <a:rPr lang="cs-CZ" sz="1800" b="0" baseline="0" dirty="0"/>
                        <a:t>Doložení účetního dokladu – zřejmý předmět zakázky, množství plnění </a:t>
                      </a:r>
                      <a:br>
                        <a:rPr lang="cs-CZ" sz="1800" b="0" baseline="0" dirty="0"/>
                      </a:br>
                      <a:r>
                        <a:rPr lang="cs-CZ" sz="1800" b="0" baseline="0" dirty="0"/>
                        <a:t>a cena</a:t>
                      </a:r>
                      <a:endParaRPr lang="cs-CZ" sz="1800" b="0" dirty="0"/>
                    </a:p>
                    <a:p>
                      <a:pPr marL="285750" indent="-285750" algn="l">
                        <a:buFont typeface="Arial" panose="020B0604020202020204" pitchFamily="34" charset="0"/>
                        <a:buChar char="•"/>
                      </a:pPr>
                      <a:endParaRPr lang="cs-CZ" sz="1800" dirty="0"/>
                    </a:p>
                  </a:txBody>
                  <a:tcPr/>
                </a:tc>
                <a:tc>
                  <a:txBody>
                    <a:bodyPr/>
                    <a:lstStyle/>
                    <a:p>
                      <a:pPr marL="285750" indent="-285750" algn="l">
                        <a:buFont typeface="Arial" panose="020B0604020202020204" pitchFamily="34" charset="0"/>
                        <a:buChar char="•"/>
                      </a:pPr>
                      <a:r>
                        <a:rPr lang="cs-CZ" sz="1800" b="0" dirty="0"/>
                        <a:t>Povinnost zveřejnit výzvu na esfcr.cz </a:t>
                      </a:r>
                    </a:p>
                    <a:p>
                      <a:pPr marL="285750" indent="-285750" algn="l">
                        <a:buFont typeface="Arial" panose="020B0604020202020204" pitchFamily="34" charset="0"/>
                        <a:buChar char="•"/>
                      </a:pPr>
                      <a:r>
                        <a:rPr lang="cs-CZ" sz="1800" b="0" dirty="0"/>
                        <a:t>Zápis o hodnocení nabídek</a:t>
                      </a:r>
                    </a:p>
                    <a:p>
                      <a:pPr marL="285750" indent="-285750" algn="l">
                        <a:buFont typeface="Arial" panose="020B0604020202020204" pitchFamily="34" charset="0"/>
                        <a:buChar char="•"/>
                      </a:pPr>
                      <a:r>
                        <a:rPr lang="cs-CZ" sz="1800" b="0" dirty="0"/>
                        <a:t>Písemná smlouva </a:t>
                      </a:r>
                      <a:br>
                        <a:rPr lang="cs-CZ" sz="1800" b="0" dirty="0"/>
                      </a:br>
                      <a:r>
                        <a:rPr lang="cs-CZ" sz="1800" b="0" dirty="0"/>
                        <a:t>s dodavatelem (alespoň ve formě písemné potvrzené objednávky</a:t>
                      </a:r>
                      <a:r>
                        <a:rPr lang="cs-CZ" sz="1800" b="0" baseline="0" dirty="0"/>
                        <a:t> dodavatelem)</a:t>
                      </a:r>
                      <a:endParaRPr lang="cs-CZ" sz="1800" b="0" dirty="0"/>
                    </a:p>
                  </a:txBody>
                  <a:tcPr/>
                </a:tc>
                <a:tc>
                  <a:txBody>
                    <a:bodyPr/>
                    <a:lstStyle/>
                    <a:p>
                      <a:pPr marL="0" indent="0" algn="l">
                        <a:buFont typeface="Arial" panose="020B0604020202020204" pitchFamily="34" charset="0"/>
                        <a:buNone/>
                      </a:pPr>
                      <a:r>
                        <a:rPr lang="cs-CZ" sz="1800" b="1" baseline="0" dirty="0"/>
                        <a:t>Dle zákona č.137/2006 Sb., </a:t>
                      </a:r>
                      <a:br>
                        <a:rPr lang="cs-CZ" sz="1800" b="1" baseline="0" dirty="0"/>
                      </a:br>
                      <a:r>
                        <a:rPr lang="cs-CZ" sz="1800" b="1" baseline="0" dirty="0"/>
                        <a:t>o veřejných zakázkách</a:t>
                      </a:r>
                    </a:p>
                    <a:p>
                      <a:pPr marL="285750" indent="-285750" algn="l" defTabSz="914400" rtl="0" eaLnBrk="1" latinLnBrk="0" hangingPunct="1">
                        <a:buFont typeface="Arial" panose="020B0604020202020204" pitchFamily="34" charset="0"/>
                        <a:buChar char="•"/>
                      </a:pPr>
                      <a:r>
                        <a:rPr lang="cs-CZ" sz="1800" b="0" kern="1200" dirty="0">
                          <a:solidFill>
                            <a:schemeClr val="dk1"/>
                          </a:solidFill>
                          <a:latin typeface="+mn-lt"/>
                          <a:ea typeface="+mn-ea"/>
                          <a:cs typeface="+mn-cs"/>
                        </a:rPr>
                        <a:t>Povinnost zveřejnění </a:t>
                      </a:r>
                    </a:p>
                    <a:p>
                      <a:pPr marL="285750" indent="-285750" algn="l" defTabSz="914400" rtl="0" eaLnBrk="1" latinLnBrk="0" hangingPunct="1">
                        <a:buFont typeface="Arial" panose="020B0604020202020204" pitchFamily="34" charset="0"/>
                        <a:buChar char="•"/>
                      </a:pPr>
                      <a:r>
                        <a:rPr lang="cs-CZ" sz="1800" b="0" kern="1200" dirty="0">
                          <a:solidFill>
                            <a:schemeClr val="dk1"/>
                          </a:solidFill>
                          <a:latin typeface="+mn-lt"/>
                          <a:ea typeface="+mn-ea"/>
                          <a:cs typeface="+mn-cs"/>
                        </a:rPr>
                        <a:t>Zápis o posouzení a hodnocení nabídek</a:t>
                      </a:r>
                    </a:p>
                    <a:p>
                      <a:pPr marL="285750" indent="-285750" algn="l" defTabSz="914400" rtl="0" eaLnBrk="1" latinLnBrk="0" hangingPunct="1">
                        <a:buFont typeface="Arial" panose="020B0604020202020204" pitchFamily="34" charset="0"/>
                        <a:buChar char="•"/>
                      </a:pPr>
                      <a:r>
                        <a:rPr lang="cs-CZ" sz="1800" b="0" kern="1200" dirty="0">
                          <a:solidFill>
                            <a:schemeClr val="dk1"/>
                          </a:solidFill>
                          <a:latin typeface="+mn-lt"/>
                          <a:ea typeface="+mn-ea"/>
                          <a:cs typeface="+mn-cs"/>
                        </a:rPr>
                        <a:t>Písemná smlouva </a:t>
                      </a:r>
                      <a:br>
                        <a:rPr lang="cs-CZ" sz="1800" b="0" kern="1200" dirty="0">
                          <a:solidFill>
                            <a:schemeClr val="dk1"/>
                          </a:solidFill>
                          <a:latin typeface="+mn-lt"/>
                          <a:ea typeface="+mn-ea"/>
                          <a:cs typeface="+mn-cs"/>
                        </a:rPr>
                      </a:br>
                      <a:r>
                        <a:rPr lang="cs-CZ" sz="1800" b="0" kern="1200" dirty="0">
                          <a:solidFill>
                            <a:schemeClr val="dk1"/>
                          </a:solidFill>
                          <a:latin typeface="+mn-lt"/>
                          <a:ea typeface="+mn-ea"/>
                          <a:cs typeface="+mn-cs"/>
                        </a:rPr>
                        <a:t>s dodavatelem (nepostačuje objednávka)</a:t>
                      </a:r>
                    </a:p>
                  </a:txBody>
                  <a:tcPr/>
                </a:tc>
                <a:extLst>
                  <a:ext uri="{0D108BD9-81ED-4DB2-BD59-A6C34878D82A}">
                    <a16:rowId xmlns:a16="http://schemas.microsoft.com/office/drawing/2014/main" val="10002"/>
                  </a:ext>
                </a:extLst>
              </a:tr>
            </a:tbl>
          </a:graphicData>
        </a:graphic>
      </p:graphicFrame>
      <p:sp>
        <p:nvSpPr>
          <p:cNvPr id="3" name="TextovéPole 2"/>
          <p:cNvSpPr txBox="1"/>
          <p:nvPr/>
        </p:nvSpPr>
        <p:spPr>
          <a:xfrm>
            <a:off x="434104" y="6247984"/>
            <a:ext cx="8280920" cy="369332"/>
          </a:xfrm>
          <a:prstGeom prst="rect">
            <a:avLst/>
          </a:prstGeom>
          <a:noFill/>
        </p:spPr>
        <p:txBody>
          <a:bodyPr wrap="square" rtlCol="0">
            <a:spAutoFit/>
          </a:bodyPr>
          <a:lstStyle/>
          <a:p>
            <a:pPr marL="285750" indent="-285750">
              <a:buFont typeface="Arial" panose="020B0604020202020204" pitchFamily="34" charset="0"/>
              <a:buChar char="•"/>
            </a:pPr>
            <a:r>
              <a:rPr lang="cs-CZ" b="1" dirty="0"/>
              <a:t>ÚČELOVÉ DĚLENÍ PŘEDMĚTU VZ JE NEPŘÍPUSTNÉ !!!</a:t>
            </a:r>
          </a:p>
        </p:txBody>
      </p:sp>
    </p:spTree>
    <p:extLst>
      <p:ext uri="{BB962C8B-B14F-4D97-AF65-F5344CB8AC3E}">
        <p14:creationId xmlns:p14="http://schemas.microsoft.com/office/powerpoint/2010/main" val="311410497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čestné prohlášení</a:t>
            </a:r>
          </a:p>
        </p:txBody>
      </p:sp>
      <p:sp>
        <p:nvSpPr>
          <p:cNvPr id="4" name="Zástupný symbol pro číslo snímku 3"/>
          <p:cNvSpPr>
            <a:spLocks noGrp="1"/>
          </p:cNvSpPr>
          <p:nvPr>
            <p:ph type="sldNum" sz="quarter" idx="12"/>
          </p:nvPr>
        </p:nvSpPr>
        <p:spPr/>
        <p:txBody>
          <a:bodyPr/>
          <a:lstStyle/>
          <a:p>
            <a:fld id="{479BF083-4774-43B1-9AB0-5CC1AC5DD8EE}" type="slidenum">
              <a:rPr lang="cs-CZ" smtClean="0"/>
              <a:pPr/>
              <a:t>39</a:t>
            </a:fld>
            <a:endParaRPr lang="cs-CZ" dirty="0"/>
          </a:p>
        </p:txBody>
      </p:sp>
      <p:sp>
        <p:nvSpPr>
          <p:cNvPr id="5" name="Zástupný symbol pro obsah 4"/>
          <p:cNvSpPr>
            <a:spLocks noGrp="1"/>
          </p:cNvSpPr>
          <p:nvPr>
            <p:ph idx="13"/>
          </p:nvPr>
        </p:nvSpPr>
        <p:spPr>
          <a:xfrm>
            <a:off x="539552" y="5661248"/>
            <a:ext cx="8064896" cy="1008112"/>
          </a:xfrm>
        </p:spPr>
        <p:txBody>
          <a:bodyPr/>
          <a:lstStyle/>
          <a:p>
            <a:pPr algn="just">
              <a:lnSpc>
                <a:spcPct val="100000"/>
              </a:lnSpc>
              <a:spcBef>
                <a:spcPts val="0"/>
              </a:spcBef>
              <a:buFont typeface="Wingdings" panose="05000000000000000000" pitchFamily="2" charset="2"/>
              <a:buChar char=""/>
            </a:pPr>
            <a:r>
              <a:rPr lang="cs-CZ" sz="1600" dirty="0"/>
              <a:t>Zaškrtnout </a:t>
            </a:r>
            <a:r>
              <a:rPr lang="cs-CZ" sz="1600" dirty="0" err="1"/>
              <a:t>checkbox</a:t>
            </a:r>
            <a:r>
              <a:rPr lang="cs-CZ" sz="1600" dirty="0"/>
              <a:t> u požadovaných čestných prohlášení a každý řádek uložit.</a:t>
            </a:r>
          </a:p>
          <a:p>
            <a:pPr algn="just">
              <a:lnSpc>
                <a:spcPct val="100000"/>
              </a:lnSpc>
              <a:spcBef>
                <a:spcPts val="0"/>
              </a:spcBef>
              <a:buFont typeface="Wingdings" panose="05000000000000000000" pitchFamily="2" charset="2"/>
              <a:buChar char=""/>
            </a:pPr>
            <a:r>
              <a:rPr lang="cs-CZ" sz="1600" dirty="0"/>
              <a:t>Editace se omezuje na vyznačení souhlasu s textem prohlášení, textové pole </a:t>
            </a:r>
            <a:br>
              <a:rPr lang="cs-CZ" sz="1600" dirty="0"/>
            </a:br>
            <a:r>
              <a:rPr lang="cs-CZ" sz="1600" dirty="0"/>
              <a:t>s obsahem prohlášení nelze editovat.</a:t>
            </a:r>
          </a:p>
          <a:p>
            <a:pPr algn="just">
              <a:lnSpc>
                <a:spcPct val="100000"/>
              </a:lnSpc>
              <a:spcBef>
                <a:spcPts val="0"/>
              </a:spcBef>
              <a:spcAft>
                <a:spcPts val="0"/>
              </a:spcAft>
              <a:buFont typeface="Wingdings" panose="05000000000000000000" pitchFamily="2" charset="2"/>
              <a:buChar char=""/>
            </a:pPr>
            <a:endParaRPr lang="cs-CZ" sz="2000" dirty="0"/>
          </a:p>
          <a:p>
            <a:pPr algn="just">
              <a:lnSpc>
                <a:spcPct val="100000"/>
              </a:lnSpc>
              <a:spcBef>
                <a:spcPts val="0"/>
              </a:spcBef>
              <a:spcAft>
                <a:spcPts val="0"/>
              </a:spcAft>
              <a:buFont typeface="Wingdings" panose="05000000000000000000" pitchFamily="2" charset="2"/>
              <a:buChar char=""/>
            </a:pPr>
            <a:endParaRPr lang="cs-CZ" sz="2000" dirty="0"/>
          </a:p>
        </p:txBody>
      </p:sp>
      <p:pic>
        <p:nvPicPr>
          <p:cNvPr id="2050" name="Picture 2" descr="C:\Users\michaela.sedlackova\Desktop\ČP.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99592" y="1196752"/>
            <a:ext cx="7210302" cy="430651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3857009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Příprava žádosti o podporu</a:t>
            </a:r>
          </a:p>
        </p:txBody>
      </p:sp>
      <p:sp>
        <p:nvSpPr>
          <p:cNvPr id="3" name="Zástupný symbol pro obsah 2"/>
          <p:cNvSpPr>
            <a:spLocks noGrp="1"/>
          </p:cNvSpPr>
          <p:nvPr>
            <p:ph idx="1"/>
          </p:nvPr>
        </p:nvSpPr>
        <p:spPr>
          <a:xfrm>
            <a:off x="539552" y="1340768"/>
            <a:ext cx="8208912" cy="5184576"/>
          </a:xfrm>
        </p:spPr>
        <p:txBody>
          <a:bodyPr/>
          <a:lstStyle/>
          <a:p>
            <a:pPr marL="0" indent="0">
              <a:spcAft>
                <a:spcPts val="1200"/>
              </a:spcAft>
              <a:buNone/>
            </a:pPr>
            <a:r>
              <a:rPr lang="cs-CZ" sz="1800" b="1" u="sng" cap="all" dirty="0"/>
              <a:t>1. Co chceme a můžeme změnit? </a:t>
            </a:r>
          </a:p>
          <a:p>
            <a:pPr lvl="1">
              <a:lnSpc>
                <a:spcPct val="100000"/>
              </a:lnSpc>
              <a:spcBef>
                <a:spcPts val="0"/>
              </a:spcBef>
              <a:spcAft>
                <a:spcPts val="0"/>
              </a:spcAft>
            </a:pPr>
            <a:r>
              <a:rPr lang="cs-CZ" sz="1600" b="1" dirty="0"/>
              <a:t>Cíl projektu musí být:</a:t>
            </a:r>
          </a:p>
          <a:p>
            <a:pPr marL="414000" lvl="1" indent="0">
              <a:lnSpc>
                <a:spcPct val="100000"/>
              </a:lnSpc>
              <a:spcBef>
                <a:spcPts val="0"/>
              </a:spcBef>
              <a:buNone/>
            </a:pPr>
            <a:r>
              <a:rPr lang="cs-CZ" sz="1600" dirty="0"/>
              <a:t>	</a:t>
            </a:r>
            <a:r>
              <a:rPr lang="cs-CZ" sz="1600" b="1" dirty="0"/>
              <a:t>1)</a:t>
            </a:r>
            <a:r>
              <a:rPr lang="cs-CZ" sz="1600" dirty="0"/>
              <a:t> </a:t>
            </a:r>
            <a:r>
              <a:rPr lang="cs-CZ" sz="1600" b="1" dirty="0"/>
              <a:t>reálně dosažitelný </a:t>
            </a:r>
            <a:r>
              <a:rPr lang="cs-CZ" sz="1600" dirty="0"/>
              <a:t>v daném čase a za daných podmínek,</a:t>
            </a:r>
          </a:p>
          <a:p>
            <a:pPr marL="414000" lvl="1" indent="0">
              <a:lnSpc>
                <a:spcPct val="100000"/>
              </a:lnSpc>
              <a:spcBef>
                <a:spcPts val="0"/>
              </a:spcBef>
              <a:buNone/>
            </a:pPr>
            <a:r>
              <a:rPr lang="cs-CZ" sz="1600" dirty="0"/>
              <a:t>	</a:t>
            </a:r>
            <a:r>
              <a:rPr lang="cs-CZ" sz="1600" b="1" dirty="0"/>
              <a:t>2) měřitelný</a:t>
            </a:r>
            <a:r>
              <a:rPr lang="cs-CZ" sz="1600" dirty="0"/>
              <a:t>, aby bylo možné po ukončení projektu prokázat jeho naplnění 	    pomocí kvantifikovaných údajů.</a:t>
            </a:r>
          </a:p>
          <a:p>
            <a:pPr lvl="1">
              <a:lnSpc>
                <a:spcPct val="100000"/>
              </a:lnSpc>
              <a:spcBef>
                <a:spcPts val="0"/>
              </a:spcBef>
            </a:pPr>
            <a:r>
              <a:rPr lang="cs-CZ" sz="1600" b="1" dirty="0"/>
              <a:t>Cíle projektu dělíme na:</a:t>
            </a:r>
          </a:p>
          <a:p>
            <a:pPr marL="0" indent="0" hangingPunct="0">
              <a:lnSpc>
                <a:spcPct val="100000"/>
              </a:lnSpc>
              <a:spcBef>
                <a:spcPts val="0"/>
              </a:spcBef>
              <a:spcAft>
                <a:spcPts val="0"/>
              </a:spcAft>
              <a:buNone/>
            </a:pPr>
            <a:r>
              <a:rPr lang="cs-CZ" sz="1600" b="1" dirty="0"/>
              <a:t>	1) Hlavní </a:t>
            </a:r>
            <a:r>
              <a:rPr lang="cs-CZ" sz="1600" dirty="0"/>
              <a:t>= “globální změna“, ke které projekt přispívá - formulován obecněji, </a:t>
            </a:r>
          </a:p>
          <a:p>
            <a:pPr marL="0" lvl="0" indent="0" hangingPunct="0">
              <a:lnSpc>
                <a:spcPct val="100000"/>
              </a:lnSpc>
              <a:spcBef>
                <a:spcPts val="0"/>
              </a:spcBef>
              <a:spcAft>
                <a:spcPts val="0"/>
              </a:spcAft>
              <a:buNone/>
            </a:pPr>
            <a:r>
              <a:rPr lang="cs-CZ" sz="1600" dirty="0"/>
              <a:t>	</a:t>
            </a:r>
            <a:r>
              <a:rPr lang="cs-CZ" sz="1600" b="1" dirty="0"/>
              <a:t>2) Specifické </a:t>
            </a:r>
            <a:r>
              <a:rPr lang="cs-CZ" sz="1600" dirty="0"/>
              <a:t>= konkrétní změny, které projekt přinese (SMART).</a:t>
            </a:r>
          </a:p>
          <a:p>
            <a:pPr marL="0" lvl="0" indent="0" hangingPunct="0">
              <a:lnSpc>
                <a:spcPct val="100000"/>
              </a:lnSpc>
              <a:spcBef>
                <a:spcPts val="0"/>
              </a:spcBef>
              <a:spcAft>
                <a:spcPts val="0"/>
              </a:spcAft>
              <a:buNone/>
            </a:pPr>
            <a:endParaRPr lang="cs-CZ" sz="1600" dirty="0"/>
          </a:p>
          <a:p>
            <a:pPr marL="0" lvl="1" indent="0">
              <a:lnSpc>
                <a:spcPts val="2880"/>
              </a:lnSpc>
              <a:spcBef>
                <a:spcPts val="600"/>
              </a:spcBef>
              <a:spcAft>
                <a:spcPts val="600"/>
              </a:spcAft>
              <a:buSzPct val="100000"/>
              <a:buNone/>
            </a:pPr>
            <a:r>
              <a:rPr lang="cs-CZ" sz="1600" b="1" dirty="0"/>
              <a:t>Doporučení:</a:t>
            </a:r>
            <a:endParaRPr lang="cs-CZ" sz="1600" dirty="0"/>
          </a:p>
          <a:p>
            <a:pPr lvl="0" algn="just" hangingPunct="0">
              <a:lnSpc>
                <a:spcPct val="100000"/>
              </a:lnSpc>
              <a:spcBef>
                <a:spcPts val="0"/>
              </a:spcBef>
              <a:spcAft>
                <a:spcPts val="0"/>
              </a:spcAft>
            </a:pPr>
            <a:r>
              <a:rPr lang="cs-CZ" sz="1600" dirty="0"/>
              <a:t>při vytyčování cílů vycházejte z potřeb (inverzně: problémů), které jste si předem definovali: splnění vytyčeného cíle = naplnění definované potřeby (= odstranění popsaného problému),</a:t>
            </a:r>
          </a:p>
          <a:p>
            <a:pPr lvl="0" algn="just" hangingPunct="0">
              <a:lnSpc>
                <a:spcPct val="100000"/>
              </a:lnSpc>
              <a:spcBef>
                <a:spcPts val="0"/>
              </a:spcBef>
              <a:spcAft>
                <a:spcPts val="0"/>
              </a:spcAft>
            </a:pPr>
            <a:r>
              <a:rPr lang="cs-CZ" sz="1600" dirty="0"/>
              <a:t>dbejte na dosažitelnost cílů (již při vytyčování cílů musíte mít představu o aktivitách),</a:t>
            </a:r>
          </a:p>
          <a:p>
            <a:pPr lvl="0" algn="just" hangingPunct="0">
              <a:lnSpc>
                <a:spcPct val="100000"/>
              </a:lnSpc>
              <a:spcBef>
                <a:spcPts val="0"/>
              </a:spcBef>
              <a:spcAft>
                <a:spcPts val="0"/>
              </a:spcAft>
            </a:pPr>
            <a:r>
              <a:rPr lang="cs-CZ" sz="1600" dirty="0"/>
              <a:t>dbejte na měřitelnost cílů (při formulaci cílů se ptejte, zda splnění takto formulovaného cíle lze nějak prokázat/změřit).</a:t>
            </a:r>
          </a:p>
          <a:p>
            <a:endParaRPr lang="cs-CZ" dirty="0"/>
          </a:p>
        </p:txBody>
      </p:sp>
      <p:sp>
        <p:nvSpPr>
          <p:cNvPr id="4" name="Zástupný symbol pro číslo snímku 3"/>
          <p:cNvSpPr>
            <a:spLocks noGrp="1"/>
          </p:cNvSpPr>
          <p:nvPr>
            <p:ph type="sldNum" sz="quarter" idx="12"/>
          </p:nvPr>
        </p:nvSpPr>
        <p:spPr/>
        <p:txBody>
          <a:bodyPr/>
          <a:lstStyle/>
          <a:p>
            <a:fld id="{479BF083-4774-43B1-9AB0-5CC1AC5DD8EE}" type="slidenum">
              <a:rPr lang="cs-CZ" smtClean="0"/>
              <a:pPr/>
              <a:t>4</a:t>
            </a:fld>
            <a:endParaRPr lang="cs-CZ" dirty="0"/>
          </a:p>
        </p:txBody>
      </p:sp>
    </p:spTree>
    <p:extLst>
      <p:ext uri="{BB962C8B-B14F-4D97-AF65-F5344CB8AC3E}">
        <p14:creationId xmlns:p14="http://schemas.microsoft.com/office/powerpoint/2010/main" val="114530270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dokumenty</a:t>
            </a:r>
          </a:p>
        </p:txBody>
      </p:sp>
      <p:sp>
        <p:nvSpPr>
          <p:cNvPr id="4" name="Zástupný symbol pro číslo snímku 3"/>
          <p:cNvSpPr>
            <a:spLocks noGrp="1"/>
          </p:cNvSpPr>
          <p:nvPr>
            <p:ph type="sldNum" sz="quarter" idx="12"/>
          </p:nvPr>
        </p:nvSpPr>
        <p:spPr/>
        <p:txBody>
          <a:bodyPr/>
          <a:lstStyle/>
          <a:p>
            <a:fld id="{479BF083-4774-43B1-9AB0-5CC1AC5DD8EE}" type="slidenum">
              <a:rPr lang="cs-CZ" smtClean="0"/>
              <a:pPr/>
              <a:t>40</a:t>
            </a:fld>
            <a:endParaRPr lang="cs-CZ" dirty="0"/>
          </a:p>
        </p:txBody>
      </p:sp>
      <p:sp>
        <p:nvSpPr>
          <p:cNvPr id="5" name="Zástupný symbol pro obsah 4"/>
          <p:cNvSpPr>
            <a:spLocks noGrp="1"/>
          </p:cNvSpPr>
          <p:nvPr>
            <p:ph idx="13"/>
          </p:nvPr>
        </p:nvSpPr>
        <p:spPr>
          <a:xfrm>
            <a:off x="395536" y="5661248"/>
            <a:ext cx="8352928" cy="1008112"/>
          </a:xfrm>
        </p:spPr>
        <p:txBody>
          <a:bodyPr/>
          <a:lstStyle/>
          <a:p>
            <a:pPr algn="just">
              <a:lnSpc>
                <a:spcPct val="100000"/>
              </a:lnSpc>
              <a:spcBef>
                <a:spcPts val="0"/>
              </a:spcBef>
              <a:spcAft>
                <a:spcPts val="0"/>
              </a:spcAft>
              <a:buFont typeface="Wingdings" panose="05000000000000000000" pitchFamily="2" charset="2"/>
              <a:buChar char=""/>
            </a:pPr>
            <a:r>
              <a:rPr lang="cs-CZ" sz="1600" dirty="0"/>
              <a:t>Požadované dokumenty jsou uvedeny v textu výzvy MAS/ŘO.</a:t>
            </a:r>
          </a:p>
          <a:p>
            <a:pPr algn="just">
              <a:lnSpc>
                <a:spcPct val="100000"/>
              </a:lnSpc>
              <a:spcBef>
                <a:spcPts val="0"/>
              </a:spcBef>
              <a:spcAft>
                <a:spcPts val="0"/>
              </a:spcAft>
              <a:buFont typeface="Wingdings" panose="05000000000000000000" pitchFamily="2" charset="2"/>
              <a:buChar char=""/>
            </a:pPr>
            <a:r>
              <a:rPr lang="cs-CZ" sz="1600" dirty="0"/>
              <a:t>Předdefinovaný </a:t>
            </a:r>
            <a:r>
              <a:rPr lang="cs-CZ" sz="1600" u="sng" dirty="0"/>
              <a:t>vzor/formulář</a:t>
            </a:r>
            <a:r>
              <a:rPr lang="cs-CZ" sz="1600" dirty="0"/>
              <a:t> přílohy stáhnete přes tlačítko Stáhnout soubor dokumentu.</a:t>
            </a:r>
          </a:p>
          <a:p>
            <a:pPr algn="just">
              <a:lnSpc>
                <a:spcPct val="100000"/>
              </a:lnSpc>
              <a:spcBef>
                <a:spcPts val="0"/>
              </a:spcBef>
              <a:spcAft>
                <a:spcPts val="0"/>
              </a:spcAft>
              <a:buFont typeface="Wingdings" panose="05000000000000000000" pitchFamily="2" charset="2"/>
              <a:buChar char=""/>
            </a:pPr>
            <a:r>
              <a:rPr lang="cs-CZ" sz="1600" dirty="0"/>
              <a:t>Tlačítkem Připojit fyzický soubor připojíte a záznam uložte.</a:t>
            </a:r>
          </a:p>
        </p:txBody>
      </p:sp>
      <p:pic>
        <p:nvPicPr>
          <p:cNvPr id="2355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1560" y="1192334"/>
            <a:ext cx="7632848" cy="43279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Obdélník 10"/>
          <p:cNvSpPr/>
          <p:nvPr/>
        </p:nvSpPr>
        <p:spPr>
          <a:xfrm>
            <a:off x="6115636" y="3391107"/>
            <a:ext cx="288032" cy="288032"/>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2" name="Obdélník 11"/>
          <p:cNvSpPr/>
          <p:nvPr/>
        </p:nvSpPr>
        <p:spPr>
          <a:xfrm>
            <a:off x="3174973" y="4883418"/>
            <a:ext cx="576064" cy="288032"/>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3" name="Obdélník 12"/>
          <p:cNvSpPr/>
          <p:nvPr/>
        </p:nvSpPr>
        <p:spPr>
          <a:xfrm>
            <a:off x="664318" y="5176442"/>
            <a:ext cx="1584176" cy="288032"/>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Tree>
    <p:extLst>
      <p:ext uri="{BB962C8B-B14F-4D97-AF65-F5344CB8AC3E}">
        <p14:creationId xmlns:p14="http://schemas.microsoft.com/office/powerpoint/2010/main" val="372076661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Operace se žádostí</a:t>
            </a:r>
          </a:p>
        </p:txBody>
      </p:sp>
      <p:sp>
        <p:nvSpPr>
          <p:cNvPr id="3" name="Zástupný symbol pro obsah 2"/>
          <p:cNvSpPr>
            <a:spLocks noGrp="1"/>
          </p:cNvSpPr>
          <p:nvPr>
            <p:ph idx="1"/>
          </p:nvPr>
        </p:nvSpPr>
        <p:spPr>
          <a:xfrm>
            <a:off x="540000" y="1484784"/>
            <a:ext cx="8064000" cy="2403216"/>
          </a:xfrm>
        </p:spPr>
        <p:txBody>
          <a:bodyPr/>
          <a:lstStyle/>
          <a:p>
            <a:r>
              <a:rPr lang="cs-CZ" dirty="0"/>
              <a:t>Horní příkazový řádek obsahuje:</a:t>
            </a:r>
          </a:p>
          <a:p>
            <a:pPr lvl="1"/>
            <a:r>
              <a:rPr lang="cs-CZ" dirty="0">
                <a:solidFill>
                  <a:schemeClr val="accent6"/>
                </a:solidFill>
              </a:rPr>
              <a:t>Přístup k projektu</a:t>
            </a:r>
          </a:p>
          <a:p>
            <a:pPr lvl="1"/>
            <a:r>
              <a:rPr lang="cs-CZ" dirty="0"/>
              <a:t>Plné moci</a:t>
            </a:r>
          </a:p>
          <a:p>
            <a:pPr lvl="1"/>
            <a:r>
              <a:rPr lang="cs-CZ" dirty="0"/>
              <a:t>Kopírovat</a:t>
            </a:r>
          </a:p>
          <a:p>
            <a:pPr lvl="1"/>
            <a:r>
              <a:rPr lang="cs-CZ" dirty="0"/>
              <a:t>Vymazat žádost</a:t>
            </a:r>
          </a:p>
          <a:p>
            <a:pPr lvl="1"/>
            <a:r>
              <a:rPr lang="cs-CZ" dirty="0">
                <a:solidFill>
                  <a:schemeClr val="accent6"/>
                </a:solidFill>
              </a:rPr>
              <a:t>Kontrola</a:t>
            </a:r>
          </a:p>
          <a:p>
            <a:pPr lvl="1"/>
            <a:r>
              <a:rPr lang="cs-CZ" dirty="0">
                <a:solidFill>
                  <a:schemeClr val="accent6"/>
                </a:solidFill>
              </a:rPr>
              <a:t>Finalizace</a:t>
            </a:r>
          </a:p>
          <a:p>
            <a:pPr lvl="1"/>
            <a:r>
              <a:rPr lang="cs-CZ" dirty="0"/>
              <a:t>Tisk</a:t>
            </a:r>
          </a:p>
          <a:p>
            <a:pPr lvl="1"/>
            <a:endParaRPr lang="cs-CZ" dirty="0"/>
          </a:p>
        </p:txBody>
      </p:sp>
      <p:sp>
        <p:nvSpPr>
          <p:cNvPr id="5" name="Zástupný symbol pro číslo snímku 4"/>
          <p:cNvSpPr>
            <a:spLocks noGrp="1"/>
          </p:cNvSpPr>
          <p:nvPr>
            <p:ph type="sldNum" sz="quarter" idx="13"/>
          </p:nvPr>
        </p:nvSpPr>
        <p:spPr/>
        <p:txBody>
          <a:bodyPr/>
          <a:lstStyle/>
          <a:p>
            <a:fld id="{479BF083-4774-43B1-9AB0-5CC1AC5DD8EE}" type="slidenum">
              <a:rPr lang="cs-CZ" smtClean="0"/>
              <a:pPr/>
              <a:t>41</a:t>
            </a:fld>
            <a:endParaRPr lang="cs-CZ" dirty="0"/>
          </a:p>
        </p:txBody>
      </p:sp>
      <p:pic>
        <p:nvPicPr>
          <p:cNvPr id="12290" name="Picture 2"/>
          <p:cNvPicPr>
            <a:picLocks noGrp="1" noChangeAspect="1" noChangeArrowheads="1"/>
          </p:cNvPicPr>
          <p:nvPr>
            <p:ph idx="10"/>
          </p:nvPr>
        </p:nvPicPr>
        <p:blipFill>
          <a:blip r:embed="rId2">
            <a:extLst>
              <a:ext uri="{28A0092B-C50C-407E-A947-70E740481C1C}">
                <a14:useLocalDpi xmlns:a14="http://schemas.microsoft.com/office/drawing/2010/main" val="0"/>
              </a:ext>
            </a:extLst>
          </a:blip>
          <a:srcRect/>
          <a:stretch>
            <a:fillRect/>
          </a:stretch>
        </p:blipFill>
        <p:spPr bwMode="auto">
          <a:xfrm>
            <a:off x="539552" y="4941168"/>
            <a:ext cx="8064500" cy="93610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06951700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Přístup k projektu </a:t>
            </a:r>
          </a:p>
        </p:txBody>
      </p:sp>
      <p:sp>
        <p:nvSpPr>
          <p:cNvPr id="3" name="Zástupný symbol pro obsah 2"/>
          <p:cNvSpPr>
            <a:spLocks noGrp="1"/>
          </p:cNvSpPr>
          <p:nvPr>
            <p:ph idx="1"/>
          </p:nvPr>
        </p:nvSpPr>
        <p:spPr>
          <a:xfrm>
            <a:off x="595329" y="1268760"/>
            <a:ext cx="8064000" cy="4824056"/>
          </a:xfrm>
        </p:spPr>
        <p:txBody>
          <a:bodyPr/>
          <a:lstStyle/>
          <a:p>
            <a:pPr algn="just"/>
            <a:r>
              <a:rPr lang="cs-CZ" sz="1800" dirty="0"/>
              <a:t>Uživatel, který žádost založil se automaticky stává </a:t>
            </a:r>
            <a:r>
              <a:rPr lang="cs-CZ" sz="1800" u="sng" dirty="0"/>
              <a:t>Správcem přístupů.</a:t>
            </a:r>
          </a:p>
          <a:p>
            <a:pPr marL="0" indent="0" algn="just">
              <a:buNone/>
            </a:pPr>
            <a:endParaRPr lang="cs-CZ" u="sng" dirty="0"/>
          </a:p>
          <a:p>
            <a:pPr marL="0" indent="0" algn="just">
              <a:buNone/>
            </a:pPr>
            <a:endParaRPr lang="cs-CZ" u="sng" dirty="0"/>
          </a:p>
          <a:p>
            <a:pPr algn="just">
              <a:spcBef>
                <a:spcPts val="0"/>
              </a:spcBef>
              <a:spcAft>
                <a:spcPts val="0"/>
              </a:spcAft>
            </a:pPr>
            <a:endParaRPr lang="cs-CZ" dirty="0"/>
          </a:p>
          <a:p>
            <a:pPr algn="just">
              <a:spcBef>
                <a:spcPts val="0"/>
              </a:spcBef>
              <a:spcAft>
                <a:spcPts val="0"/>
              </a:spcAft>
            </a:pPr>
            <a:r>
              <a:rPr lang="cs-CZ" sz="1800" dirty="0"/>
              <a:t>Možno zpřístupnit žádost dalším uživatelům, včetně pracovníků technické podpory </a:t>
            </a:r>
            <a:r>
              <a:rPr lang="cs-CZ" sz="1800" dirty="0">
                <a:hlinkClick r:id="rId3"/>
              </a:rPr>
              <a:t>iskp@mpsv.cz</a:t>
            </a:r>
            <a:r>
              <a:rPr lang="cs-CZ" sz="1800" dirty="0"/>
              <a:t>. </a:t>
            </a:r>
          </a:p>
          <a:p>
            <a:pPr algn="just"/>
            <a:r>
              <a:rPr lang="cs-CZ" sz="1800" u="sng" dirty="0"/>
              <a:t>Nastavit práva uživatelů:</a:t>
            </a:r>
          </a:p>
          <a:p>
            <a:pPr lvl="1" algn="just"/>
            <a:r>
              <a:rPr lang="cs-CZ" sz="1800" dirty="0"/>
              <a:t>Čtenář</a:t>
            </a:r>
          </a:p>
          <a:p>
            <a:pPr lvl="1" algn="just"/>
            <a:r>
              <a:rPr lang="cs-CZ" sz="1800" dirty="0"/>
              <a:t>Editor</a:t>
            </a:r>
          </a:p>
          <a:p>
            <a:pPr lvl="1" algn="just"/>
            <a:r>
              <a:rPr lang="cs-CZ" sz="1800" dirty="0"/>
              <a:t>Signatář</a:t>
            </a:r>
          </a:p>
          <a:p>
            <a:pPr lvl="1" algn="just"/>
            <a:r>
              <a:rPr lang="cs-CZ" sz="1800" dirty="0"/>
              <a:t>Správce přístupů</a:t>
            </a:r>
          </a:p>
          <a:p>
            <a:pPr lvl="1" algn="just"/>
            <a:r>
              <a:rPr lang="cs-CZ" sz="1800" dirty="0"/>
              <a:t>Zástupce správce přístupů</a:t>
            </a:r>
          </a:p>
          <a:p>
            <a:pPr marL="414000" lvl="1" indent="0">
              <a:buNone/>
            </a:pPr>
            <a:endParaRPr lang="cs-CZ" dirty="0"/>
          </a:p>
          <a:p>
            <a:pPr marL="414000" lvl="1" indent="0">
              <a:buNone/>
            </a:pPr>
            <a:endParaRPr lang="cs-CZ" dirty="0"/>
          </a:p>
          <a:p>
            <a:pPr lvl="1"/>
            <a:endParaRPr lang="cs-CZ" dirty="0"/>
          </a:p>
        </p:txBody>
      </p:sp>
      <p:sp>
        <p:nvSpPr>
          <p:cNvPr id="5" name="Zástupný symbol pro číslo snímku 4"/>
          <p:cNvSpPr>
            <a:spLocks noGrp="1"/>
          </p:cNvSpPr>
          <p:nvPr>
            <p:ph type="sldNum" sz="quarter" idx="12"/>
          </p:nvPr>
        </p:nvSpPr>
        <p:spPr/>
        <p:txBody>
          <a:bodyPr/>
          <a:lstStyle/>
          <a:p>
            <a:fld id="{479BF083-4774-43B1-9AB0-5CC1AC5DD8EE}" type="slidenum">
              <a:rPr lang="cs-CZ" smtClean="0"/>
              <a:pPr/>
              <a:t>42</a:t>
            </a:fld>
            <a:endParaRPr lang="cs-CZ" dirty="0"/>
          </a:p>
        </p:txBody>
      </p:sp>
      <p:pic>
        <p:nvPicPr>
          <p:cNvPr id="819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88947" y="1646134"/>
            <a:ext cx="7848872" cy="12961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Obdélník 5"/>
          <p:cNvSpPr/>
          <p:nvPr/>
        </p:nvSpPr>
        <p:spPr>
          <a:xfrm>
            <a:off x="2424095" y="2247248"/>
            <a:ext cx="648072" cy="659647"/>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Tree>
    <p:extLst>
      <p:ext uri="{BB962C8B-B14F-4D97-AF65-F5344CB8AC3E}">
        <p14:creationId xmlns:p14="http://schemas.microsoft.com/office/powerpoint/2010/main" val="117046821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Přístup k projektu </a:t>
            </a:r>
          </a:p>
        </p:txBody>
      </p:sp>
      <p:sp>
        <p:nvSpPr>
          <p:cNvPr id="3" name="Zástupný symbol pro obsah 2"/>
          <p:cNvSpPr>
            <a:spLocks noGrp="1"/>
          </p:cNvSpPr>
          <p:nvPr>
            <p:ph idx="1"/>
          </p:nvPr>
        </p:nvSpPr>
        <p:spPr>
          <a:xfrm>
            <a:off x="540000" y="1484784"/>
            <a:ext cx="8064000" cy="1512168"/>
          </a:xfrm>
        </p:spPr>
        <p:txBody>
          <a:bodyPr/>
          <a:lstStyle/>
          <a:p>
            <a:pPr algn="just">
              <a:spcBef>
                <a:spcPts val="0"/>
              </a:spcBef>
              <a:spcAft>
                <a:spcPts val="0"/>
              </a:spcAft>
              <a:buFont typeface="Wingdings" panose="05000000000000000000" pitchFamily="2" charset="2"/>
              <a:buChar char=""/>
            </a:pPr>
            <a:r>
              <a:rPr lang="cs-CZ" sz="1800" dirty="0"/>
              <a:t>Přidělení přístupu novému uživateli pomocí tlačítka Nový záznam.</a:t>
            </a:r>
          </a:p>
          <a:p>
            <a:pPr algn="just">
              <a:spcBef>
                <a:spcPts val="0"/>
              </a:spcBef>
              <a:spcAft>
                <a:spcPts val="0"/>
              </a:spcAft>
              <a:buFont typeface="Wingdings" panose="05000000000000000000" pitchFamily="2" charset="2"/>
              <a:buChar char=""/>
            </a:pPr>
            <a:r>
              <a:rPr lang="cs-CZ" sz="1800" dirty="0"/>
              <a:t>Změna práv stávajících uživatelů – Změnit nastavení přístupů.</a:t>
            </a:r>
          </a:p>
        </p:txBody>
      </p:sp>
      <p:sp>
        <p:nvSpPr>
          <p:cNvPr id="4" name="Zástupný symbol pro číslo snímku 3"/>
          <p:cNvSpPr>
            <a:spLocks noGrp="1"/>
          </p:cNvSpPr>
          <p:nvPr>
            <p:ph type="sldNum" sz="quarter" idx="12"/>
          </p:nvPr>
        </p:nvSpPr>
        <p:spPr/>
        <p:txBody>
          <a:bodyPr/>
          <a:lstStyle/>
          <a:p>
            <a:fld id="{479BF083-4774-43B1-9AB0-5CC1AC5DD8EE}" type="slidenum">
              <a:rPr lang="cs-CZ" smtClean="0"/>
              <a:pPr/>
              <a:t>43</a:t>
            </a:fld>
            <a:endParaRPr lang="cs-CZ" dirty="0"/>
          </a:p>
        </p:txBody>
      </p:sp>
      <p:pic>
        <p:nvPicPr>
          <p:cNvPr id="2457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4970" y="3429000"/>
            <a:ext cx="8294060" cy="2592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 name="Obdélník 11"/>
          <p:cNvSpPr/>
          <p:nvPr/>
        </p:nvSpPr>
        <p:spPr>
          <a:xfrm>
            <a:off x="6607474" y="5209950"/>
            <a:ext cx="1944216" cy="36004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3" name="Obdélník 12"/>
          <p:cNvSpPr/>
          <p:nvPr/>
        </p:nvSpPr>
        <p:spPr>
          <a:xfrm>
            <a:off x="467544" y="3501008"/>
            <a:ext cx="1368152" cy="288032"/>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Tree>
    <p:extLst>
      <p:ext uri="{BB962C8B-B14F-4D97-AF65-F5344CB8AC3E}">
        <p14:creationId xmlns:p14="http://schemas.microsoft.com/office/powerpoint/2010/main" val="417625582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Přístup k projektu  </a:t>
            </a:r>
          </a:p>
        </p:txBody>
      </p:sp>
      <p:sp>
        <p:nvSpPr>
          <p:cNvPr id="3" name="Zástupný symbol pro obsah 2"/>
          <p:cNvSpPr>
            <a:spLocks noGrp="1"/>
          </p:cNvSpPr>
          <p:nvPr>
            <p:ph idx="1"/>
          </p:nvPr>
        </p:nvSpPr>
        <p:spPr>
          <a:xfrm>
            <a:off x="540000" y="1340768"/>
            <a:ext cx="8064000" cy="1656184"/>
          </a:xfrm>
        </p:spPr>
        <p:txBody>
          <a:bodyPr/>
          <a:lstStyle/>
          <a:p>
            <a:pPr algn="just">
              <a:lnSpc>
                <a:spcPct val="100000"/>
              </a:lnSpc>
              <a:spcBef>
                <a:spcPts val="0"/>
              </a:spcBef>
              <a:spcAft>
                <a:spcPts val="0"/>
              </a:spcAft>
              <a:buFont typeface="Wingdings" panose="05000000000000000000" pitchFamily="2" charset="2"/>
              <a:buChar char=""/>
            </a:pPr>
            <a:r>
              <a:rPr lang="cs-CZ" sz="1800" dirty="0"/>
              <a:t>Pokud má aplikace ISKP14+ umožnit signatáři podepsat žádost, musí mu být přidělena </a:t>
            </a:r>
            <a:r>
              <a:rPr lang="cs-CZ" sz="1800" b="1" dirty="0"/>
              <a:t>Úloha</a:t>
            </a:r>
            <a:r>
              <a:rPr lang="cs-CZ" sz="1800" dirty="0"/>
              <a:t> k podpisu. </a:t>
            </a:r>
          </a:p>
        </p:txBody>
      </p:sp>
      <p:sp>
        <p:nvSpPr>
          <p:cNvPr id="4" name="Zástupný symbol pro číslo snímku 3"/>
          <p:cNvSpPr>
            <a:spLocks noGrp="1"/>
          </p:cNvSpPr>
          <p:nvPr>
            <p:ph type="sldNum" sz="quarter" idx="12"/>
          </p:nvPr>
        </p:nvSpPr>
        <p:spPr/>
        <p:txBody>
          <a:bodyPr/>
          <a:lstStyle/>
          <a:p>
            <a:fld id="{479BF083-4774-43B1-9AB0-5CC1AC5DD8EE}" type="slidenum">
              <a:rPr lang="cs-CZ" smtClean="0"/>
              <a:pPr/>
              <a:t>44</a:t>
            </a:fld>
            <a:endParaRPr lang="cs-CZ" dirty="0"/>
          </a:p>
        </p:txBody>
      </p:sp>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536" y="2060848"/>
            <a:ext cx="6908863" cy="43202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Obdélník 8"/>
          <p:cNvSpPr/>
          <p:nvPr/>
        </p:nvSpPr>
        <p:spPr>
          <a:xfrm>
            <a:off x="395536" y="2427606"/>
            <a:ext cx="2520280" cy="2081514"/>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4" name="Obdélník 13"/>
          <p:cNvSpPr/>
          <p:nvPr/>
        </p:nvSpPr>
        <p:spPr>
          <a:xfrm>
            <a:off x="491427" y="5013176"/>
            <a:ext cx="1008112" cy="288032"/>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5" name="Zástupný symbol pro obsah 2"/>
          <p:cNvSpPr>
            <a:spLocks noGrp="1"/>
          </p:cNvSpPr>
          <p:nvPr>
            <p:ph idx="1"/>
          </p:nvPr>
        </p:nvSpPr>
        <p:spPr>
          <a:xfrm>
            <a:off x="6839791" y="5129320"/>
            <a:ext cx="2304256" cy="1367898"/>
          </a:xfrm>
        </p:spPr>
        <p:txBody>
          <a:bodyPr/>
          <a:lstStyle/>
          <a:p>
            <a:pPr marL="0" indent="0">
              <a:spcBef>
                <a:spcPts val="0"/>
              </a:spcBef>
              <a:spcAft>
                <a:spcPts val="0"/>
              </a:spcAft>
              <a:buNone/>
            </a:pPr>
            <a:r>
              <a:rPr lang="cs-CZ" sz="1800" dirty="0"/>
              <a:t>Úlohu lze přidat pomocí tlačítka </a:t>
            </a:r>
            <a:br>
              <a:rPr lang="cs-CZ" sz="1800" dirty="0"/>
            </a:br>
            <a:r>
              <a:rPr lang="cs-CZ" sz="1800" dirty="0"/>
              <a:t>Nový záznam. </a:t>
            </a:r>
          </a:p>
        </p:txBody>
      </p:sp>
      <p:cxnSp>
        <p:nvCxnSpPr>
          <p:cNvPr id="16" name="Přímá spojnice se šipkou 15"/>
          <p:cNvCxnSpPr/>
          <p:nvPr/>
        </p:nvCxnSpPr>
        <p:spPr>
          <a:xfrm flipH="1" flipV="1">
            <a:off x="1499539" y="5263067"/>
            <a:ext cx="5160693" cy="144016"/>
          </a:xfrm>
          <a:prstGeom prst="straightConnector1">
            <a:avLst/>
          </a:prstGeom>
          <a:ln>
            <a:solidFill>
              <a:srgbClr val="FF0000"/>
            </a:solidFill>
            <a:tailEnd type="arrow"/>
          </a:ln>
        </p:spPr>
        <p:style>
          <a:lnRef idx="2">
            <a:schemeClr val="accent2"/>
          </a:lnRef>
          <a:fillRef idx="0">
            <a:schemeClr val="accent2"/>
          </a:fillRef>
          <a:effectRef idx="1">
            <a:schemeClr val="accent2"/>
          </a:effectRef>
          <a:fontRef idx="minor">
            <a:schemeClr val="tx1"/>
          </a:fontRef>
        </p:style>
      </p:cxnSp>
    </p:spTree>
    <p:extLst>
      <p:ext uri="{BB962C8B-B14F-4D97-AF65-F5344CB8AC3E}">
        <p14:creationId xmlns:p14="http://schemas.microsoft.com/office/powerpoint/2010/main" val="163168746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Plné moci</a:t>
            </a:r>
          </a:p>
        </p:txBody>
      </p:sp>
      <p:sp>
        <p:nvSpPr>
          <p:cNvPr id="4" name="Zástupný symbol pro číslo snímku 3"/>
          <p:cNvSpPr>
            <a:spLocks noGrp="1"/>
          </p:cNvSpPr>
          <p:nvPr>
            <p:ph type="sldNum" sz="quarter" idx="12"/>
          </p:nvPr>
        </p:nvSpPr>
        <p:spPr/>
        <p:txBody>
          <a:bodyPr/>
          <a:lstStyle/>
          <a:p>
            <a:fld id="{479BF083-4774-43B1-9AB0-5CC1AC5DD8EE}" type="slidenum">
              <a:rPr lang="cs-CZ" smtClean="0"/>
              <a:pPr/>
              <a:t>45</a:t>
            </a:fld>
            <a:endParaRPr lang="cs-CZ" dirty="0"/>
          </a:p>
        </p:txBody>
      </p:sp>
      <p:pic>
        <p:nvPicPr>
          <p:cNvPr id="3074"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467544" y="1196752"/>
            <a:ext cx="8157729" cy="547260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42588400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Kontrola</a:t>
            </a:r>
          </a:p>
        </p:txBody>
      </p:sp>
      <p:sp>
        <p:nvSpPr>
          <p:cNvPr id="3" name="Zástupný symbol pro obsah 2"/>
          <p:cNvSpPr>
            <a:spLocks noGrp="1"/>
          </p:cNvSpPr>
          <p:nvPr>
            <p:ph idx="1"/>
          </p:nvPr>
        </p:nvSpPr>
        <p:spPr>
          <a:xfrm>
            <a:off x="539552" y="1556792"/>
            <a:ext cx="8064000" cy="5184576"/>
          </a:xfrm>
        </p:spPr>
        <p:txBody>
          <a:bodyPr/>
          <a:lstStyle/>
          <a:p>
            <a:pPr algn="just">
              <a:lnSpc>
                <a:spcPct val="100000"/>
              </a:lnSpc>
            </a:pPr>
            <a:r>
              <a:rPr lang="cs-CZ" sz="1800" dirty="0"/>
              <a:t>Provádíme zpravidla po vyplnění všech záložek (celé žádosti). </a:t>
            </a:r>
          </a:p>
          <a:p>
            <a:pPr algn="just">
              <a:lnSpc>
                <a:spcPct val="100000"/>
              </a:lnSpc>
            </a:pPr>
            <a:r>
              <a:rPr lang="cs-CZ" sz="1800" dirty="0"/>
              <a:t>Můžeme využít i průběžně jako nápovědu jak správně dané pole vyplnit.</a:t>
            </a:r>
          </a:p>
          <a:p>
            <a:pPr algn="just">
              <a:lnSpc>
                <a:spcPct val="100000"/>
              </a:lnSpc>
            </a:pPr>
            <a:r>
              <a:rPr lang="cs-CZ" sz="1800" dirty="0"/>
              <a:t>Všechny červené chybové hlášky nutno odstranit.</a:t>
            </a:r>
          </a:p>
          <a:p>
            <a:endParaRPr lang="cs-CZ" dirty="0"/>
          </a:p>
          <a:p>
            <a:endParaRPr lang="cs-CZ" dirty="0"/>
          </a:p>
          <a:p>
            <a:endParaRPr lang="cs-CZ" dirty="0"/>
          </a:p>
          <a:p>
            <a:endParaRPr lang="cs-CZ" dirty="0"/>
          </a:p>
          <a:p>
            <a:r>
              <a:rPr lang="cs-CZ" sz="1800" dirty="0"/>
              <a:t>Kontrola proběhla v pořádku = možnost finalizovat!</a:t>
            </a:r>
          </a:p>
        </p:txBody>
      </p:sp>
      <p:sp>
        <p:nvSpPr>
          <p:cNvPr id="4" name="Zástupný symbol pro číslo snímku 3"/>
          <p:cNvSpPr>
            <a:spLocks noGrp="1"/>
          </p:cNvSpPr>
          <p:nvPr>
            <p:ph type="sldNum" sz="quarter" idx="12"/>
          </p:nvPr>
        </p:nvSpPr>
        <p:spPr/>
        <p:txBody>
          <a:bodyPr/>
          <a:lstStyle/>
          <a:p>
            <a:fld id="{479BF083-4774-43B1-9AB0-5CC1AC5DD8EE}" type="slidenum">
              <a:rPr lang="cs-CZ" smtClean="0"/>
              <a:pPr/>
              <a:t>46</a:t>
            </a:fld>
            <a:endParaRPr lang="cs-CZ" dirty="0"/>
          </a:p>
        </p:txBody>
      </p:sp>
      <p:pic>
        <p:nvPicPr>
          <p:cNvPr id="2560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66501" y="2780928"/>
            <a:ext cx="6264696" cy="19442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31209354"/>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Finalizace</a:t>
            </a:r>
          </a:p>
        </p:txBody>
      </p:sp>
      <p:sp>
        <p:nvSpPr>
          <p:cNvPr id="3" name="Zástupný symbol pro obsah 2"/>
          <p:cNvSpPr>
            <a:spLocks noGrp="1"/>
          </p:cNvSpPr>
          <p:nvPr>
            <p:ph idx="1"/>
          </p:nvPr>
        </p:nvSpPr>
        <p:spPr>
          <a:xfrm>
            <a:off x="540000" y="1628800"/>
            <a:ext cx="8064000" cy="4680520"/>
          </a:xfrm>
        </p:spPr>
        <p:txBody>
          <a:bodyPr/>
          <a:lstStyle/>
          <a:p>
            <a:r>
              <a:rPr lang="cs-CZ" sz="1800" dirty="0"/>
              <a:t>Nutno v nastavení přístupů (záložka Přístup k žádosti) uvést/zatrhnout Signatáře.</a:t>
            </a:r>
          </a:p>
          <a:p>
            <a:r>
              <a:rPr lang="cs-CZ" sz="1800" dirty="0"/>
              <a:t>I po finalizaci žádosti o podporu možno provést změny.</a:t>
            </a:r>
          </a:p>
          <a:p>
            <a:r>
              <a:rPr lang="cs-CZ" sz="1800" dirty="0"/>
              <a:t>V PŘÍKAZOVÉM ŘÁDKU se objeví tlačítko STORNO FINALIZACE.</a:t>
            </a:r>
          </a:p>
          <a:p>
            <a:r>
              <a:rPr lang="cs-CZ" sz="1800" dirty="0"/>
              <a:t>Poté opět nutno finalizovat.</a:t>
            </a:r>
          </a:p>
          <a:p>
            <a:r>
              <a:rPr lang="cs-CZ" sz="1800" dirty="0"/>
              <a:t>POZOR!!!</a:t>
            </a:r>
          </a:p>
          <a:p>
            <a:pPr marL="414000" lvl="1" indent="0" algn="just">
              <a:buNone/>
            </a:pPr>
            <a:r>
              <a:rPr lang="cs-CZ" sz="1800" dirty="0"/>
              <a:t>U </a:t>
            </a:r>
            <a:r>
              <a:rPr lang="cs-CZ" sz="1800" dirty="0" err="1"/>
              <a:t>finalizované</a:t>
            </a:r>
            <a:r>
              <a:rPr lang="cs-CZ" sz="1800" dirty="0"/>
              <a:t> žádosti nelze provádět změny v přístupech k projektu. Pokud je nutné změnu provést, musíte zmáčknout Storno finalizace </a:t>
            </a:r>
            <a:br>
              <a:rPr lang="cs-CZ" sz="1800" dirty="0"/>
            </a:br>
            <a:r>
              <a:rPr lang="cs-CZ" sz="1800" dirty="0"/>
              <a:t>na horní liště .</a:t>
            </a:r>
          </a:p>
        </p:txBody>
      </p:sp>
      <p:sp>
        <p:nvSpPr>
          <p:cNvPr id="4" name="Zástupný symbol pro číslo snímku 3"/>
          <p:cNvSpPr>
            <a:spLocks noGrp="1"/>
          </p:cNvSpPr>
          <p:nvPr>
            <p:ph type="sldNum" sz="quarter" idx="12"/>
          </p:nvPr>
        </p:nvSpPr>
        <p:spPr/>
        <p:txBody>
          <a:bodyPr/>
          <a:lstStyle/>
          <a:p>
            <a:fld id="{479BF083-4774-43B1-9AB0-5CC1AC5DD8EE}" type="slidenum">
              <a:rPr lang="cs-CZ" smtClean="0"/>
              <a:pPr/>
              <a:t>47</a:t>
            </a:fld>
            <a:endParaRPr lang="cs-CZ" dirty="0"/>
          </a:p>
        </p:txBody>
      </p:sp>
      <p:pic>
        <p:nvPicPr>
          <p:cNvPr id="1126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71600" y="5654999"/>
            <a:ext cx="1689301" cy="2994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5050960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podpis a podání žádosti</a:t>
            </a:r>
          </a:p>
        </p:txBody>
      </p:sp>
      <p:sp>
        <p:nvSpPr>
          <p:cNvPr id="3" name="Zástupný symbol pro obsah 2"/>
          <p:cNvSpPr>
            <a:spLocks noGrp="1"/>
          </p:cNvSpPr>
          <p:nvPr>
            <p:ph idx="1"/>
          </p:nvPr>
        </p:nvSpPr>
        <p:spPr>
          <a:xfrm>
            <a:off x="539552" y="1556792"/>
            <a:ext cx="4536056" cy="2403216"/>
          </a:xfrm>
        </p:spPr>
        <p:txBody>
          <a:bodyPr/>
          <a:lstStyle/>
          <a:p>
            <a:r>
              <a:rPr lang="cs-CZ" sz="1600" b="1" u="sng" dirty="0"/>
              <a:t>PODPIS ŽÁDOSTI</a:t>
            </a:r>
          </a:p>
          <a:p>
            <a:pPr lvl="1">
              <a:lnSpc>
                <a:spcPct val="100000"/>
              </a:lnSpc>
            </a:pPr>
            <a:r>
              <a:rPr lang="cs-CZ" sz="1600" dirty="0"/>
              <a:t>Poslední záložka v levém menu.</a:t>
            </a:r>
          </a:p>
          <a:p>
            <a:pPr lvl="1">
              <a:lnSpc>
                <a:spcPct val="100000"/>
              </a:lnSpc>
            </a:pPr>
            <a:r>
              <a:rPr lang="cs-CZ" sz="1600" b="1" u="sng" dirty="0"/>
              <a:t>Zaktivní se až po úspěšné finalizaci.</a:t>
            </a:r>
          </a:p>
          <a:p>
            <a:pPr lvl="1">
              <a:lnSpc>
                <a:spcPct val="100000"/>
              </a:lnSpc>
            </a:pPr>
            <a:r>
              <a:rPr lang="cs-CZ" sz="1600" dirty="0"/>
              <a:t>Podepisuje jeden či více signatářů (dle volby na záložce Identifikace operace </a:t>
            </a:r>
            <a:r>
              <a:rPr lang="cs-CZ" sz="1600" dirty="0">
                <a:sym typeface="Wingdings" pitchFamily="2" charset="2"/>
              </a:rPr>
              <a:t> pole Způsob jednání</a:t>
            </a:r>
            <a:r>
              <a:rPr lang="cs-CZ" sz="1600" dirty="0"/>
              <a:t>).</a:t>
            </a:r>
          </a:p>
          <a:p>
            <a:pPr lvl="1">
              <a:lnSpc>
                <a:spcPct val="100000"/>
              </a:lnSpc>
            </a:pPr>
            <a:r>
              <a:rPr lang="cs-CZ" sz="1600" dirty="0"/>
              <a:t>Nutný elektronický podpis (osobní kvalifikovaný certifikát).</a:t>
            </a:r>
          </a:p>
          <a:p>
            <a:endParaRPr lang="cs-CZ" sz="1600" dirty="0"/>
          </a:p>
        </p:txBody>
      </p:sp>
      <p:sp>
        <p:nvSpPr>
          <p:cNvPr id="4" name="Zástupný symbol pro obsah 3"/>
          <p:cNvSpPr>
            <a:spLocks noGrp="1"/>
          </p:cNvSpPr>
          <p:nvPr>
            <p:ph idx="10"/>
          </p:nvPr>
        </p:nvSpPr>
        <p:spPr>
          <a:xfrm>
            <a:off x="539552" y="4293096"/>
            <a:ext cx="5112568" cy="1970920"/>
          </a:xfrm>
        </p:spPr>
        <p:txBody>
          <a:bodyPr/>
          <a:lstStyle/>
          <a:p>
            <a:r>
              <a:rPr lang="cs-CZ" sz="1600" b="1" u="sng" dirty="0"/>
              <a:t>PODÁNÍ ŽÁDOSTI</a:t>
            </a:r>
          </a:p>
          <a:p>
            <a:pPr lvl="1" algn="just">
              <a:lnSpc>
                <a:spcPct val="100000"/>
              </a:lnSpc>
            </a:pPr>
            <a:r>
              <a:rPr lang="cs-CZ" sz="1600" dirty="0"/>
              <a:t>Určeno na první záložce Identifikace operace (pole Typ podání) při vyplňování žádosti.</a:t>
            </a:r>
          </a:p>
          <a:p>
            <a:pPr lvl="1" algn="just">
              <a:lnSpc>
                <a:spcPct val="100000"/>
              </a:lnSpc>
            </a:pPr>
            <a:r>
              <a:rPr lang="cs-CZ" sz="1600" dirty="0"/>
              <a:t>Automaticky (nastaveno defaultně) x Ručně. </a:t>
            </a:r>
          </a:p>
          <a:p>
            <a:pPr lvl="1" algn="just">
              <a:lnSpc>
                <a:spcPct val="100000"/>
              </a:lnSpc>
            </a:pPr>
            <a:r>
              <a:rPr lang="cs-CZ" sz="1600" dirty="0"/>
              <a:t>Žádost podána současně s podpisem x Žádost ručně podána.</a:t>
            </a:r>
            <a:r>
              <a:rPr lang="cs-CZ" dirty="0"/>
              <a:t>									</a:t>
            </a:r>
          </a:p>
        </p:txBody>
      </p:sp>
      <p:sp>
        <p:nvSpPr>
          <p:cNvPr id="5" name="Zástupný symbol pro číslo snímku 4"/>
          <p:cNvSpPr>
            <a:spLocks noGrp="1"/>
          </p:cNvSpPr>
          <p:nvPr>
            <p:ph type="sldNum" sz="quarter" idx="13"/>
          </p:nvPr>
        </p:nvSpPr>
        <p:spPr/>
        <p:txBody>
          <a:bodyPr/>
          <a:lstStyle/>
          <a:p>
            <a:fld id="{479BF083-4774-43B1-9AB0-5CC1AC5DD8EE}" type="slidenum">
              <a:rPr lang="cs-CZ" smtClean="0"/>
              <a:pPr/>
              <a:t>48</a:t>
            </a:fld>
            <a:endParaRPr lang="cs-CZ" dirty="0"/>
          </a:p>
        </p:txBody>
      </p:sp>
      <p:pic>
        <p:nvPicPr>
          <p:cNvPr id="1027" name="Picture 3" descr="C:\Users\michaela.sedlackova\Desktop\Podpis žádosti.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68144" y="1412776"/>
            <a:ext cx="2868360" cy="508822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85694517"/>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podpis žádosti </a:t>
            </a:r>
          </a:p>
        </p:txBody>
      </p:sp>
      <p:sp>
        <p:nvSpPr>
          <p:cNvPr id="5" name="Zástupný symbol pro číslo snímku 4"/>
          <p:cNvSpPr>
            <a:spLocks noGrp="1"/>
          </p:cNvSpPr>
          <p:nvPr>
            <p:ph type="sldNum" sz="quarter" idx="13"/>
          </p:nvPr>
        </p:nvSpPr>
        <p:spPr/>
        <p:txBody>
          <a:bodyPr/>
          <a:lstStyle/>
          <a:p>
            <a:fld id="{479BF083-4774-43B1-9AB0-5CC1AC5DD8EE}" type="slidenum">
              <a:rPr lang="cs-CZ" smtClean="0"/>
              <a:pPr/>
              <a:t>49</a:t>
            </a:fld>
            <a:endParaRPr lang="cs-CZ" dirty="0"/>
          </a:p>
        </p:txBody>
      </p:sp>
      <p:sp>
        <p:nvSpPr>
          <p:cNvPr id="4" name="Zástupný symbol pro obsah 3"/>
          <p:cNvSpPr>
            <a:spLocks noGrp="1"/>
          </p:cNvSpPr>
          <p:nvPr>
            <p:ph idx="10"/>
          </p:nvPr>
        </p:nvSpPr>
        <p:spPr>
          <a:xfrm>
            <a:off x="683568" y="4437112"/>
            <a:ext cx="8064000" cy="936104"/>
          </a:xfrm>
        </p:spPr>
        <p:txBody>
          <a:bodyPr/>
          <a:lstStyle/>
          <a:p>
            <a:pPr algn="just"/>
            <a:r>
              <a:rPr lang="cs-CZ" sz="1800" dirty="0"/>
              <a:t>Na záložce Podpis žádosti klikněte na ikonu pečeti.</a:t>
            </a:r>
          </a:p>
          <a:p>
            <a:pPr algn="just"/>
            <a:r>
              <a:rPr lang="cs-CZ" sz="1800" dirty="0"/>
              <a:t>Po úspěšném podepsání tiskové verze žádosti se černá ikona pečeti změní na zelenou. </a:t>
            </a:r>
          </a:p>
        </p:txBody>
      </p:sp>
      <p:pic>
        <p:nvPicPr>
          <p:cNvPr id="276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7584" y="1484784"/>
            <a:ext cx="7589748" cy="27363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 name="Obdélník 11"/>
          <p:cNvSpPr/>
          <p:nvPr/>
        </p:nvSpPr>
        <p:spPr>
          <a:xfrm>
            <a:off x="981225" y="2617662"/>
            <a:ext cx="216024" cy="216024"/>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pic>
        <p:nvPicPr>
          <p:cNvPr id="10243"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39752" y="5373216"/>
            <a:ext cx="504056" cy="419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908413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Příprava žádosti o podporu</a:t>
            </a:r>
          </a:p>
        </p:txBody>
      </p:sp>
      <p:sp>
        <p:nvSpPr>
          <p:cNvPr id="3" name="Zástupný symbol pro obsah 2"/>
          <p:cNvSpPr>
            <a:spLocks noGrp="1"/>
          </p:cNvSpPr>
          <p:nvPr>
            <p:ph idx="1"/>
          </p:nvPr>
        </p:nvSpPr>
        <p:spPr>
          <a:xfrm>
            <a:off x="539552" y="1340768"/>
            <a:ext cx="8208912" cy="5184576"/>
          </a:xfrm>
        </p:spPr>
        <p:txBody>
          <a:bodyPr/>
          <a:lstStyle/>
          <a:p>
            <a:pPr marL="0" lvl="0" indent="0">
              <a:buNone/>
            </a:pPr>
            <a:r>
              <a:rPr lang="cs-CZ" sz="1800" b="1" u="sng" cap="all" dirty="0"/>
              <a:t>2. Jak toho chceme dosáhnout?</a:t>
            </a:r>
          </a:p>
          <a:p>
            <a:pPr lvl="1">
              <a:lnSpc>
                <a:spcPct val="100000"/>
              </a:lnSpc>
              <a:spcBef>
                <a:spcPts val="0"/>
              </a:spcBef>
              <a:spcAft>
                <a:spcPts val="600"/>
              </a:spcAft>
            </a:pPr>
            <a:r>
              <a:rPr lang="cs-CZ" sz="1600" dirty="0"/>
              <a:t>V rámci přípravy projektu je nutné </a:t>
            </a:r>
            <a:r>
              <a:rPr lang="cs-CZ" sz="1600" b="1" dirty="0"/>
              <a:t>definovat aktivity </a:t>
            </a:r>
            <a:r>
              <a:rPr lang="cs-CZ" sz="1600" dirty="0"/>
              <a:t>(strategii), kterými bude projekt realizován.</a:t>
            </a:r>
          </a:p>
          <a:p>
            <a:pPr lvl="1">
              <a:lnSpc>
                <a:spcPct val="100000"/>
              </a:lnSpc>
              <a:spcBef>
                <a:spcPts val="0"/>
              </a:spcBef>
              <a:spcAft>
                <a:spcPts val="600"/>
              </a:spcAft>
            </a:pPr>
            <a:r>
              <a:rPr lang="cs-CZ" sz="1600" b="1" dirty="0"/>
              <a:t>Aktivity </a:t>
            </a:r>
            <a:r>
              <a:rPr lang="cs-CZ" sz="1600" dirty="0"/>
              <a:t>mají být prostředkem k dosažení cíle projektu, mezi cíli a klíčovými aktivitami musí být propojení. </a:t>
            </a:r>
          </a:p>
          <a:p>
            <a:pPr marL="0" lvl="1" indent="0">
              <a:lnSpc>
                <a:spcPts val="2880"/>
              </a:lnSpc>
              <a:spcBef>
                <a:spcPts val="600"/>
              </a:spcBef>
              <a:spcAft>
                <a:spcPts val="600"/>
              </a:spcAft>
              <a:buSzPct val="100000"/>
              <a:buNone/>
            </a:pPr>
            <a:r>
              <a:rPr lang="cs-CZ" sz="1600" b="1" dirty="0"/>
              <a:t>Doporučení:</a:t>
            </a:r>
            <a:endParaRPr lang="cs-CZ" sz="1600" dirty="0"/>
          </a:p>
          <a:p>
            <a:pPr algn="just" hangingPunct="0">
              <a:lnSpc>
                <a:spcPct val="100000"/>
              </a:lnSpc>
              <a:spcBef>
                <a:spcPts val="0"/>
              </a:spcBef>
              <a:spcAft>
                <a:spcPts val="0"/>
              </a:spcAft>
            </a:pPr>
            <a:r>
              <a:rPr lang="cs-CZ" sz="1600" dirty="0"/>
              <a:t>vedou k plnění cílů, jsou prostředkem, nástrojem, ne cílem samotným,</a:t>
            </a:r>
          </a:p>
          <a:p>
            <a:pPr algn="just" hangingPunct="0">
              <a:lnSpc>
                <a:spcPct val="100000"/>
              </a:lnSpc>
              <a:spcBef>
                <a:spcPts val="0"/>
              </a:spcBef>
              <a:spcAft>
                <a:spcPts val="0"/>
              </a:spcAft>
            </a:pPr>
            <a:r>
              <a:rPr lang="cs-CZ" sz="1600" dirty="0"/>
              <a:t>udržujte vazbu </a:t>
            </a:r>
            <a:r>
              <a:rPr lang="cs-CZ" sz="1600" b="1" dirty="0"/>
              <a:t>potřeby – cíle – aktivity</a:t>
            </a:r>
            <a:r>
              <a:rPr lang="cs-CZ" sz="1600" dirty="0"/>
              <a:t>,</a:t>
            </a:r>
          </a:p>
          <a:p>
            <a:pPr algn="just" hangingPunct="0">
              <a:lnSpc>
                <a:spcPct val="100000"/>
              </a:lnSpc>
              <a:spcBef>
                <a:spcPts val="0"/>
              </a:spcBef>
              <a:spcAft>
                <a:spcPts val="0"/>
              </a:spcAft>
            </a:pPr>
            <a:r>
              <a:rPr lang="cs-CZ" sz="1600" dirty="0"/>
              <a:t>v projektu nemají co dělat aktivity, u kterých neprokážete, že slouží k naplnění cílů, </a:t>
            </a:r>
            <a:br>
              <a:rPr lang="cs-CZ" sz="1600" dirty="0"/>
            </a:br>
            <a:r>
              <a:rPr lang="cs-CZ" sz="1600" dirty="0"/>
              <a:t>ať už přímo nebo podpůrně,</a:t>
            </a:r>
          </a:p>
          <a:p>
            <a:pPr algn="just" hangingPunct="0">
              <a:lnSpc>
                <a:spcPct val="100000"/>
              </a:lnSpc>
              <a:spcBef>
                <a:spcPts val="0"/>
              </a:spcBef>
              <a:spcAft>
                <a:spcPts val="0"/>
              </a:spcAft>
            </a:pPr>
            <a:r>
              <a:rPr lang="cs-CZ" sz="1600" dirty="0"/>
              <a:t>tvoří tělo projektu,</a:t>
            </a:r>
          </a:p>
          <a:p>
            <a:pPr algn="just" hangingPunct="0">
              <a:lnSpc>
                <a:spcPct val="100000"/>
              </a:lnSpc>
              <a:spcBef>
                <a:spcPts val="0"/>
              </a:spcBef>
              <a:spcAft>
                <a:spcPts val="0"/>
              </a:spcAft>
            </a:pPr>
            <a:r>
              <a:rPr lang="cs-CZ" sz="1600" dirty="0"/>
              <a:t>to, co se bude vlastně s cílovou skupinou a pro cílovou skupinu dělat, </a:t>
            </a:r>
          </a:p>
          <a:p>
            <a:pPr algn="just" hangingPunct="0">
              <a:lnSpc>
                <a:spcPct val="100000"/>
              </a:lnSpc>
              <a:spcBef>
                <a:spcPts val="0"/>
              </a:spcBef>
              <a:spcAft>
                <a:spcPts val="0"/>
              </a:spcAft>
            </a:pPr>
            <a:r>
              <a:rPr lang="cs-CZ" sz="1600" dirty="0"/>
              <a:t>konkrétní rozpis prací: kdo, kdy, co, jak, s kým, kde, jak často bude dělat, </a:t>
            </a:r>
          </a:p>
          <a:p>
            <a:pPr algn="just" hangingPunct="0">
              <a:lnSpc>
                <a:spcPct val="100000"/>
              </a:lnSpc>
              <a:spcBef>
                <a:spcPts val="0"/>
              </a:spcBef>
              <a:spcAft>
                <a:spcPts val="0"/>
              </a:spcAft>
            </a:pPr>
            <a:r>
              <a:rPr lang="cs-CZ" sz="1600" dirty="0"/>
              <a:t>shluky podobných dílčích aktivit = </a:t>
            </a:r>
            <a:r>
              <a:rPr lang="cs-CZ" sz="1600" b="1" dirty="0"/>
              <a:t>klíčové aktivity</a:t>
            </a:r>
            <a:r>
              <a:rPr lang="cs-CZ" sz="1600" dirty="0"/>
              <a:t> (seřaďte v žádosti chronologicky nebo v nějaké jasné logice), </a:t>
            </a:r>
          </a:p>
          <a:p>
            <a:pPr algn="just" hangingPunct="0">
              <a:lnSpc>
                <a:spcPct val="100000"/>
              </a:lnSpc>
              <a:spcBef>
                <a:spcPts val="0"/>
              </a:spcBef>
              <a:spcAft>
                <a:spcPts val="0"/>
              </a:spcAft>
            </a:pPr>
            <a:r>
              <a:rPr lang="cs-CZ" sz="1600" dirty="0"/>
              <a:t>např. pracovní a bilanční diagnostika, pořádání příměstských táborů pro děti pracujících rodičů.</a:t>
            </a:r>
          </a:p>
          <a:p>
            <a:endParaRPr lang="cs-CZ" dirty="0"/>
          </a:p>
        </p:txBody>
      </p:sp>
      <p:sp>
        <p:nvSpPr>
          <p:cNvPr id="4" name="Zástupný symbol pro číslo snímku 3"/>
          <p:cNvSpPr>
            <a:spLocks noGrp="1"/>
          </p:cNvSpPr>
          <p:nvPr>
            <p:ph type="sldNum" sz="quarter" idx="12"/>
          </p:nvPr>
        </p:nvSpPr>
        <p:spPr/>
        <p:txBody>
          <a:bodyPr/>
          <a:lstStyle/>
          <a:p>
            <a:fld id="{479BF083-4774-43B1-9AB0-5CC1AC5DD8EE}" type="slidenum">
              <a:rPr lang="cs-CZ" smtClean="0"/>
              <a:pPr/>
              <a:t>5</a:t>
            </a:fld>
            <a:endParaRPr lang="cs-CZ" dirty="0"/>
          </a:p>
        </p:txBody>
      </p:sp>
    </p:spTree>
    <p:extLst>
      <p:ext uri="{BB962C8B-B14F-4D97-AF65-F5344CB8AC3E}">
        <p14:creationId xmlns:p14="http://schemas.microsoft.com/office/powerpoint/2010/main" val="2724019973"/>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podpis žádosti </a:t>
            </a:r>
          </a:p>
        </p:txBody>
      </p:sp>
      <p:sp>
        <p:nvSpPr>
          <p:cNvPr id="4" name="Zástupný symbol pro obsah 3"/>
          <p:cNvSpPr>
            <a:spLocks noGrp="1"/>
          </p:cNvSpPr>
          <p:nvPr>
            <p:ph idx="10"/>
          </p:nvPr>
        </p:nvSpPr>
        <p:spPr>
          <a:xfrm>
            <a:off x="581697" y="4653136"/>
            <a:ext cx="8064000" cy="1872208"/>
          </a:xfrm>
        </p:spPr>
        <p:txBody>
          <a:bodyPr/>
          <a:lstStyle/>
          <a:p>
            <a:pPr algn="just">
              <a:lnSpc>
                <a:spcPct val="100000"/>
              </a:lnSpc>
            </a:pPr>
            <a:r>
              <a:rPr lang="cs-CZ" sz="1800" dirty="0"/>
              <a:t>Označíte </a:t>
            </a:r>
            <a:r>
              <a:rPr lang="cs-CZ" sz="1800" dirty="0" err="1"/>
              <a:t>checkbox</a:t>
            </a:r>
            <a:r>
              <a:rPr lang="cs-CZ" sz="1800" dirty="0"/>
              <a:t> Soubory.</a:t>
            </a:r>
          </a:p>
          <a:p>
            <a:pPr algn="just">
              <a:lnSpc>
                <a:spcPct val="100000"/>
              </a:lnSpc>
            </a:pPr>
            <a:r>
              <a:rPr lang="cs-CZ" sz="1800" dirty="0"/>
              <a:t>Přes tlačítko Vybrat vložíte soubor s elektronickým podpisem výběrem </a:t>
            </a:r>
            <a:br>
              <a:rPr lang="cs-CZ" sz="1800" dirty="0"/>
            </a:br>
            <a:r>
              <a:rPr lang="cs-CZ" sz="1800" dirty="0"/>
              <a:t>z adresářů vašeho počítače.</a:t>
            </a:r>
          </a:p>
          <a:p>
            <a:pPr algn="just">
              <a:lnSpc>
                <a:spcPct val="100000"/>
              </a:lnSpc>
            </a:pPr>
            <a:r>
              <a:rPr lang="cs-CZ" sz="1800" dirty="0"/>
              <a:t>Vložíte Heslo. </a:t>
            </a:r>
          </a:p>
          <a:p>
            <a:pPr algn="just">
              <a:lnSpc>
                <a:spcPct val="100000"/>
              </a:lnSpc>
            </a:pPr>
            <a:r>
              <a:rPr lang="cs-CZ" sz="1800" dirty="0"/>
              <a:t>Stisknete tlačítko Dokončit.</a:t>
            </a:r>
          </a:p>
          <a:p>
            <a:endParaRPr lang="cs-CZ" dirty="0"/>
          </a:p>
        </p:txBody>
      </p:sp>
      <p:sp>
        <p:nvSpPr>
          <p:cNvPr id="5" name="Zástupný symbol pro číslo snímku 4"/>
          <p:cNvSpPr>
            <a:spLocks noGrp="1"/>
          </p:cNvSpPr>
          <p:nvPr>
            <p:ph type="sldNum" sz="quarter" idx="13"/>
          </p:nvPr>
        </p:nvSpPr>
        <p:spPr/>
        <p:txBody>
          <a:bodyPr/>
          <a:lstStyle/>
          <a:p>
            <a:fld id="{479BF083-4774-43B1-9AB0-5CC1AC5DD8EE}" type="slidenum">
              <a:rPr lang="cs-CZ" smtClean="0"/>
              <a:pPr/>
              <a:t>50</a:t>
            </a:fld>
            <a:endParaRPr lang="cs-CZ" dirty="0"/>
          </a:p>
        </p:txBody>
      </p:sp>
      <p:pic>
        <p:nvPicPr>
          <p:cNvPr id="266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43025" y="1268760"/>
            <a:ext cx="6541344" cy="32417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94076583"/>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Stav žádosti </a:t>
            </a:r>
          </a:p>
        </p:txBody>
      </p:sp>
      <p:sp>
        <p:nvSpPr>
          <p:cNvPr id="4" name="Zástupný symbol pro obsah 3"/>
          <p:cNvSpPr>
            <a:spLocks noGrp="1"/>
          </p:cNvSpPr>
          <p:nvPr>
            <p:ph idx="10"/>
          </p:nvPr>
        </p:nvSpPr>
        <p:spPr>
          <a:xfrm>
            <a:off x="507716" y="4718763"/>
            <a:ext cx="8064000" cy="2160240"/>
          </a:xfrm>
        </p:spPr>
        <p:txBody>
          <a:bodyPr/>
          <a:lstStyle/>
          <a:p>
            <a:pPr algn="just">
              <a:lnSpc>
                <a:spcPct val="100000"/>
              </a:lnSpc>
            </a:pPr>
            <a:r>
              <a:rPr lang="cs-CZ" sz="1800" dirty="0"/>
              <a:t>Datum a čas jednotlivých operací se žádostí od jejího založení </a:t>
            </a:r>
            <a:br>
              <a:rPr lang="cs-CZ" sz="1800" dirty="0"/>
            </a:br>
            <a:r>
              <a:rPr lang="cs-CZ" sz="1800" dirty="0"/>
              <a:t>až po podání.</a:t>
            </a:r>
          </a:p>
          <a:p>
            <a:pPr algn="just">
              <a:lnSpc>
                <a:spcPct val="100000"/>
              </a:lnSpc>
            </a:pPr>
            <a:r>
              <a:rPr lang="cs-CZ" sz="1800" dirty="0"/>
              <a:t>Možno sledovat stav podané žádosti během její administrace v systému ŘO OPZ (CSSF14+).</a:t>
            </a:r>
          </a:p>
          <a:p>
            <a:pPr algn="just">
              <a:lnSpc>
                <a:spcPct val="100000"/>
              </a:lnSpc>
            </a:pPr>
            <a:r>
              <a:rPr lang="cs-CZ" sz="1800" dirty="0"/>
              <a:t>Pokud je žádost správně podána, je doplněno </a:t>
            </a:r>
            <a:r>
              <a:rPr lang="cs-CZ" sz="1800" b="1" dirty="0"/>
              <a:t>registrační číslo projektu.</a:t>
            </a:r>
          </a:p>
          <a:p>
            <a:endParaRPr lang="cs-CZ" dirty="0"/>
          </a:p>
        </p:txBody>
      </p:sp>
      <p:sp>
        <p:nvSpPr>
          <p:cNvPr id="5" name="Zástupný symbol pro číslo snímku 4"/>
          <p:cNvSpPr>
            <a:spLocks noGrp="1"/>
          </p:cNvSpPr>
          <p:nvPr>
            <p:ph type="sldNum" sz="quarter" idx="13"/>
          </p:nvPr>
        </p:nvSpPr>
        <p:spPr/>
        <p:txBody>
          <a:bodyPr/>
          <a:lstStyle/>
          <a:p>
            <a:fld id="{479BF083-4774-43B1-9AB0-5CC1AC5DD8EE}" type="slidenum">
              <a:rPr lang="cs-CZ" smtClean="0"/>
              <a:pPr/>
              <a:t>51</a:t>
            </a:fld>
            <a:endParaRPr lang="cs-CZ"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40734" y="1430778"/>
            <a:ext cx="7265367" cy="30963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Obdélník 9"/>
          <p:cNvSpPr/>
          <p:nvPr/>
        </p:nvSpPr>
        <p:spPr>
          <a:xfrm>
            <a:off x="1054261" y="2498723"/>
            <a:ext cx="3518767" cy="36004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1" name="Obdélník 10"/>
          <p:cNvSpPr/>
          <p:nvPr/>
        </p:nvSpPr>
        <p:spPr>
          <a:xfrm>
            <a:off x="5322805" y="2138683"/>
            <a:ext cx="2863523" cy="36004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2" name="Obdélník 11"/>
          <p:cNvSpPr/>
          <p:nvPr/>
        </p:nvSpPr>
        <p:spPr>
          <a:xfrm>
            <a:off x="5306008" y="2729301"/>
            <a:ext cx="2880320" cy="828092"/>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Tree>
    <p:extLst>
      <p:ext uri="{BB962C8B-B14F-4D97-AF65-F5344CB8AC3E}">
        <p14:creationId xmlns:p14="http://schemas.microsoft.com/office/powerpoint/2010/main" val="3211463801"/>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Nadpis 4"/>
          <p:cNvSpPr>
            <a:spLocks noGrp="1"/>
          </p:cNvSpPr>
          <p:nvPr>
            <p:ph type="title"/>
          </p:nvPr>
        </p:nvSpPr>
        <p:spPr>
          <a:xfrm>
            <a:off x="1691680" y="3140968"/>
            <a:ext cx="7272000" cy="648072"/>
          </a:xfrm>
        </p:spPr>
        <p:txBody>
          <a:bodyPr/>
          <a:lstStyle/>
          <a:p>
            <a:r>
              <a:rPr lang="cs-CZ" dirty="0"/>
              <a:t>Způsobilost výdajů</a:t>
            </a:r>
          </a:p>
        </p:txBody>
      </p:sp>
      <p:pic>
        <p:nvPicPr>
          <p:cNvPr id="14" name="Zástupný symbol pro obrázek 13"/>
          <p:cNvPicPr>
            <a:picLocks noGrp="1" noChangeAspect="1"/>
          </p:cNvPicPr>
          <p:nvPr>
            <p:ph type="pic" sz="quarter" idx="15"/>
          </p:nvPr>
        </p:nvPicPr>
        <p:blipFill>
          <a:blip r:embed="rId2" cstate="print">
            <a:extLst>
              <a:ext uri="{28A0092B-C50C-407E-A947-70E740481C1C}">
                <a14:useLocalDpi xmlns:a14="http://schemas.microsoft.com/office/drawing/2010/main" val="0"/>
              </a:ext>
            </a:extLst>
          </a:blip>
          <a:srcRect/>
          <a:stretch>
            <a:fillRect/>
          </a:stretch>
        </p:blipFill>
        <p:spPr>
          <a:xfrm>
            <a:off x="827584" y="3212976"/>
            <a:ext cx="540000" cy="540000"/>
          </a:xfrm>
        </p:spPr>
      </p:pic>
      <p:sp>
        <p:nvSpPr>
          <p:cNvPr id="4" name="Zástupný symbol pro obsah 2"/>
          <p:cNvSpPr txBox="1">
            <a:spLocks/>
          </p:cNvSpPr>
          <p:nvPr/>
        </p:nvSpPr>
        <p:spPr>
          <a:xfrm>
            <a:off x="683568" y="3861048"/>
            <a:ext cx="7920432" cy="2664296"/>
          </a:xfrm>
          <a:prstGeom prst="rect">
            <a:avLst/>
          </a:prstGeom>
          <a:ln>
            <a:noFill/>
          </a:ln>
        </p:spPr>
        <p:txBody>
          <a:bodyPr/>
          <a:lstStyle>
            <a:lvl1pPr marL="432000" indent="-432000" algn="l" defTabSz="914400" rtl="0" eaLnBrk="1" latinLnBrk="0" hangingPunct="1">
              <a:lnSpc>
                <a:spcPts val="2880"/>
              </a:lnSpc>
              <a:spcBef>
                <a:spcPts val="600"/>
              </a:spcBef>
              <a:spcAft>
                <a:spcPts val="600"/>
              </a:spcAft>
              <a:buClr>
                <a:schemeClr val="accent2"/>
              </a:buClr>
              <a:buSzPct val="100000"/>
              <a:buFont typeface="Wingdings" panose="05000000000000000000" pitchFamily="2" charset="2"/>
              <a:buChar char=""/>
              <a:defRPr sz="2400" b="0" kern="1200">
                <a:solidFill>
                  <a:schemeClr val="tx1"/>
                </a:solidFill>
                <a:latin typeface="+mn-lt"/>
                <a:ea typeface="+mn-ea"/>
                <a:cs typeface="+mn-cs"/>
              </a:defRPr>
            </a:lvl1pPr>
            <a:lvl2pPr marL="666000" indent="-252000" algn="l" defTabSz="914400" rtl="0" eaLnBrk="1" latinLnBrk="0" hangingPunct="1">
              <a:lnSpc>
                <a:spcPts val="2400"/>
              </a:lnSpc>
              <a:spcBef>
                <a:spcPts val="300"/>
              </a:spcBef>
              <a:spcAft>
                <a:spcPts val="300"/>
              </a:spcAft>
              <a:buClr>
                <a:schemeClr val="accent2"/>
              </a:buClr>
              <a:buSzPct val="80000"/>
              <a:buFont typeface="Wingdings" panose="05000000000000000000" pitchFamily="2" charset="2"/>
              <a:buChar char=""/>
              <a:defRPr sz="2000" kern="1200">
                <a:solidFill>
                  <a:schemeClr val="tx1"/>
                </a:solidFill>
                <a:latin typeface="+mn-lt"/>
                <a:ea typeface="+mn-ea"/>
                <a:cs typeface="+mn-cs"/>
              </a:defRPr>
            </a:lvl2pPr>
            <a:lvl3pPr marL="918000" indent="-252000" algn="l" defTabSz="914400" rtl="0" eaLnBrk="1" latinLnBrk="0" hangingPunct="1">
              <a:lnSpc>
                <a:spcPts val="2400"/>
              </a:lnSpc>
              <a:spcBef>
                <a:spcPts val="300"/>
              </a:spcBef>
              <a:spcAft>
                <a:spcPts val="300"/>
              </a:spcAft>
              <a:buClr>
                <a:schemeClr val="accent2"/>
              </a:buClr>
              <a:buSzPct val="80000"/>
              <a:buFont typeface="Wingdings" panose="05000000000000000000" pitchFamily="2" charset="2"/>
              <a:buChar char=""/>
              <a:defRPr sz="2000" kern="1200">
                <a:solidFill>
                  <a:schemeClr val="tx1"/>
                </a:solidFill>
                <a:latin typeface="+mn-lt"/>
                <a:ea typeface="+mn-ea"/>
                <a:cs typeface="+mn-cs"/>
              </a:defRPr>
            </a:lvl3pPr>
            <a:lvl4pPr marL="1170000" indent="-252000" algn="l" defTabSz="914400" rtl="0" eaLnBrk="1" latinLnBrk="0" hangingPunct="1">
              <a:lnSpc>
                <a:spcPts val="2400"/>
              </a:lnSpc>
              <a:spcBef>
                <a:spcPts val="300"/>
              </a:spcBef>
              <a:spcAft>
                <a:spcPts val="300"/>
              </a:spcAft>
              <a:buClr>
                <a:schemeClr val="accent2"/>
              </a:buClr>
              <a:buSzPct val="80000"/>
              <a:buFont typeface="Wingdings" panose="05000000000000000000" pitchFamily="2" charset="2"/>
              <a:buChar char=""/>
              <a:defRPr lang="cs-CZ" sz="2000" kern="1200" dirty="0" smtClean="0">
                <a:solidFill>
                  <a:schemeClr val="tx1"/>
                </a:solidFill>
                <a:latin typeface="+mn-lt"/>
                <a:ea typeface="+mn-ea"/>
                <a:cs typeface="+mn-cs"/>
              </a:defRPr>
            </a:lvl4pPr>
            <a:lvl5pPr marL="1422000" indent="-252000" algn="l" defTabSz="914400" rtl="0" eaLnBrk="1" latinLnBrk="0" hangingPunct="1">
              <a:lnSpc>
                <a:spcPts val="2400"/>
              </a:lnSpc>
              <a:spcBef>
                <a:spcPts val="300"/>
              </a:spcBef>
              <a:spcAft>
                <a:spcPts val="300"/>
              </a:spcAft>
              <a:buClr>
                <a:schemeClr val="accent2"/>
              </a:buClr>
              <a:buSzPct val="80000"/>
              <a:buFont typeface="Wingdings" panose="05000000000000000000" pitchFamily="2" charset="2"/>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endParaRPr lang="cs-CZ" dirty="0"/>
          </a:p>
        </p:txBody>
      </p:sp>
    </p:spTree>
    <p:extLst>
      <p:ext uri="{BB962C8B-B14F-4D97-AF65-F5344CB8AC3E}">
        <p14:creationId xmlns:p14="http://schemas.microsoft.com/office/powerpoint/2010/main" val="52536392"/>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Věcná způsobilost výdajů </a:t>
            </a:r>
          </a:p>
        </p:txBody>
      </p:sp>
      <p:sp>
        <p:nvSpPr>
          <p:cNvPr id="3" name="Zástupný symbol pro obsah 2"/>
          <p:cNvSpPr>
            <a:spLocks noGrp="1"/>
          </p:cNvSpPr>
          <p:nvPr>
            <p:ph idx="1"/>
          </p:nvPr>
        </p:nvSpPr>
        <p:spPr>
          <a:xfrm>
            <a:off x="395536" y="1484784"/>
            <a:ext cx="8568952" cy="4824536"/>
          </a:xfrm>
        </p:spPr>
        <p:txBody>
          <a:bodyPr/>
          <a:lstStyle/>
          <a:p>
            <a:pPr marL="0" indent="0">
              <a:lnSpc>
                <a:spcPct val="150000"/>
              </a:lnSpc>
              <a:spcBef>
                <a:spcPts val="0"/>
              </a:spcBef>
              <a:spcAft>
                <a:spcPts val="0"/>
              </a:spcAft>
              <a:buNone/>
            </a:pPr>
            <a:r>
              <a:rPr lang="cs-CZ" sz="2000" b="1" dirty="0"/>
              <a:t>Způsobilý výdaj: </a:t>
            </a:r>
          </a:p>
          <a:p>
            <a:pPr marL="432000" lvl="1" indent="-432000" algn="just">
              <a:lnSpc>
                <a:spcPct val="150000"/>
              </a:lnSpc>
              <a:spcBef>
                <a:spcPts val="0"/>
              </a:spcBef>
              <a:spcAft>
                <a:spcPts val="0"/>
              </a:spcAft>
              <a:buSzPct val="100000"/>
              <a:buFont typeface="Wingdings" panose="05000000000000000000" pitchFamily="2" charset="2"/>
              <a:buChar char=""/>
            </a:pPr>
            <a:r>
              <a:rPr lang="cs-CZ" dirty="0"/>
              <a:t>je v souladu s právními předpisy (zejména legislativou EU a ČR) </a:t>
            </a:r>
          </a:p>
          <a:p>
            <a:pPr marL="432000" lvl="1" indent="-432000" algn="just">
              <a:lnSpc>
                <a:spcPct val="150000"/>
              </a:lnSpc>
              <a:spcBef>
                <a:spcPts val="0"/>
              </a:spcBef>
              <a:spcAft>
                <a:spcPts val="0"/>
              </a:spcAft>
              <a:buSzPct val="100000"/>
              <a:buFont typeface="Wingdings" panose="05000000000000000000" pitchFamily="2" charset="2"/>
              <a:buChar char=""/>
            </a:pPr>
            <a:r>
              <a:rPr lang="pl-PL" dirty="0"/>
              <a:t>je v souladu s pravidly programu a s podmínkami poskytnutí podpory </a:t>
            </a:r>
          </a:p>
          <a:p>
            <a:pPr marL="432000" lvl="1" indent="-432000" algn="just">
              <a:lnSpc>
                <a:spcPct val="150000"/>
              </a:lnSpc>
              <a:spcBef>
                <a:spcPts val="0"/>
              </a:spcBef>
              <a:spcAft>
                <a:spcPts val="0"/>
              </a:spcAft>
              <a:buSzPct val="100000"/>
              <a:buFont typeface="Wingdings" panose="05000000000000000000" pitchFamily="2" charset="2"/>
              <a:buChar char=""/>
            </a:pPr>
            <a:r>
              <a:rPr lang="cs-CZ" dirty="0"/>
              <a:t>je přiměřený (viz kapitola 6.1 Specifické části pravidel pro žadatele </a:t>
            </a:r>
            <a:br>
              <a:rPr lang="cs-CZ" dirty="0"/>
            </a:br>
            <a:r>
              <a:rPr lang="cs-CZ" dirty="0"/>
              <a:t>a příjemce)</a:t>
            </a:r>
          </a:p>
          <a:p>
            <a:pPr marL="432000" lvl="1" indent="-432000" algn="just">
              <a:lnSpc>
                <a:spcPct val="150000"/>
              </a:lnSpc>
              <a:spcBef>
                <a:spcPts val="0"/>
              </a:spcBef>
              <a:spcAft>
                <a:spcPts val="0"/>
              </a:spcAft>
              <a:buSzPct val="100000"/>
              <a:buFont typeface="Wingdings" panose="05000000000000000000" pitchFamily="2" charset="2"/>
              <a:buChar char=""/>
            </a:pPr>
            <a:r>
              <a:rPr lang="cs-CZ" dirty="0"/>
              <a:t>vznikl v době realizace projektu a byl uhrazen nejpozději do okamžiku ukončení administrace závěrečné zprávy o realizaci projektu</a:t>
            </a:r>
          </a:p>
          <a:p>
            <a:pPr marL="432000" lvl="1" indent="-432000" algn="just">
              <a:lnSpc>
                <a:spcPct val="150000"/>
              </a:lnSpc>
              <a:spcBef>
                <a:spcPts val="0"/>
              </a:spcBef>
              <a:spcAft>
                <a:spcPts val="0"/>
              </a:spcAft>
              <a:buSzPct val="100000"/>
              <a:buFont typeface="Wingdings" panose="05000000000000000000" pitchFamily="2" charset="2"/>
              <a:buChar char=""/>
            </a:pPr>
            <a:r>
              <a:rPr lang="cs-CZ" dirty="0"/>
              <a:t>váže se na aktivity projektu, které jsou územně způsobilé</a:t>
            </a:r>
          </a:p>
          <a:p>
            <a:pPr marL="432000" lvl="1" indent="-432000" algn="just">
              <a:lnSpc>
                <a:spcPct val="150000"/>
              </a:lnSpc>
              <a:spcBef>
                <a:spcPts val="0"/>
              </a:spcBef>
              <a:spcAft>
                <a:spcPts val="0"/>
              </a:spcAft>
              <a:buSzPct val="100000"/>
              <a:buFont typeface="Wingdings" panose="05000000000000000000" pitchFamily="2" charset="2"/>
              <a:buChar char=""/>
            </a:pPr>
            <a:r>
              <a:rPr lang="cs-CZ" dirty="0"/>
              <a:t>je řádně identifikovatelný, prokazatelný a doložitelný</a:t>
            </a:r>
            <a:endParaRPr lang="cs-CZ" b="1" dirty="0"/>
          </a:p>
          <a:p>
            <a:pPr marL="0" lvl="1" indent="0">
              <a:lnSpc>
                <a:spcPct val="100000"/>
              </a:lnSpc>
              <a:spcBef>
                <a:spcPts val="0"/>
              </a:spcBef>
              <a:spcAft>
                <a:spcPts val="0"/>
              </a:spcAft>
              <a:buSzPct val="100000"/>
              <a:buNone/>
            </a:pPr>
            <a:endParaRPr lang="cs-CZ" sz="1600" b="1" u="sng" dirty="0"/>
          </a:p>
          <a:p>
            <a:pPr marL="432000" lvl="1" indent="-432000">
              <a:lnSpc>
                <a:spcPct val="150000"/>
              </a:lnSpc>
              <a:spcBef>
                <a:spcPts val="0"/>
              </a:spcBef>
              <a:spcAft>
                <a:spcPts val="0"/>
              </a:spcAft>
              <a:buSzPct val="100000"/>
              <a:buFont typeface="Wingdings" panose="05000000000000000000" pitchFamily="2" charset="2"/>
              <a:buChar char=""/>
            </a:pPr>
            <a:endParaRPr lang="cs-CZ" sz="1200" dirty="0"/>
          </a:p>
          <a:p>
            <a:pPr marL="0" indent="0">
              <a:buNone/>
            </a:pPr>
            <a:endParaRPr lang="cs-CZ" dirty="0"/>
          </a:p>
        </p:txBody>
      </p:sp>
      <p:sp>
        <p:nvSpPr>
          <p:cNvPr id="4" name="Zástupný symbol pro číslo snímku 3"/>
          <p:cNvSpPr>
            <a:spLocks noGrp="1"/>
          </p:cNvSpPr>
          <p:nvPr>
            <p:ph type="sldNum" sz="quarter" idx="12"/>
          </p:nvPr>
        </p:nvSpPr>
        <p:spPr/>
        <p:txBody>
          <a:bodyPr/>
          <a:lstStyle/>
          <a:p>
            <a:fld id="{479BF083-4774-43B1-9AB0-5CC1AC5DD8EE}" type="slidenum">
              <a:rPr lang="cs-CZ" smtClean="0"/>
              <a:pPr/>
              <a:t>53</a:t>
            </a:fld>
            <a:endParaRPr lang="cs-CZ" dirty="0"/>
          </a:p>
        </p:txBody>
      </p:sp>
    </p:spTree>
    <p:extLst>
      <p:ext uri="{BB962C8B-B14F-4D97-AF65-F5344CB8AC3E}">
        <p14:creationId xmlns:p14="http://schemas.microsoft.com/office/powerpoint/2010/main" val="1349372612"/>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Věcná způsobilost výdajů </a:t>
            </a:r>
          </a:p>
        </p:txBody>
      </p:sp>
      <p:sp>
        <p:nvSpPr>
          <p:cNvPr id="3" name="Zástupný symbol pro obsah 2"/>
          <p:cNvSpPr>
            <a:spLocks noGrp="1"/>
          </p:cNvSpPr>
          <p:nvPr>
            <p:ph idx="1"/>
          </p:nvPr>
        </p:nvSpPr>
        <p:spPr>
          <a:xfrm>
            <a:off x="395536" y="1268760"/>
            <a:ext cx="8568952" cy="5472608"/>
          </a:xfrm>
        </p:spPr>
        <p:txBody>
          <a:bodyPr/>
          <a:lstStyle/>
          <a:p>
            <a:pPr marL="0" lvl="1" indent="0">
              <a:lnSpc>
                <a:spcPct val="100000"/>
              </a:lnSpc>
              <a:spcBef>
                <a:spcPts val="0"/>
              </a:spcBef>
              <a:spcAft>
                <a:spcPts val="0"/>
              </a:spcAft>
              <a:buSzPct val="100000"/>
              <a:buNone/>
            </a:pPr>
            <a:endParaRPr lang="cs-CZ" sz="1600" b="1" u="sng" dirty="0"/>
          </a:p>
          <a:p>
            <a:pPr marL="0" lvl="1" indent="0">
              <a:lnSpc>
                <a:spcPct val="150000"/>
              </a:lnSpc>
              <a:spcBef>
                <a:spcPts val="0"/>
              </a:spcBef>
              <a:spcAft>
                <a:spcPts val="0"/>
              </a:spcAft>
              <a:buSzPct val="100000"/>
              <a:buNone/>
            </a:pPr>
            <a:r>
              <a:rPr lang="cs-CZ" b="1" dirty="0"/>
              <a:t>Kategorie způsobilých výdajů OPZ</a:t>
            </a:r>
          </a:p>
          <a:p>
            <a:pPr marL="0" lvl="1" indent="0" algn="ctr">
              <a:lnSpc>
                <a:spcPct val="100000"/>
              </a:lnSpc>
              <a:spcBef>
                <a:spcPts val="0"/>
              </a:spcBef>
              <a:spcAft>
                <a:spcPts val="0"/>
              </a:spcAft>
              <a:buSzPct val="100000"/>
              <a:buNone/>
            </a:pPr>
            <a:endParaRPr lang="cs-CZ" b="1" dirty="0"/>
          </a:p>
          <a:p>
            <a:pPr>
              <a:lnSpc>
                <a:spcPct val="100000"/>
              </a:lnSpc>
              <a:spcBef>
                <a:spcPts val="0"/>
              </a:spcBef>
              <a:spcAft>
                <a:spcPts val="0"/>
              </a:spcAft>
              <a:defRPr/>
            </a:pPr>
            <a:r>
              <a:rPr lang="cs-CZ" altLang="cs-CZ" sz="2000" b="1" dirty="0"/>
              <a:t>1. Celkové způsobilé výdaje</a:t>
            </a:r>
          </a:p>
          <a:p>
            <a:pPr lvl="1">
              <a:lnSpc>
                <a:spcPct val="100000"/>
              </a:lnSpc>
              <a:spcBef>
                <a:spcPts val="0"/>
              </a:spcBef>
              <a:spcAft>
                <a:spcPts val="0"/>
              </a:spcAft>
              <a:defRPr/>
            </a:pPr>
            <a:r>
              <a:rPr lang="cs-CZ" altLang="cs-CZ" b="1" dirty="0"/>
              <a:t>1.1 Přímé náklady</a:t>
            </a:r>
            <a:r>
              <a:rPr lang="cs-CZ" altLang="cs-CZ" dirty="0"/>
              <a:t>		</a:t>
            </a:r>
          </a:p>
          <a:p>
            <a:pPr lvl="2">
              <a:lnSpc>
                <a:spcPct val="80000"/>
              </a:lnSpc>
              <a:buFont typeface="Wingdings" pitchFamily="2" charset="2"/>
              <a:buChar char="Ø"/>
              <a:defRPr/>
            </a:pPr>
            <a:r>
              <a:rPr lang="cs-CZ" altLang="cs-CZ" dirty="0"/>
              <a:t>1.1.1  Osobní náklady  </a:t>
            </a:r>
          </a:p>
          <a:p>
            <a:pPr lvl="2">
              <a:lnSpc>
                <a:spcPct val="80000"/>
              </a:lnSpc>
              <a:buFont typeface="Wingdings" pitchFamily="2" charset="2"/>
              <a:buChar char="Ø"/>
              <a:defRPr/>
            </a:pPr>
            <a:r>
              <a:rPr lang="cs-CZ" altLang="cs-CZ" dirty="0"/>
              <a:t>1.1.2  Cestovné</a:t>
            </a:r>
          </a:p>
          <a:p>
            <a:pPr lvl="2">
              <a:lnSpc>
                <a:spcPct val="80000"/>
              </a:lnSpc>
              <a:buFont typeface="Wingdings" pitchFamily="2" charset="2"/>
              <a:buChar char="Ø"/>
              <a:defRPr/>
            </a:pPr>
            <a:r>
              <a:rPr lang="cs-CZ" altLang="cs-CZ" dirty="0"/>
              <a:t>1.1.3  Zařízení, vybavení a spotřební materiál</a:t>
            </a:r>
          </a:p>
          <a:p>
            <a:pPr lvl="2">
              <a:lnSpc>
                <a:spcPct val="80000"/>
              </a:lnSpc>
              <a:buFont typeface="Wingdings" pitchFamily="2" charset="2"/>
              <a:buChar char="Ø"/>
              <a:defRPr/>
            </a:pPr>
            <a:r>
              <a:rPr lang="cs-CZ" altLang="cs-CZ" dirty="0"/>
              <a:t>1.1.4  Nákup služeb </a:t>
            </a:r>
          </a:p>
          <a:p>
            <a:pPr lvl="2">
              <a:lnSpc>
                <a:spcPct val="80000"/>
              </a:lnSpc>
              <a:buFont typeface="Wingdings" pitchFamily="2" charset="2"/>
              <a:buChar char="Ø"/>
              <a:defRPr/>
            </a:pPr>
            <a:r>
              <a:rPr lang="cs-CZ" altLang="cs-CZ" dirty="0"/>
              <a:t>1.1.5  Drobné stavební úpravy (do 40 tis. Kč)</a:t>
            </a:r>
          </a:p>
          <a:p>
            <a:pPr lvl="2">
              <a:lnSpc>
                <a:spcPct val="80000"/>
              </a:lnSpc>
              <a:buFont typeface="Wingdings" pitchFamily="2" charset="2"/>
              <a:buChar char="Ø"/>
              <a:defRPr/>
            </a:pPr>
            <a:r>
              <a:rPr lang="cs-CZ" altLang="cs-CZ" dirty="0"/>
              <a:t>1.1.6  Přímá podpora CS </a:t>
            </a:r>
          </a:p>
          <a:p>
            <a:pPr lvl="1">
              <a:lnSpc>
                <a:spcPct val="100000"/>
              </a:lnSpc>
              <a:spcBef>
                <a:spcPts val="0"/>
              </a:spcBef>
              <a:spcAft>
                <a:spcPts val="0"/>
              </a:spcAft>
              <a:defRPr/>
            </a:pPr>
            <a:r>
              <a:rPr lang="cs-CZ" b="1" dirty="0"/>
              <a:t>1.2 Nepřímé náklady </a:t>
            </a:r>
          </a:p>
          <a:p>
            <a:pPr>
              <a:lnSpc>
                <a:spcPct val="100000"/>
              </a:lnSpc>
              <a:spcBef>
                <a:spcPts val="0"/>
              </a:spcBef>
              <a:spcAft>
                <a:spcPts val="0"/>
              </a:spcAft>
              <a:defRPr/>
            </a:pPr>
            <a:endParaRPr lang="cs-CZ" sz="2000" b="1" dirty="0"/>
          </a:p>
          <a:p>
            <a:pPr>
              <a:lnSpc>
                <a:spcPct val="100000"/>
              </a:lnSpc>
              <a:spcBef>
                <a:spcPts val="0"/>
              </a:spcBef>
              <a:spcAft>
                <a:spcPts val="0"/>
              </a:spcAft>
              <a:defRPr/>
            </a:pPr>
            <a:r>
              <a:rPr lang="cs-CZ" sz="2000" b="1" dirty="0"/>
              <a:t>2. Celkové nezpůsobilé výdaje</a:t>
            </a:r>
          </a:p>
          <a:p>
            <a:pPr marL="432000" lvl="1" indent="-432000">
              <a:lnSpc>
                <a:spcPct val="150000"/>
              </a:lnSpc>
              <a:spcBef>
                <a:spcPts val="0"/>
              </a:spcBef>
              <a:spcAft>
                <a:spcPts val="0"/>
              </a:spcAft>
              <a:buSzPct val="100000"/>
              <a:buFont typeface="Wingdings" panose="05000000000000000000" pitchFamily="2" charset="2"/>
              <a:buChar char=""/>
            </a:pPr>
            <a:endParaRPr lang="cs-CZ" sz="1200" dirty="0"/>
          </a:p>
          <a:p>
            <a:pPr marL="0" indent="0">
              <a:buNone/>
            </a:pPr>
            <a:endParaRPr lang="cs-CZ" dirty="0"/>
          </a:p>
        </p:txBody>
      </p:sp>
      <p:sp>
        <p:nvSpPr>
          <p:cNvPr id="4" name="Zástupný symbol pro číslo snímku 3"/>
          <p:cNvSpPr>
            <a:spLocks noGrp="1"/>
          </p:cNvSpPr>
          <p:nvPr>
            <p:ph type="sldNum" sz="quarter" idx="12"/>
          </p:nvPr>
        </p:nvSpPr>
        <p:spPr/>
        <p:txBody>
          <a:bodyPr/>
          <a:lstStyle/>
          <a:p>
            <a:fld id="{479BF083-4774-43B1-9AB0-5CC1AC5DD8EE}" type="slidenum">
              <a:rPr lang="cs-CZ" smtClean="0"/>
              <a:pPr/>
              <a:t>54</a:t>
            </a:fld>
            <a:endParaRPr lang="cs-CZ" dirty="0"/>
          </a:p>
        </p:txBody>
      </p:sp>
    </p:spTree>
    <p:extLst>
      <p:ext uri="{BB962C8B-B14F-4D97-AF65-F5344CB8AC3E}">
        <p14:creationId xmlns:p14="http://schemas.microsoft.com/office/powerpoint/2010/main" val="1199736985"/>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noFill/>
        </p:spPr>
        <p:txBody>
          <a:bodyPr/>
          <a:lstStyle/>
          <a:p>
            <a:r>
              <a:rPr lang="cs-CZ" dirty="0"/>
              <a:t>Věcná způsobilost výdajů </a:t>
            </a:r>
          </a:p>
        </p:txBody>
      </p:sp>
      <p:sp>
        <p:nvSpPr>
          <p:cNvPr id="3" name="Zástupný symbol pro obsah 2"/>
          <p:cNvSpPr>
            <a:spLocks noGrp="1"/>
          </p:cNvSpPr>
          <p:nvPr>
            <p:ph idx="1"/>
          </p:nvPr>
        </p:nvSpPr>
        <p:spPr>
          <a:xfrm>
            <a:off x="251520" y="1484784"/>
            <a:ext cx="8568952" cy="4680520"/>
          </a:xfrm>
        </p:spPr>
        <p:txBody>
          <a:bodyPr/>
          <a:lstStyle/>
          <a:p>
            <a:pPr marL="0" lvl="1" indent="0">
              <a:lnSpc>
                <a:spcPts val="2880"/>
              </a:lnSpc>
              <a:spcBef>
                <a:spcPts val="600"/>
              </a:spcBef>
              <a:spcAft>
                <a:spcPts val="600"/>
              </a:spcAft>
              <a:buSzPct val="100000"/>
              <a:buNone/>
              <a:defRPr/>
            </a:pPr>
            <a:r>
              <a:rPr lang="cs-CZ" altLang="cs-CZ" b="1" dirty="0"/>
              <a:t>1.1.1</a:t>
            </a:r>
            <a:r>
              <a:rPr lang="cs-CZ" b="1" dirty="0"/>
              <a:t> Osobní náklady</a:t>
            </a:r>
            <a:endParaRPr lang="cs-CZ" altLang="cs-CZ" b="1" dirty="0"/>
          </a:p>
          <a:p>
            <a:pPr marL="432000" lvl="1" indent="-432000" algn="just">
              <a:lnSpc>
                <a:spcPct val="100000"/>
              </a:lnSpc>
              <a:spcBef>
                <a:spcPts val="0"/>
              </a:spcBef>
              <a:spcAft>
                <a:spcPts val="0"/>
              </a:spcAft>
              <a:buSzPct val="100000"/>
              <a:buFont typeface="Wingdings" panose="05000000000000000000" pitchFamily="2" charset="2"/>
              <a:buChar char=""/>
              <a:defRPr/>
            </a:pPr>
            <a:r>
              <a:rPr lang="cs-CZ" altLang="cs-CZ" dirty="0"/>
              <a:t>mzdy a platy pracovníků zaměstnaní výhradně pro projekt</a:t>
            </a:r>
          </a:p>
          <a:p>
            <a:pPr marL="432000" lvl="1" indent="-432000" algn="just">
              <a:lnSpc>
                <a:spcPct val="100000"/>
              </a:lnSpc>
              <a:spcBef>
                <a:spcPts val="0"/>
              </a:spcBef>
              <a:spcAft>
                <a:spcPts val="0"/>
              </a:spcAft>
              <a:buSzPct val="100000"/>
              <a:buFont typeface="Wingdings" panose="05000000000000000000" pitchFamily="2" charset="2"/>
              <a:buChar char=""/>
              <a:defRPr/>
            </a:pPr>
            <a:r>
              <a:rPr lang="cs-CZ" altLang="cs-CZ" dirty="0"/>
              <a:t>příslušná část mezd nebo platů zaměstnanců, kteří se na realizaci projektu podílejí pouze částí svého úvazku</a:t>
            </a:r>
          </a:p>
          <a:p>
            <a:pPr marL="432000" lvl="1" indent="-432000" algn="just">
              <a:lnSpc>
                <a:spcPct val="100000"/>
              </a:lnSpc>
              <a:spcBef>
                <a:spcPts val="0"/>
              </a:spcBef>
              <a:spcAft>
                <a:spcPts val="0"/>
              </a:spcAft>
              <a:buSzPct val="100000"/>
              <a:buFont typeface="Wingdings" panose="05000000000000000000" pitchFamily="2" charset="2"/>
              <a:buChar char=""/>
              <a:defRPr/>
            </a:pPr>
            <a:r>
              <a:rPr lang="cs-CZ" altLang="cs-CZ" dirty="0"/>
              <a:t>ostatní osobní náklady na zaměstnance, kteří jsou zaměstnáni na DPČ nebo DPP</a:t>
            </a:r>
          </a:p>
          <a:p>
            <a:pPr marL="432000" lvl="1" indent="-432000" algn="just">
              <a:lnSpc>
                <a:spcPct val="100000"/>
              </a:lnSpc>
              <a:spcBef>
                <a:spcPts val="0"/>
              </a:spcBef>
              <a:spcAft>
                <a:spcPts val="0"/>
              </a:spcAft>
              <a:buSzPct val="100000"/>
              <a:buFont typeface="Wingdings" panose="05000000000000000000" pitchFamily="2" charset="2"/>
              <a:buChar char=""/>
              <a:defRPr/>
            </a:pPr>
            <a:r>
              <a:rPr lang="cs-CZ" altLang="cs-CZ" dirty="0"/>
              <a:t>výdaje na odměny</a:t>
            </a:r>
          </a:p>
          <a:p>
            <a:pPr marL="432000" lvl="1" indent="-432000" algn="just">
              <a:lnSpc>
                <a:spcPct val="100000"/>
              </a:lnSpc>
              <a:spcBef>
                <a:spcPts val="0"/>
              </a:spcBef>
              <a:spcAft>
                <a:spcPts val="0"/>
              </a:spcAft>
              <a:buSzPct val="100000"/>
              <a:buFont typeface="Wingdings" panose="05000000000000000000" pitchFamily="2" charset="2"/>
              <a:buChar char=""/>
              <a:defRPr/>
            </a:pPr>
            <a:r>
              <a:rPr lang="cs-CZ" altLang="cs-CZ" b="1" dirty="0"/>
              <a:t>nesmí přesáhnout obvyklou výši v daném místě, čase a oboru! </a:t>
            </a:r>
          </a:p>
          <a:p>
            <a:pPr marL="432000" lvl="1" indent="-432000" algn="just">
              <a:lnSpc>
                <a:spcPct val="100000"/>
              </a:lnSpc>
              <a:spcBef>
                <a:spcPts val="0"/>
              </a:spcBef>
              <a:spcAft>
                <a:spcPts val="0"/>
              </a:spcAft>
              <a:buSzPct val="100000"/>
              <a:buFont typeface="Wingdings" panose="05000000000000000000" pitchFamily="2" charset="2"/>
              <a:buChar char=""/>
              <a:defRPr/>
            </a:pPr>
            <a:r>
              <a:rPr lang="cs-CZ" altLang="cs-CZ" dirty="0"/>
              <a:t>pro porovnání osobních výdajů lze využít Informační systém </a:t>
            </a:r>
            <a:br>
              <a:rPr lang="cs-CZ" altLang="cs-CZ" dirty="0"/>
            </a:br>
            <a:r>
              <a:rPr lang="cs-CZ" altLang="cs-CZ" dirty="0"/>
              <a:t>o průměrném výdělku (ISPV) dostupný  na </a:t>
            </a:r>
            <a:r>
              <a:rPr lang="cs-CZ" altLang="cs-CZ" b="1" dirty="0">
                <a:hlinkClick r:id="rId3"/>
              </a:rPr>
              <a:t>www.mpsv.cz/ISPV.php</a:t>
            </a:r>
            <a:endParaRPr lang="cs-CZ" altLang="cs-CZ" b="1" dirty="0"/>
          </a:p>
          <a:p>
            <a:pPr marL="432000" lvl="1" indent="-432000" algn="just">
              <a:lnSpc>
                <a:spcPct val="100000"/>
              </a:lnSpc>
              <a:spcBef>
                <a:spcPts val="0"/>
              </a:spcBef>
              <a:spcAft>
                <a:spcPts val="0"/>
              </a:spcAft>
              <a:buSzPct val="100000"/>
              <a:buFont typeface="Wingdings" panose="05000000000000000000" pitchFamily="2" charset="2"/>
              <a:buChar char=""/>
              <a:defRPr/>
            </a:pPr>
            <a:r>
              <a:rPr lang="cs-CZ" altLang="cs-CZ" dirty="0"/>
              <a:t>ŘO zveřejňuje </a:t>
            </a:r>
            <a:r>
              <a:rPr lang="cs-CZ" altLang="cs-CZ" b="1" dirty="0"/>
              <a:t>přehled obvyklých výší mezd a platů</a:t>
            </a:r>
            <a:r>
              <a:rPr lang="cs-CZ" altLang="cs-CZ" dirty="0"/>
              <a:t> pro nejčastější pozice v rámci projektů podpořených z OPZ na portálu </a:t>
            </a:r>
            <a:r>
              <a:rPr lang="cs-CZ" altLang="cs-CZ" b="1" dirty="0"/>
              <a:t>www.esfcr.cz</a:t>
            </a:r>
            <a:endParaRPr lang="cs-CZ" altLang="cs-CZ" dirty="0"/>
          </a:p>
          <a:p>
            <a:pPr marL="432000" lvl="1" indent="-432000">
              <a:lnSpc>
                <a:spcPct val="100000"/>
              </a:lnSpc>
              <a:spcBef>
                <a:spcPts val="0"/>
              </a:spcBef>
              <a:spcAft>
                <a:spcPts val="0"/>
              </a:spcAft>
              <a:buSzPct val="100000"/>
              <a:buFont typeface="Wingdings" panose="05000000000000000000" pitchFamily="2" charset="2"/>
              <a:buChar char=""/>
              <a:defRPr/>
            </a:pPr>
            <a:endParaRPr lang="cs-CZ" altLang="cs-CZ" b="1" dirty="0"/>
          </a:p>
          <a:p>
            <a:pPr marL="432000" lvl="1" indent="-432000">
              <a:lnSpc>
                <a:spcPct val="100000"/>
              </a:lnSpc>
              <a:spcBef>
                <a:spcPts val="0"/>
              </a:spcBef>
              <a:spcAft>
                <a:spcPts val="0"/>
              </a:spcAft>
              <a:buSzPct val="100000"/>
              <a:buFont typeface="Wingdings" panose="05000000000000000000" pitchFamily="2" charset="2"/>
              <a:buChar char=""/>
              <a:defRPr/>
            </a:pPr>
            <a:endParaRPr lang="cs-CZ" altLang="cs-CZ" sz="1600" b="1" dirty="0"/>
          </a:p>
          <a:p>
            <a:pPr marL="171450" lvl="1" indent="-171450">
              <a:lnSpc>
                <a:spcPct val="100000"/>
              </a:lnSpc>
              <a:spcBef>
                <a:spcPts val="0"/>
              </a:spcBef>
              <a:spcAft>
                <a:spcPts val="0"/>
              </a:spcAft>
              <a:buSzPct val="100000"/>
              <a:buFont typeface="Wingdings" panose="05000000000000000000" pitchFamily="2" charset="2"/>
              <a:buChar char="ü"/>
              <a:defRPr/>
            </a:pPr>
            <a:endParaRPr lang="cs-CZ" sz="1000" b="1" dirty="0"/>
          </a:p>
          <a:p>
            <a:pPr lvl="1">
              <a:buFont typeface="Arial" panose="020B0604020202020204" pitchFamily="34" charset="0"/>
              <a:buChar char="•"/>
              <a:defRPr/>
            </a:pPr>
            <a:endParaRPr lang="cs-CZ" altLang="cs-CZ" sz="1800" dirty="0">
              <a:solidFill>
                <a:srgbClr val="92D050"/>
              </a:solidFill>
            </a:endParaRPr>
          </a:p>
          <a:p>
            <a:endParaRPr lang="cs-CZ" dirty="0"/>
          </a:p>
        </p:txBody>
      </p:sp>
      <p:sp>
        <p:nvSpPr>
          <p:cNvPr id="4" name="Zástupný symbol pro číslo snímku 3"/>
          <p:cNvSpPr>
            <a:spLocks noGrp="1"/>
          </p:cNvSpPr>
          <p:nvPr>
            <p:ph type="sldNum" sz="quarter" idx="12"/>
          </p:nvPr>
        </p:nvSpPr>
        <p:spPr/>
        <p:txBody>
          <a:bodyPr/>
          <a:lstStyle/>
          <a:p>
            <a:fld id="{479BF083-4774-43B1-9AB0-5CC1AC5DD8EE}" type="slidenum">
              <a:rPr lang="cs-CZ" smtClean="0"/>
              <a:pPr/>
              <a:t>55</a:t>
            </a:fld>
            <a:endParaRPr lang="cs-CZ" dirty="0"/>
          </a:p>
        </p:txBody>
      </p:sp>
    </p:spTree>
    <p:extLst>
      <p:ext uri="{BB962C8B-B14F-4D97-AF65-F5344CB8AC3E}">
        <p14:creationId xmlns:p14="http://schemas.microsoft.com/office/powerpoint/2010/main" val="1642766051"/>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noFill/>
        </p:spPr>
        <p:txBody>
          <a:bodyPr/>
          <a:lstStyle/>
          <a:p>
            <a:r>
              <a:rPr lang="cs-CZ" dirty="0"/>
              <a:t>Věcná způsobilost výdajů </a:t>
            </a:r>
          </a:p>
        </p:txBody>
      </p:sp>
      <p:sp>
        <p:nvSpPr>
          <p:cNvPr id="3" name="Zástupný symbol pro obsah 2"/>
          <p:cNvSpPr>
            <a:spLocks noGrp="1"/>
          </p:cNvSpPr>
          <p:nvPr>
            <p:ph idx="1"/>
          </p:nvPr>
        </p:nvSpPr>
        <p:spPr>
          <a:xfrm>
            <a:off x="251520" y="1268760"/>
            <a:ext cx="8568952" cy="5472608"/>
          </a:xfrm>
        </p:spPr>
        <p:txBody>
          <a:bodyPr/>
          <a:lstStyle/>
          <a:p>
            <a:pPr marL="0" lvl="1" indent="0">
              <a:lnSpc>
                <a:spcPts val="2880"/>
              </a:lnSpc>
              <a:spcBef>
                <a:spcPts val="600"/>
              </a:spcBef>
              <a:spcAft>
                <a:spcPts val="600"/>
              </a:spcAft>
              <a:buSzPct val="100000"/>
              <a:buNone/>
              <a:defRPr/>
            </a:pPr>
            <a:r>
              <a:rPr lang="cs-CZ" altLang="cs-CZ" b="1" dirty="0"/>
              <a:t>1.1.1</a:t>
            </a:r>
            <a:r>
              <a:rPr lang="cs-CZ" b="1" dirty="0"/>
              <a:t> Osobní náklady</a:t>
            </a:r>
            <a:endParaRPr lang="cs-CZ" altLang="cs-CZ" b="1" dirty="0"/>
          </a:p>
          <a:p>
            <a:pPr marL="432000" lvl="1" indent="-432000" algn="just">
              <a:lnSpc>
                <a:spcPct val="100000"/>
              </a:lnSpc>
              <a:spcBef>
                <a:spcPts val="600"/>
              </a:spcBef>
              <a:spcAft>
                <a:spcPts val="0"/>
              </a:spcAft>
              <a:buSzPct val="100000"/>
              <a:buFont typeface="Wingdings" panose="05000000000000000000" pitchFamily="2" charset="2"/>
              <a:buChar char=""/>
              <a:defRPr/>
            </a:pPr>
            <a:r>
              <a:rPr lang="cs-CZ" b="1" dirty="0"/>
              <a:t>PS, DPČ, DPP </a:t>
            </a:r>
            <a:r>
              <a:rPr lang="cs-CZ" dirty="0"/>
              <a:t>musí být uzavřeny v souladu se zákoníkem práce</a:t>
            </a:r>
          </a:p>
          <a:p>
            <a:pPr marL="432000" lvl="1" indent="-432000" algn="just">
              <a:lnSpc>
                <a:spcPct val="100000"/>
              </a:lnSpc>
              <a:spcBef>
                <a:spcPts val="600"/>
              </a:spcBef>
              <a:spcAft>
                <a:spcPts val="0"/>
              </a:spcAft>
              <a:buSzPct val="100000"/>
              <a:buFont typeface="Wingdings" panose="05000000000000000000" pitchFamily="2" charset="2"/>
              <a:buChar char=""/>
              <a:defRPr/>
            </a:pPr>
            <a:r>
              <a:rPr lang="cs-CZ" altLang="cs-CZ" b="1" dirty="0"/>
              <a:t>Mzdové náklady</a:t>
            </a:r>
            <a:r>
              <a:rPr lang="cs-CZ" altLang="cs-CZ" dirty="0"/>
              <a:t> = </a:t>
            </a:r>
            <a:r>
              <a:rPr lang="cs-CZ" dirty="0"/>
              <a:t>hrubá mzda / plat nebo odměna (DPČ, DPP, OSVČ) + odvody zaměstnavatele na SP a ZP a další poplatky spojené se zaměstnancem hrazené zaměstnavatelem povinně na základě právních předpisů</a:t>
            </a:r>
          </a:p>
          <a:p>
            <a:pPr marL="432000" lvl="1" indent="-432000" algn="just">
              <a:lnSpc>
                <a:spcPct val="100000"/>
              </a:lnSpc>
              <a:spcBef>
                <a:spcPts val="600"/>
              </a:spcBef>
              <a:spcAft>
                <a:spcPts val="0"/>
              </a:spcAft>
              <a:buSzPct val="100000"/>
              <a:buFont typeface="Wingdings" panose="05000000000000000000" pitchFamily="2" charset="2"/>
              <a:buChar char=""/>
              <a:defRPr/>
            </a:pPr>
            <a:r>
              <a:rPr lang="cs-CZ" b="1" dirty="0"/>
              <a:t>Náhrady</a:t>
            </a:r>
            <a:r>
              <a:rPr lang="cs-CZ" dirty="0"/>
              <a:t> </a:t>
            </a:r>
          </a:p>
          <a:p>
            <a:pPr marL="0" lvl="1" indent="0" algn="just">
              <a:lnSpc>
                <a:spcPct val="100000"/>
              </a:lnSpc>
              <a:spcBef>
                <a:spcPts val="600"/>
              </a:spcBef>
              <a:spcAft>
                <a:spcPts val="0"/>
              </a:spcAft>
              <a:buSzPct val="100000"/>
              <a:buNone/>
              <a:defRPr/>
            </a:pPr>
            <a:r>
              <a:rPr lang="cs-CZ" b="1" dirty="0"/>
              <a:t>        - za dovolenou </a:t>
            </a:r>
            <a:r>
              <a:rPr lang="cs-CZ" dirty="0"/>
              <a:t>(4, 5 nebo 8 týdnů dovolené dle typu 	zaměstnavatele, viz § 213 zákona č. 262/2006 Sb., zákoník práce) - 	způsobilé pouze v rozsahu, v jakém odpovídají zapojení 	zaměstnance do realizace projektu</a:t>
            </a:r>
          </a:p>
          <a:p>
            <a:pPr marL="0" lvl="1" indent="0" algn="just">
              <a:lnSpc>
                <a:spcPct val="100000"/>
              </a:lnSpc>
              <a:spcBef>
                <a:spcPts val="600"/>
              </a:spcBef>
              <a:spcAft>
                <a:spcPts val="0"/>
              </a:spcAft>
              <a:buSzPct val="100000"/>
              <a:buNone/>
              <a:defRPr/>
            </a:pPr>
            <a:r>
              <a:rPr lang="cs-CZ" b="1" dirty="0"/>
              <a:t>        - v případě překážek v práci </a:t>
            </a:r>
            <a:r>
              <a:rPr lang="cs-CZ" dirty="0"/>
              <a:t>(v souladu se zákoníkem práce)</a:t>
            </a:r>
          </a:p>
          <a:p>
            <a:pPr marL="0" lvl="1" indent="0" algn="just">
              <a:lnSpc>
                <a:spcPct val="100000"/>
              </a:lnSpc>
              <a:spcBef>
                <a:spcPts val="600"/>
              </a:spcBef>
              <a:spcAft>
                <a:spcPts val="0"/>
              </a:spcAft>
              <a:buSzPct val="100000"/>
              <a:buNone/>
              <a:defRPr/>
            </a:pPr>
            <a:r>
              <a:rPr lang="cs-CZ" b="1" dirty="0"/>
              <a:t>        - za dny dočasné pracovní neschopnosti nebo karantény </a:t>
            </a:r>
            <a:r>
              <a:rPr lang="cs-CZ" dirty="0"/>
              <a:t>(jejich 	poměrná část)</a:t>
            </a:r>
            <a:endParaRPr lang="cs-CZ" b="1" dirty="0"/>
          </a:p>
          <a:p>
            <a:pPr marL="432000" lvl="1" indent="-432000">
              <a:lnSpc>
                <a:spcPct val="100000"/>
              </a:lnSpc>
              <a:spcBef>
                <a:spcPts val="0"/>
              </a:spcBef>
              <a:spcAft>
                <a:spcPts val="0"/>
              </a:spcAft>
              <a:buSzPct val="100000"/>
              <a:buFont typeface="Wingdings" panose="05000000000000000000" pitchFamily="2" charset="2"/>
              <a:buChar char=""/>
              <a:defRPr/>
            </a:pPr>
            <a:endParaRPr lang="cs-CZ" sz="1600" dirty="0"/>
          </a:p>
          <a:p>
            <a:pPr marL="171450" lvl="1" indent="-171450">
              <a:lnSpc>
                <a:spcPct val="100000"/>
              </a:lnSpc>
              <a:spcBef>
                <a:spcPts val="0"/>
              </a:spcBef>
              <a:spcAft>
                <a:spcPts val="0"/>
              </a:spcAft>
              <a:buSzPct val="100000"/>
              <a:buFont typeface="Wingdings" panose="05000000000000000000" pitchFamily="2" charset="2"/>
              <a:buChar char="ü"/>
              <a:defRPr/>
            </a:pPr>
            <a:endParaRPr lang="cs-CZ" sz="1000" b="1" dirty="0"/>
          </a:p>
          <a:p>
            <a:pPr lvl="1">
              <a:buFont typeface="Arial" panose="020B0604020202020204" pitchFamily="34" charset="0"/>
              <a:buChar char="•"/>
              <a:defRPr/>
            </a:pPr>
            <a:endParaRPr lang="cs-CZ" altLang="cs-CZ" sz="1800" dirty="0">
              <a:solidFill>
                <a:srgbClr val="92D050"/>
              </a:solidFill>
            </a:endParaRPr>
          </a:p>
          <a:p>
            <a:endParaRPr lang="cs-CZ" dirty="0"/>
          </a:p>
        </p:txBody>
      </p:sp>
      <p:sp>
        <p:nvSpPr>
          <p:cNvPr id="4" name="Zástupný symbol pro číslo snímku 3"/>
          <p:cNvSpPr>
            <a:spLocks noGrp="1"/>
          </p:cNvSpPr>
          <p:nvPr>
            <p:ph type="sldNum" sz="quarter" idx="12"/>
          </p:nvPr>
        </p:nvSpPr>
        <p:spPr/>
        <p:txBody>
          <a:bodyPr/>
          <a:lstStyle/>
          <a:p>
            <a:fld id="{479BF083-4774-43B1-9AB0-5CC1AC5DD8EE}" type="slidenum">
              <a:rPr lang="cs-CZ" smtClean="0"/>
              <a:pPr/>
              <a:t>56</a:t>
            </a:fld>
            <a:endParaRPr lang="cs-CZ" dirty="0"/>
          </a:p>
        </p:txBody>
      </p:sp>
    </p:spTree>
    <p:extLst>
      <p:ext uri="{BB962C8B-B14F-4D97-AF65-F5344CB8AC3E}">
        <p14:creationId xmlns:p14="http://schemas.microsoft.com/office/powerpoint/2010/main" val="3927558837"/>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noFill/>
        </p:spPr>
        <p:txBody>
          <a:bodyPr/>
          <a:lstStyle/>
          <a:p>
            <a:r>
              <a:rPr lang="cs-CZ" dirty="0"/>
              <a:t>Věcná způsobilost výdajů </a:t>
            </a:r>
          </a:p>
        </p:txBody>
      </p:sp>
      <p:sp>
        <p:nvSpPr>
          <p:cNvPr id="3" name="Zástupný symbol pro obsah 2"/>
          <p:cNvSpPr>
            <a:spLocks noGrp="1"/>
          </p:cNvSpPr>
          <p:nvPr>
            <p:ph idx="1"/>
          </p:nvPr>
        </p:nvSpPr>
        <p:spPr>
          <a:xfrm>
            <a:off x="251520" y="1340768"/>
            <a:ext cx="8568952" cy="5328592"/>
          </a:xfrm>
        </p:spPr>
        <p:txBody>
          <a:bodyPr/>
          <a:lstStyle/>
          <a:p>
            <a:pPr marL="0" lvl="1" indent="0">
              <a:lnSpc>
                <a:spcPts val="2880"/>
              </a:lnSpc>
              <a:spcBef>
                <a:spcPts val="600"/>
              </a:spcBef>
              <a:spcAft>
                <a:spcPts val="600"/>
              </a:spcAft>
              <a:buSzPct val="100000"/>
              <a:buNone/>
              <a:defRPr/>
            </a:pPr>
            <a:r>
              <a:rPr lang="cs-CZ" altLang="cs-CZ" b="1" dirty="0"/>
              <a:t>1.1.1</a:t>
            </a:r>
            <a:r>
              <a:rPr lang="cs-CZ" b="1" dirty="0"/>
              <a:t> Osobní náklady</a:t>
            </a:r>
            <a:endParaRPr lang="cs-CZ" altLang="cs-CZ" b="1" dirty="0"/>
          </a:p>
          <a:p>
            <a:pPr marL="432000" lvl="1" indent="-432000" algn="just">
              <a:lnSpc>
                <a:spcPct val="100000"/>
              </a:lnSpc>
              <a:spcBef>
                <a:spcPts val="0"/>
              </a:spcBef>
              <a:spcAft>
                <a:spcPts val="0"/>
              </a:spcAft>
              <a:buSzPct val="100000"/>
              <a:buFont typeface="Wingdings" panose="05000000000000000000" pitchFamily="2" charset="2"/>
              <a:buChar char=""/>
              <a:defRPr/>
            </a:pPr>
            <a:r>
              <a:rPr lang="cs-CZ" sz="1800" dirty="0"/>
              <a:t>Pracovní úvazky zaměstnance se nesmí překrývat a není možné, aby byl </a:t>
            </a:r>
            <a:br>
              <a:rPr lang="cs-CZ" sz="1800" dirty="0"/>
            </a:br>
            <a:r>
              <a:rPr lang="cs-CZ" sz="1800" dirty="0"/>
              <a:t>za stejnou práci placen vícekrát</a:t>
            </a:r>
          </a:p>
          <a:p>
            <a:pPr marL="432000" lvl="1" indent="-432000" algn="just">
              <a:lnSpc>
                <a:spcPct val="100000"/>
              </a:lnSpc>
              <a:spcBef>
                <a:spcPts val="0"/>
              </a:spcBef>
              <a:spcAft>
                <a:spcPts val="0"/>
              </a:spcAft>
              <a:buSzPct val="100000"/>
              <a:buFont typeface="Wingdings" panose="05000000000000000000" pitchFamily="2" charset="2"/>
              <a:buChar char=""/>
              <a:defRPr/>
            </a:pPr>
            <a:endParaRPr lang="cs-CZ" sz="1800" b="1" dirty="0"/>
          </a:p>
          <a:p>
            <a:pPr marL="432000" lvl="1" indent="-432000" algn="just">
              <a:lnSpc>
                <a:spcPct val="100000"/>
              </a:lnSpc>
              <a:spcBef>
                <a:spcPts val="0"/>
              </a:spcBef>
              <a:spcAft>
                <a:spcPts val="0"/>
              </a:spcAft>
              <a:buSzPct val="100000"/>
              <a:buFont typeface="Wingdings" panose="05000000000000000000" pitchFamily="2" charset="2"/>
              <a:buChar char=""/>
              <a:defRPr/>
            </a:pPr>
            <a:r>
              <a:rPr lang="cs-CZ" sz="1800" b="1" dirty="0">
                <a:solidFill>
                  <a:srgbClr val="FF0000"/>
                </a:solidFill>
              </a:rPr>
              <a:t>Výše úvazku = maximálně 1,0 </a:t>
            </a:r>
            <a:r>
              <a:rPr lang="cs-CZ" sz="1800" dirty="0">
                <a:solidFill>
                  <a:srgbClr val="FF0000"/>
                </a:solidFill>
              </a:rPr>
              <a:t>(součet veškerých úvazků zaměstnance </a:t>
            </a:r>
            <a:br>
              <a:rPr lang="cs-CZ" sz="1800" dirty="0">
                <a:solidFill>
                  <a:srgbClr val="FF0000"/>
                </a:solidFill>
              </a:rPr>
            </a:br>
            <a:r>
              <a:rPr lang="cs-CZ" sz="1800" dirty="0">
                <a:solidFill>
                  <a:srgbClr val="FF0000"/>
                </a:solidFill>
              </a:rPr>
              <a:t>u všech subjektů zapojených do projektu – příjemce a partneři), a to po celou dobu zapojení daného pracovníka do realizace projektu</a:t>
            </a:r>
            <a:endParaRPr lang="cs-CZ" sz="1800" b="1" dirty="0">
              <a:solidFill>
                <a:srgbClr val="FF0000"/>
              </a:solidFill>
            </a:endParaRPr>
          </a:p>
          <a:p>
            <a:pPr marL="432000" lvl="1" indent="-432000" algn="just">
              <a:lnSpc>
                <a:spcPct val="100000"/>
              </a:lnSpc>
              <a:spcBef>
                <a:spcPts val="0"/>
              </a:spcBef>
              <a:spcAft>
                <a:spcPts val="0"/>
              </a:spcAft>
              <a:buSzPct val="100000"/>
              <a:buFont typeface="Wingdings" panose="05000000000000000000" pitchFamily="2" charset="2"/>
              <a:buChar char=""/>
              <a:defRPr/>
            </a:pPr>
            <a:endParaRPr lang="cs-CZ" sz="1800" dirty="0"/>
          </a:p>
          <a:p>
            <a:pPr marL="432000" lvl="1" indent="-432000" algn="just">
              <a:lnSpc>
                <a:spcPct val="100000"/>
              </a:lnSpc>
              <a:spcBef>
                <a:spcPts val="0"/>
              </a:spcBef>
              <a:spcAft>
                <a:spcPts val="0"/>
              </a:spcAft>
              <a:buSzPct val="100000"/>
              <a:buFont typeface="Wingdings" panose="05000000000000000000" pitchFamily="2" charset="2"/>
              <a:buChar char=""/>
              <a:defRPr/>
            </a:pPr>
            <a:r>
              <a:rPr lang="cs-CZ" altLang="cs-CZ" sz="1800" b="1" dirty="0"/>
              <a:t>Realizační tým projektu (RT) = </a:t>
            </a:r>
            <a:r>
              <a:rPr lang="cs-CZ" altLang="cs-CZ" sz="1800" dirty="0"/>
              <a:t>zařazení mezi přímé/nepřímé náklady projektu dle pracovní náplně v projektu, dle vazby na CS – přímá x nepřímá vazba</a:t>
            </a:r>
          </a:p>
          <a:p>
            <a:pPr marL="432000" lvl="1" indent="-432000" algn="just">
              <a:lnSpc>
                <a:spcPct val="100000"/>
              </a:lnSpc>
              <a:spcBef>
                <a:spcPts val="0"/>
              </a:spcBef>
              <a:spcAft>
                <a:spcPts val="0"/>
              </a:spcAft>
              <a:buSzPct val="100000"/>
              <a:buFont typeface="Wingdings" panose="05000000000000000000" pitchFamily="2" charset="2"/>
              <a:buChar char=""/>
              <a:defRPr/>
            </a:pPr>
            <a:endParaRPr lang="cs-CZ" altLang="cs-CZ" sz="1800" dirty="0"/>
          </a:p>
          <a:p>
            <a:pPr marL="432000" lvl="1" indent="-432000" algn="just">
              <a:lnSpc>
                <a:spcPct val="100000"/>
              </a:lnSpc>
              <a:spcBef>
                <a:spcPts val="0"/>
              </a:spcBef>
              <a:spcAft>
                <a:spcPts val="0"/>
              </a:spcAft>
              <a:buSzPct val="100000"/>
              <a:buFont typeface="Wingdings" panose="05000000000000000000" pitchFamily="2" charset="2"/>
              <a:buChar char=""/>
              <a:defRPr/>
            </a:pPr>
            <a:r>
              <a:rPr lang="cs-CZ" altLang="cs-CZ" sz="1800" b="1" dirty="0"/>
              <a:t>PŘÍMÉ NÁKLADY: </a:t>
            </a:r>
            <a:r>
              <a:rPr lang="cs-CZ" altLang="cs-CZ" sz="1800" dirty="0"/>
              <a:t>pouze přímá práce s CS nebo zajištění výstupu, který je určen k přímému využití CS</a:t>
            </a:r>
          </a:p>
          <a:p>
            <a:pPr marL="432000" lvl="1" indent="-432000" algn="just">
              <a:lnSpc>
                <a:spcPct val="100000"/>
              </a:lnSpc>
              <a:spcBef>
                <a:spcPts val="0"/>
              </a:spcBef>
              <a:spcAft>
                <a:spcPts val="0"/>
              </a:spcAft>
              <a:buSzPct val="100000"/>
              <a:buFont typeface="Wingdings" panose="05000000000000000000" pitchFamily="2" charset="2"/>
              <a:buChar char=""/>
              <a:defRPr/>
            </a:pPr>
            <a:endParaRPr lang="cs-CZ" altLang="cs-CZ" sz="1800" dirty="0"/>
          </a:p>
          <a:p>
            <a:pPr marL="432000" lvl="1" indent="-432000" algn="just">
              <a:lnSpc>
                <a:spcPct val="100000"/>
              </a:lnSpc>
              <a:spcBef>
                <a:spcPts val="0"/>
              </a:spcBef>
              <a:spcAft>
                <a:spcPts val="0"/>
              </a:spcAft>
              <a:buSzPct val="100000"/>
              <a:buFont typeface="Wingdings" panose="05000000000000000000" pitchFamily="2" charset="2"/>
              <a:buChar char=""/>
              <a:defRPr/>
            </a:pPr>
            <a:r>
              <a:rPr lang="cs-CZ" altLang="cs-CZ" sz="1800" b="1" dirty="0"/>
              <a:t>NEPŘÍMÉ NÁKLADY: </a:t>
            </a:r>
            <a:r>
              <a:rPr lang="cs-CZ" altLang="cs-CZ" sz="1800" dirty="0"/>
              <a:t>projektový/finanční manažer a ostatní pozice (administrativní, podpůrné), které nepracují přímo s CS</a:t>
            </a:r>
          </a:p>
          <a:p>
            <a:pPr lvl="1">
              <a:buFont typeface="Arial" panose="020B0604020202020204" pitchFamily="34" charset="0"/>
              <a:buChar char="•"/>
              <a:defRPr/>
            </a:pPr>
            <a:endParaRPr lang="cs-CZ" altLang="cs-CZ" sz="1800" dirty="0">
              <a:solidFill>
                <a:srgbClr val="92D050"/>
              </a:solidFill>
            </a:endParaRPr>
          </a:p>
          <a:p>
            <a:endParaRPr lang="cs-CZ" dirty="0"/>
          </a:p>
        </p:txBody>
      </p:sp>
      <p:sp>
        <p:nvSpPr>
          <p:cNvPr id="4" name="Zástupný symbol pro číslo snímku 3"/>
          <p:cNvSpPr>
            <a:spLocks noGrp="1"/>
          </p:cNvSpPr>
          <p:nvPr>
            <p:ph type="sldNum" sz="quarter" idx="12"/>
          </p:nvPr>
        </p:nvSpPr>
        <p:spPr/>
        <p:txBody>
          <a:bodyPr/>
          <a:lstStyle/>
          <a:p>
            <a:fld id="{479BF083-4774-43B1-9AB0-5CC1AC5DD8EE}" type="slidenum">
              <a:rPr lang="cs-CZ" smtClean="0"/>
              <a:pPr/>
              <a:t>57</a:t>
            </a:fld>
            <a:endParaRPr lang="cs-CZ" dirty="0"/>
          </a:p>
        </p:txBody>
      </p:sp>
    </p:spTree>
    <p:extLst>
      <p:ext uri="{BB962C8B-B14F-4D97-AF65-F5344CB8AC3E}">
        <p14:creationId xmlns:p14="http://schemas.microsoft.com/office/powerpoint/2010/main" val="3330545039"/>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Věcná způsobilost výdajů </a:t>
            </a:r>
          </a:p>
        </p:txBody>
      </p:sp>
      <p:sp>
        <p:nvSpPr>
          <p:cNvPr id="3" name="Zástupný symbol pro obsah 2"/>
          <p:cNvSpPr>
            <a:spLocks noGrp="1"/>
          </p:cNvSpPr>
          <p:nvPr>
            <p:ph idx="1"/>
          </p:nvPr>
        </p:nvSpPr>
        <p:spPr>
          <a:xfrm>
            <a:off x="251520" y="1412776"/>
            <a:ext cx="8568952" cy="4896544"/>
          </a:xfrm>
        </p:spPr>
        <p:txBody>
          <a:bodyPr/>
          <a:lstStyle/>
          <a:p>
            <a:pPr marL="0" indent="0">
              <a:buNone/>
            </a:pPr>
            <a:r>
              <a:rPr lang="cs-CZ" sz="2000" b="1" dirty="0"/>
              <a:t>1.1.2 Cestovné</a:t>
            </a:r>
          </a:p>
          <a:p>
            <a:pPr marL="0" indent="0" algn="just">
              <a:lnSpc>
                <a:spcPct val="100000"/>
              </a:lnSpc>
              <a:spcBef>
                <a:spcPts val="0"/>
              </a:spcBef>
              <a:spcAft>
                <a:spcPts val="0"/>
              </a:spcAft>
              <a:buNone/>
            </a:pPr>
            <a:r>
              <a:rPr lang="cs-CZ" altLang="cs-CZ" sz="2000" b="1" dirty="0"/>
              <a:t>Cestovní náhrady = </a:t>
            </a:r>
            <a:r>
              <a:rPr lang="cs-CZ" altLang="cs-CZ" sz="2000" dirty="0"/>
              <a:t>náhrady za jízdní výdaje, výdaje za ubytování, </a:t>
            </a:r>
            <a:br>
              <a:rPr lang="cs-CZ" altLang="cs-CZ" sz="2000" dirty="0"/>
            </a:br>
            <a:r>
              <a:rPr lang="cs-CZ" altLang="cs-CZ" sz="2000" dirty="0"/>
              <a:t>za stravné a za nutné vedlejší výdaje</a:t>
            </a:r>
          </a:p>
          <a:p>
            <a:pPr marL="0" indent="0" algn="just">
              <a:lnSpc>
                <a:spcPct val="100000"/>
              </a:lnSpc>
              <a:spcBef>
                <a:spcPts val="0"/>
              </a:spcBef>
              <a:spcAft>
                <a:spcPts val="0"/>
              </a:spcAft>
              <a:buNone/>
            </a:pPr>
            <a:r>
              <a:rPr lang="cs-CZ" altLang="cs-CZ" sz="2000" dirty="0"/>
              <a:t>Cestovní náhrady spojené s pracovními cestami (tuzemské i zahraniční) realizačního týmu jsou hrazeny z nepřímých nákladů</a:t>
            </a:r>
          </a:p>
          <a:p>
            <a:pPr marL="0" indent="0" algn="just">
              <a:lnSpc>
                <a:spcPct val="100000"/>
              </a:lnSpc>
              <a:spcBef>
                <a:spcPts val="0"/>
              </a:spcBef>
              <a:spcAft>
                <a:spcPts val="0"/>
              </a:spcAft>
              <a:buNone/>
            </a:pPr>
            <a:endParaRPr lang="cs-CZ" altLang="cs-CZ" sz="2000" b="1" dirty="0"/>
          </a:p>
          <a:p>
            <a:pPr algn="just">
              <a:lnSpc>
                <a:spcPct val="100000"/>
              </a:lnSpc>
              <a:spcBef>
                <a:spcPts val="0"/>
              </a:spcBef>
              <a:spcAft>
                <a:spcPts val="0"/>
              </a:spcAft>
            </a:pPr>
            <a:r>
              <a:rPr lang="cs-CZ" altLang="cs-CZ" sz="2000" b="1" dirty="0"/>
              <a:t>Pro zaměstnance českých subjektů při zahraničních cestách (PN) </a:t>
            </a:r>
            <a:r>
              <a:rPr lang="cs-CZ" altLang="cs-CZ" sz="2000" dirty="0"/>
              <a:t>– dle vyhlášky MPSV a MF, cestovné po ČR NN, kapesné v cizí měně je způsobilým výdajem až do 40 % stravného</a:t>
            </a:r>
          </a:p>
          <a:p>
            <a:pPr marL="0" indent="0" algn="just">
              <a:lnSpc>
                <a:spcPct val="100000"/>
              </a:lnSpc>
              <a:spcBef>
                <a:spcPts val="0"/>
              </a:spcBef>
              <a:spcAft>
                <a:spcPts val="0"/>
              </a:spcAft>
              <a:buNone/>
            </a:pPr>
            <a:endParaRPr lang="cs-CZ" altLang="cs-CZ" sz="2000" dirty="0"/>
          </a:p>
          <a:p>
            <a:pPr algn="just">
              <a:lnSpc>
                <a:spcPct val="100000"/>
              </a:lnSpc>
              <a:spcBef>
                <a:spcPts val="0"/>
              </a:spcBef>
              <a:spcAft>
                <a:spcPts val="0"/>
              </a:spcAft>
            </a:pPr>
            <a:r>
              <a:rPr lang="cs-CZ" altLang="cs-CZ" sz="2000" b="1" dirty="0"/>
              <a:t>Pro zahraniční experty při pracovní cestě do ČR (PN) </a:t>
            </a:r>
            <a:r>
              <a:rPr lang="cs-CZ" altLang="cs-CZ" sz="2000" dirty="0"/>
              <a:t>– tzv. „per </a:t>
            </a:r>
            <a:r>
              <a:rPr lang="cs-CZ" altLang="cs-CZ" sz="2000" dirty="0" err="1"/>
              <a:t>diems</a:t>
            </a:r>
            <a:r>
              <a:rPr lang="cs-CZ" altLang="cs-CZ" sz="2000" dirty="0"/>
              <a:t>“ ve výši 230 EUR (</a:t>
            </a:r>
            <a:r>
              <a:rPr lang="cs-CZ" sz="2000" dirty="0"/>
              <a:t>http://ec.europa.eu/</a:t>
            </a:r>
            <a:r>
              <a:rPr lang="cs-CZ" sz="2000" dirty="0" err="1"/>
              <a:t>europeaid</a:t>
            </a:r>
            <a:r>
              <a:rPr lang="cs-CZ" sz="2000" dirty="0"/>
              <a:t>/</a:t>
            </a:r>
            <a:r>
              <a:rPr lang="cs-CZ" sz="2000" dirty="0" err="1"/>
              <a:t>perdiem_en</a:t>
            </a:r>
            <a:r>
              <a:rPr lang="cs-CZ" sz="2000" dirty="0"/>
              <a:t>)</a:t>
            </a:r>
            <a:r>
              <a:rPr lang="cs-CZ" altLang="cs-CZ" sz="2000" dirty="0"/>
              <a:t> nebo paušál 75 EUR, zahrnují </a:t>
            </a:r>
            <a:r>
              <a:rPr lang="cs-CZ" sz="2000" dirty="0"/>
              <a:t>náklady na ubytování, stravné, </a:t>
            </a:r>
            <a:br>
              <a:rPr lang="cs-CZ" sz="2000" dirty="0"/>
            </a:br>
            <a:r>
              <a:rPr lang="cs-CZ" sz="2000" dirty="0"/>
              <a:t>a cestovné v ČR a výdaj za dopravu experta do ČR a zpět</a:t>
            </a:r>
          </a:p>
          <a:p>
            <a:pPr>
              <a:lnSpc>
                <a:spcPct val="80000"/>
              </a:lnSpc>
              <a:spcBef>
                <a:spcPts val="0"/>
              </a:spcBef>
              <a:spcAft>
                <a:spcPts val="0"/>
              </a:spcAft>
              <a:buFont typeface="Wingdings" panose="05000000000000000000" pitchFamily="2" charset="2"/>
              <a:buChar char="ü"/>
              <a:defRPr/>
            </a:pPr>
            <a:endParaRPr lang="cs-CZ" altLang="cs-CZ" sz="1200" dirty="0"/>
          </a:p>
          <a:p>
            <a:pPr marL="0" indent="0">
              <a:lnSpc>
                <a:spcPct val="80000"/>
              </a:lnSpc>
              <a:spcBef>
                <a:spcPts val="0"/>
              </a:spcBef>
              <a:spcAft>
                <a:spcPts val="0"/>
              </a:spcAft>
              <a:buNone/>
              <a:defRPr/>
            </a:pPr>
            <a:endParaRPr lang="cs-CZ" altLang="cs-CZ" sz="1200" dirty="0"/>
          </a:p>
          <a:p>
            <a:pPr marL="0" indent="0">
              <a:buNone/>
              <a:defRPr/>
            </a:pPr>
            <a:endParaRPr lang="cs-CZ" sz="1200" b="1" dirty="0"/>
          </a:p>
          <a:p>
            <a:pPr>
              <a:lnSpc>
                <a:spcPct val="80000"/>
              </a:lnSpc>
              <a:defRPr/>
            </a:pPr>
            <a:endParaRPr lang="cs-CZ" altLang="cs-CZ" sz="1200" dirty="0"/>
          </a:p>
          <a:p>
            <a:pPr>
              <a:lnSpc>
                <a:spcPct val="80000"/>
              </a:lnSpc>
            </a:pPr>
            <a:endParaRPr lang="cs-CZ" altLang="cs-CZ" dirty="0"/>
          </a:p>
          <a:p>
            <a:pPr>
              <a:lnSpc>
                <a:spcPct val="80000"/>
              </a:lnSpc>
            </a:pPr>
            <a:endParaRPr lang="cs-CZ" altLang="cs-CZ" dirty="0"/>
          </a:p>
          <a:p>
            <a:endParaRPr lang="cs-CZ" dirty="0"/>
          </a:p>
        </p:txBody>
      </p:sp>
      <p:sp>
        <p:nvSpPr>
          <p:cNvPr id="4" name="Zástupný symbol pro číslo snímku 3"/>
          <p:cNvSpPr>
            <a:spLocks noGrp="1"/>
          </p:cNvSpPr>
          <p:nvPr>
            <p:ph type="sldNum" sz="quarter" idx="12"/>
          </p:nvPr>
        </p:nvSpPr>
        <p:spPr/>
        <p:txBody>
          <a:bodyPr/>
          <a:lstStyle/>
          <a:p>
            <a:fld id="{479BF083-4774-43B1-9AB0-5CC1AC5DD8EE}" type="slidenum">
              <a:rPr lang="cs-CZ" smtClean="0"/>
              <a:pPr/>
              <a:t>58</a:t>
            </a:fld>
            <a:endParaRPr lang="cs-CZ" dirty="0"/>
          </a:p>
        </p:txBody>
      </p:sp>
    </p:spTree>
    <p:extLst>
      <p:ext uri="{BB962C8B-B14F-4D97-AF65-F5344CB8AC3E}">
        <p14:creationId xmlns:p14="http://schemas.microsoft.com/office/powerpoint/2010/main" val="2027173711"/>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Věcná způsobilost výdajů </a:t>
            </a:r>
          </a:p>
        </p:txBody>
      </p:sp>
      <p:sp>
        <p:nvSpPr>
          <p:cNvPr id="3" name="Zástupný symbol pro obsah 2"/>
          <p:cNvSpPr>
            <a:spLocks noGrp="1"/>
          </p:cNvSpPr>
          <p:nvPr>
            <p:ph idx="1"/>
          </p:nvPr>
        </p:nvSpPr>
        <p:spPr>
          <a:xfrm>
            <a:off x="251520" y="1196752"/>
            <a:ext cx="8568952" cy="5400600"/>
          </a:xfrm>
        </p:spPr>
        <p:txBody>
          <a:bodyPr/>
          <a:lstStyle/>
          <a:p>
            <a:pPr marL="0" indent="0">
              <a:lnSpc>
                <a:spcPct val="100000"/>
              </a:lnSpc>
              <a:spcBef>
                <a:spcPts val="0"/>
              </a:spcBef>
              <a:spcAft>
                <a:spcPts val="0"/>
              </a:spcAft>
              <a:buNone/>
            </a:pPr>
            <a:endParaRPr lang="cs-CZ" altLang="cs-CZ" sz="1200" dirty="0"/>
          </a:p>
          <a:p>
            <a:pPr marL="0" indent="0">
              <a:buNone/>
              <a:defRPr/>
            </a:pPr>
            <a:r>
              <a:rPr lang="cs-CZ" sz="2000" b="1" dirty="0"/>
              <a:t>1.1.3  Zařízení a vybavení, vč. nájmu a odpisů</a:t>
            </a:r>
          </a:p>
          <a:p>
            <a:pPr algn="just">
              <a:lnSpc>
                <a:spcPct val="80000"/>
              </a:lnSpc>
              <a:defRPr/>
            </a:pPr>
            <a:r>
              <a:rPr lang="cs-CZ" altLang="cs-CZ" sz="1800" b="1" dirty="0"/>
              <a:t>Investiční výdaje =</a:t>
            </a:r>
            <a:r>
              <a:rPr lang="cs-CZ" altLang="cs-CZ" sz="1800" dirty="0"/>
              <a:t> odpisovaný hmotný majetek (pořizovací hodnota vyšší </a:t>
            </a:r>
            <a:br>
              <a:rPr lang="cs-CZ" altLang="cs-CZ" sz="1800" dirty="0"/>
            </a:br>
            <a:r>
              <a:rPr lang="cs-CZ" altLang="cs-CZ" sz="1800" dirty="0"/>
              <a:t>než 40 tis. Kč) a nehmotný majetek (pořizovací cena vyšší než 60 tis. Kč)</a:t>
            </a:r>
          </a:p>
          <a:p>
            <a:pPr algn="just">
              <a:lnSpc>
                <a:spcPct val="80000"/>
              </a:lnSpc>
              <a:defRPr/>
            </a:pPr>
            <a:r>
              <a:rPr lang="cs-CZ" altLang="cs-CZ" sz="1800" b="1" dirty="0"/>
              <a:t>Neinvestiční výdaje = </a:t>
            </a:r>
            <a:r>
              <a:rPr lang="cs-CZ" altLang="cs-CZ" sz="1800" dirty="0"/>
              <a:t>neodpisovaný hmotný (pořizovací hodnota nižší </a:t>
            </a:r>
            <a:br>
              <a:rPr lang="cs-CZ" altLang="cs-CZ" sz="1800" dirty="0"/>
            </a:br>
            <a:r>
              <a:rPr lang="cs-CZ" altLang="cs-CZ" sz="1800" dirty="0"/>
              <a:t>než 40 tis. Kč) a nehmotný majetek (pořizovací cena nižší než 60 tis. Kč)</a:t>
            </a:r>
          </a:p>
          <a:p>
            <a:pPr algn="just">
              <a:lnSpc>
                <a:spcPct val="80000"/>
              </a:lnSpc>
              <a:defRPr/>
            </a:pPr>
            <a:r>
              <a:rPr lang="cs-CZ" altLang="cs-CZ" sz="1800" b="1" dirty="0"/>
              <a:t>Zařízení a vybavení pro členy RT</a:t>
            </a:r>
            <a:r>
              <a:rPr lang="cs-CZ" altLang="cs-CZ" sz="1800" dirty="0"/>
              <a:t>, kteří přímo pracují s CS nebo zajišťují výstup k přímému využití CS</a:t>
            </a:r>
          </a:p>
          <a:p>
            <a:pPr algn="just">
              <a:lnSpc>
                <a:spcPct val="80000"/>
              </a:lnSpc>
              <a:defRPr/>
            </a:pPr>
            <a:r>
              <a:rPr lang="cs-CZ" altLang="cs-CZ" sz="1800" b="1" dirty="0"/>
              <a:t>Nákup vybavení pro RT</a:t>
            </a:r>
            <a:r>
              <a:rPr lang="cs-CZ" altLang="cs-CZ" sz="1800" dirty="0"/>
              <a:t>, např.  nákup výpočetní techniky - pro pracovníky RT lze pořídit pouze takový počet  kusů zařízení a vybavení, který odpovídá výši úvazku členů RT = 1 ks na 1 úvazek; pokud je úvazek nižší, lze uplatnit pouze část pořizovací ceny, vztahující se k danému úvazku (0,5 úvazek = 0,5 ceny výpočetní techniky), úvazky jednotlivých členů RT je možné sčítat</a:t>
            </a:r>
          </a:p>
          <a:p>
            <a:pPr algn="just">
              <a:lnSpc>
                <a:spcPct val="80000"/>
              </a:lnSpc>
              <a:defRPr/>
            </a:pPr>
            <a:r>
              <a:rPr lang="cs-CZ" sz="1800" dirty="0"/>
              <a:t>Nově zařazen do této skupiny výdajů i </a:t>
            </a:r>
            <a:r>
              <a:rPr lang="cs-CZ" sz="1800" b="1" dirty="0"/>
              <a:t>nábytek</a:t>
            </a:r>
            <a:r>
              <a:rPr lang="cs-CZ" sz="1800" dirty="0"/>
              <a:t> (rozdíl oproti OP LZZ)</a:t>
            </a:r>
          </a:p>
          <a:p>
            <a:pPr algn="just">
              <a:lnSpc>
                <a:spcPct val="80000"/>
              </a:lnSpc>
              <a:defRPr/>
            </a:pPr>
            <a:r>
              <a:rPr lang="cs-CZ" sz="1800" dirty="0"/>
              <a:t>Pokud jakýkoliv nákup zařízení a vybavení patří na základě vymezení nepřímých nákladů (dle kapitoly 6.4.16) mezi nepřímé náklady, nelze tyto výdaje řadit mezi přímé způsobilé  náklady</a:t>
            </a:r>
            <a:endParaRPr lang="cs-CZ" sz="1800" b="1" dirty="0"/>
          </a:p>
          <a:p>
            <a:pPr>
              <a:lnSpc>
                <a:spcPct val="80000"/>
              </a:lnSpc>
              <a:spcBef>
                <a:spcPts val="0"/>
              </a:spcBef>
              <a:spcAft>
                <a:spcPts val="0"/>
              </a:spcAft>
              <a:buFont typeface="Wingdings" panose="05000000000000000000" pitchFamily="2" charset="2"/>
              <a:buChar char="ü"/>
              <a:defRPr/>
            </a:pPr>
            <a:endParaRPr lang="cs-CZ" altLang="cs-CZ" sz="1200" dirty="0"/>
          </a:p>
          <a:p>
            <a:pPr marL="0" indent="0">
              <a:lnSpc>
                <a:spcPct val="80000"/>
              </a:lnSpc>
              <a:spcBef>
                <a:spcPts val="0"/>
              </a:spcBef>
              <a:spcAft>
                <a:spcPts val="0"/>
              </a:spcAft>
              <a:buNone/>
              <a:defRPr/>
            </a:pPr>
            <a:endParaRPr lang="cs-CZ" altLang="cs-CZ" sz="1200" dirty="0"/>
          </a:p>
          <a:p>
            <a:pPr marL="0" indent="0">
              <a:buNone/>
              <a:defRPr/>
            </a:pPr>
            <a:endParaRPr lang="cs-CZ" sz="1200" b="1" dirty="0"/>
          </a:p>
          <a:p>
            <a:pPr>
              <a:lnSpc>
                <a:spcPct val="80000"/>
              </a:lnSpc>
              <a:defRPr/>
            </a:pPr>
            <a:endParaRPr lang="cs-CZ" altLang="cs-CZ" sz="1200" dirty="0"/>
          </a:p>
          <a:p>
            <a:pPr>
              <a:lnSpc>
                <a:spcPct val="80000"/>
              </a:lnSpc>
            </a:pPr>
            <a:endParaRPr lang="cs-CZ" altLang="cs-CZ" dirty="0"/>
          </a:p>
          <a:p>
            <a:pPr>
              <a:lnSpc>
                <a:spcPct val="80000"/>
              </a:lnSpc>
            </a:pPr>
            <a:endParaRPr lang="cs-CZ" altLang="cs-CZ" dirty="0"/>
          </a:p>
          <a:p>
            <a:endParaRPr lang="cs-CZ" dirty="0"/>
          </a:p>
        </p:txBody>
      </p:sp>
      <p:sp>
        <p:nvSpPr>
          <p:cNvPr id="4" name="Zástupný symbol pro číslo snímku 3"/>
          <p:cNvSpPr>
            <a:spLocks noGrp="1"/>
          </p:cNvSpPr>
          <p:nvPr>
            <p:ph type="sldNum" sz="quarter" idx="12"/>
          </p:nvPr>
        </p:nvSpPr>
        <p:spPr/>
        <p:txBody>
          <a:bodyPr/>
          <a:lstStyle/>
          <a:p>
            <a:fld id="{479BF083-4774-43B1-9AB0-5CC1AC5DD8EE}" type="slidenum">
              <a:rPr lang="cs-CZ" smtClean="0"/>
              <a:pPr/>
              <a:t>59</a:t>
            </a:fld>
            <a:endParaRPr lang="cs-CZ" dirty="0"/>
          </a:p>
        </p:txBody>
      </p:sp>
    </p:spTree>
    <p:extLst>
      <p:ext uri="{BB962C8B-B14F-4D97-AF65-F5344CB8AC3E}">
        <p14:creationId xmlns:p14="http://schemas.microsoft.com/office/powerpoint/2010/main" val="298486755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Příprava žádosti o podporu</a:t>
            </a:r>
          </a:p>
        </p:txBody>
      </p:sp>
      <p:sp>
        <p:nvSpPr>
          <p:cNvPr id="3" name="Zástupný symbol pro obsah 2"/>
          <p:cNvSpPr>
            <a:spLocks noGrp="1"/>
          </p:cNvSpPr>
          <p:nvPr>
            <p:ph idx="1"/>
          </p:nvPr>
        </p:nvSpPr>
        <p:spPr>
          <a:xfrm>
            <a:off x="467544" y="1268760"/>
            <a:ext cx="8424936" cy="5184576"/>
          </a:xfrm>
        </p:spPr>
        <p:txBody>
          <a:bodyPr/>
          <a:lstStyle/>
          <a:p>
            <a:pPr marL="0" lvl="0" indent="0">
              <a:buNone/>
            </a:pPr>
            <a:r>
              <a:rPr lang="cs-CZ" sz="1800" b="1" u="sng" cap="all" dirty="0"/>
              <a:t>3. Jak ověříme, že jsme byli úspěšní?</a:t>
            </a:r>
            <a:r>
              <a:rPr lang="cs-CZ" sz="1600" dirty="0"/>
              <a:t>.</a:t>
            </a:r>
          </a:p>
          <a:p>
            <a:pPr lvl="1">
              <a:lnSpc>
                <a:spcPct val="100000"/>
              </a:lnSpc>
              <a:spcBef>
                <a:spcPts val="0"/>
              </a:spcBef>
            </a:pPr>
            <a:r>
              <a:rPr lang="cs-CZ" sz="1600" dirty="0"/>
              <a:t>Základním nástrojem jsou </a:t>
            </a:r>
            <a:r>
              <a:rPr lang="cs-CZ" sz="1600" b="1" dirty="0"/>
              <a:t>indikátory</a:t>
            </a:r>
            <a:r>
              <a:rPr lang="cs-CZ" sz="1600" dirty="0"/>
              <a:t> OPZ.</a:t>
            </a:r>
          </a:p>
          <a:p>
            <a:pPr lvl="1">
              <a:lnSpc>
                <a:spcPct val="100000"/>
              </a:lnSpc>
              <a:spcBef>
                <a:spcPts val="0"/>
              </a:spcBef>
            </a:pPr>
            <a:r>
              <a:rPr lang="cs-CZ" sz="1600" b="1" dirty="0"/>
              <a:t>U indikátorů se setkáváme s dělením na: </a:t>
            </a:r>
            <a:endParaRPr lang="cs-CZ" sz="1600" dirty="0"/>
          </a:p>
          <a:p>
            <a:pPr marL="414000" lvl="1" indent="0">
              <a:lnSpc>
                <a:spcPct val="100000"/>
              </a:lnSpc>
              <a:spcBef>
                <a:spcPts val="0"/>
              </a:spcBef>
              <a:buNone/>
            </a:pPr>
            <a:r>
              <a:rPr lang="cs-CZ" sz="1600" dirty="0"/>
              <a:t>	</a:t>
            </a:r>
            <a:r>
              <a:rPr lang="cs-CZ" sz="1600" b="1" dirty="0"/>
              <a:t>1) Výstupy </a:t>
            </a:r>
            <a:r>
              <a:rPr lang="cs-CZ" sz="1600" dirty="0"/>
              <a:t>= indikátory se závazkem,</a:t>
            </a:r>
          </a:p>
          <a:p>
            <a:pPr marL="414000" lvl="1" indent="0">
              <a:lnSpc>
                <a:spcPct val="100000"/>
              </a:lnSpc>
              <a:spcBef>
                <a:spcPts val="0"/>
              </a:spcBef>
              <a:spcAft>
                <a:spcPts val="0"/>
              </a:spcAft>
              <a:buNone/>
            </a:pPr>
            <a:r>
              <a:rPr lang="cs-CZ" sz="1600" b="1" dirty="0"/>
              <a:t>	2) Výsledky </a:t>
            </a:r>
            <a:r>
              <a:rPr lang="cs-CZ" sz="1600" dirty="0"/>
              <a:t>= indikátory bez závazku, ale je nutné je sledovat.</a:t>
            </a:r>
          </a:p>
          <a:p>
            <a:pPr marL="0" lvl="1" indent="0">
              <a:lnSpc>
                <a:spcPct val="100000"/>
              </a:lnSpc>
              <a:spcBef>
                <a:spcPts val="600"/>
              </a:spcBef>
              <a:spcAft>
                <a:spcPts val="600"/>
              </a:spcAft>
              <a:buSzPct val="100000"/>
              <a:buNone/>
            </a:pPr>
            <a:r>
              <a:rPr lang="cs-CZ" sz="1600" b="1" dirty="0"/>
              <a:t>Doporučení:</a:t>
            </a:r>
            <a:endParaRPr lang="cs-CZ" sz="1600" dirty="0"/>
          </a:p>
          <a:p>
            <a:pPr algn="just" hangingPunct="0">
              <a:lnSpc>
                <a:spcPct val="100000"/>
              </a:lnSpc>
              <a:spcBef>
                <a:spcPts val="0"/>
              </a:spcBef>
              <a:spcAft>
                <a:spcPts val="0"/>
              </a:spcAft>
            </a:pPr>
            <a:r>
              <a:rPr lang="cs-CZ" sz="1600" dirty="0"/>
              <a:t>každá aktivita musí mít nějaký konkrétní, měřitelný a dokladovatelný výstup,</a:t>
            </a:r>
          </a:p>
          <a:p>
            <a:pPr algn="just" hangingPunct="0">
              <a:lnSpc>
                <a:spcPct val="100000"/>
              </a:lnSpc>
              <a:spcBef>
                <a:spcPts val="0"/>
              </a:spcBef>
              <a:spcAft>
                <a:spcPts val="1200"/>
              </a:spcAft>
            </a:pPr>
            <a:r>
              <a:rPr lang="cs-CZ" sz="1600" dirty="0"/>
              <a:t>indikátory jsou ukazatele úspěchu, naplnění cíle, a to v předem stanovené míře, </a:t>
            </a:r>
            <a:br>
              <a:rPr lang="cs-CZ" sz="1600" dirty="0"/>
            </a:br>
            <a:r>
              <a:rPr lang="cs-CZ" sz="1600" dirty="0"/>
              <a:t>např. 5 rekvalifikovaných osob – doloženo smlouvami s účastníky a prezenčními listinami.</a:t>
            </a:r>
          </a:p>
          <a:p>
            <a:pPr lvl="1">
              <a:lnSpc>
                <a:spcPct val="100000"/>
              </a:lnSpc>
              <a:spcBef>
                <a:spcPts val="0"/>
              </a:spcBef>
              <a:spcAft>
                <a:spcPts val="1200"/>
              </a:spcAft>
            </a:pPr>
            <a:r>
              <a:rPr lang="cs-CZ" sz="1600" dirty="0"/>
              <a:t>V rámci přípravy projektu je dále nutné promýšlet veškerá možná </a:t>
            </a:r>
            <a:r>
              <a:rPr lang="cs-CZ" sz="1600" b="1" dirty="0"/>
              <a:t>rizika</a:t>
            </a:r>
            <a:r>
              <a:rPr lang="cs-CZ" sz="1600" dirty="0"/>
              <a:t>.</a:t>
            </a:r>
          </a:p>
          <a:p>
            <a:pPr marL="0" lvl="1" indent="0">
              <a:lnSpc>
                <a:spcPct val="100000"/>
              </a:lnSpc>
              <a:spcBef>
                <a:spcPts val="600"/>
              </a:spcBef>
              <a:spcAft>
                <a:spcPts val="600"/>
              </a:spcAft>
              <a:buSzPct val="100000"/>
              <a:buNone/>
            </a:pPr>
            <a:r>
              <a:rPr lang="cs-CZ" sz="1600" b="1" dirty="0"/>
              <a:t>Doporučení:</a:t>
            </a:r>
          </a:p>
          <a:p>
            <a:pPr lvl="0" algn="just" hangingPunct="0">
              <a:lnSpc>
                <a:spcPct val="100000"/>
              </a:lnSpc>
              <a:spcBef>
                <a:spcPts val="0"/>
              </a:spcBef>
              <a:spcAft>
                <a:spcPts val="0"/>
              </a:spcAft>
            </a:pPr>
            <a:r>
              <a:rPr lang="cs-CZ" sz="1600" dirty="0"/>
              <a:t>pojmenujte rizika úspěšné realizace projektu,</a:t>
            </a:r>
          </a:p>
          <a:p>
            <a:pPr lvl="0" algn="just" hangingPunct="0">
              <a:lnSpc>
                <a:spcPct val="100000"/>
              </a:lnSpc>
              <a:spcBef>
                <a:spcPts val="0"/>
              </a:spcBef>
              <a:spcAft>
                <a:spcPts val="0"/>
              </a:spcAft>
            </a:pPr>
            <a:r>
              <a:rPr lang="cs-CZ" sz="1600" dirty="0"/>
              <a:t>popište způsoby eliminace těchto rizik či záložní strategie v případě, že se rizika naplní,</a:t>
            </a:r>
          </a:p>
          <a:p>
            <a:pPr lvl="0" algn="just" hangingPunct="0">
              <a:lnSpc>
                <a:spcPct val="100000"/>
              </a:lnSpc>
              <a:spcBef>
                <a:spcPts val="0"/>
              </a:spcBef>
              <a:spcAft>
                <a:spcPts val="0"/>
              </a:spcAft>
            </a:pPr>
            <a:r>
              <a:rPr lang="cs-CZ" sz="1600" b="1" dirty="0"/>
              <a:t>rozlište: rizika na straně cílové skupiny </a:t>
            </a:r>
            <a:r>
              <a:rPr lang="cs-CZ" sz="1600" dirty="0"/>
              <a:t>(např. demotivace, fluktuace, nepřipravenost),</a:t>
            </a:r>
          </a:p>
          <a:p>
            <a:pPr marL="414000" lvl="1" indent="0" algn="just" hangingPunct="0">
              <a:lnSpc>
                <a:spcPct val="100000"/>
              </a:lnSpc>
              <a:spcBef>
                <a:spcPts val="0"/>
              </a:spcBef>
              <a:spcAft>
                <a:spcPts val="0"/>
              </a:spcAft>
              <a:buNone/>
            </a:pPr>
            <a:r>
              <a:rPr lang="cs-CZ" sz="1600" dirty="0"/>
              <a:t>	      </a:t>
            </a:r>
            <a:r>
              <a:rPr lang="cs-CZ" sz="1600" b="1" dirty="0"/>
              <a:t>rizika na straně realizátora </a:t>
            </a:r>
            <a:r>
              <a:rPr lang="cs-CZ" sz="1600" dirty="0"/>
              <a:t>(např. málo kreativní tým, nízká kvalifikace, 	    	      neznalost terénu, fluktuace),</a:t>
            </a:r>
          </a:p>
          <a:p>
            <a:pPr marL="414000" lvl="1" indent="0" algn="just" hangingPunct="0">
              <a:lnSpc>
                <a:spcPct val="100000"/>
              </a:lnSpc>
              <a:spcBef>
                <a:spcPts val="0"/>
              </a:spcBef>
              <a:spcAft>
                <a:spcPts val="0"/>
              </a:spcAft>
              <a:buNone/>
            </a:pPr>
            <a:r>
              <a:rPr lang="cs-CZ" sz="1600" dirty="0"/>
              <a:t>	      </a:t>
            </a:r>
            <a:r>
              <a:rPr lang="cs-CZ" sz="1600" b="1" dirty="0"/>
              <a:t>vnější rizika </a:t>
            </a:r>
            <a:r>
              <a:rPr lang="cs-CZ" sz="1600" dirty="0"/>
              <a:t>(např. ekonomická krize, komunální volby).</a:t>
            </a:r>
          </a:p>
          <a:p>
            <a:pPr lvl="1">
              <a:lnSpc>
                <a:spcPct val="100000"/>
              </a:lnSpc>
              <a:spcBef>
                <a:spcPts val="0"/>
              </a:spcBef>
            </a:pPr>
            <a:endParaRPr lang="cs-CZ" sz="1600" dirty="0"/>
          </a:p>
        </p:txBody>
      </p:sp>
      <p:sp>
        <p:nvSpPr>
          <p:cNvPr id="4" name="Zástupný symbol pro číslo snímku 3"/>
          <p:cNvSpPr>
            <a:spLocks noGrp="1"/>
          </p:cNvSpPr>
          <p:nvPr>
            <p:ph type="sldNum" sz="quarter" idx="12"/>
          </p:nvPr>
        </p:nvSpPr>
        <p:spPr/>
        <p:txBody>
          <a:bodyPr/>
          <a:lstStyle/>
          <a:p>
            <a:fld id="{479BF083-4774-43B1-9AB0-5CC1AC5DD8EE}" type="slidenum">
              <a:rPr lang="cs-CZ" smtClean="0"/>
              <a:pPr/>
              <a:t>6</a:t>
            </a:fld>
            <a:endParaRPr lang="cs-CZ" dirty="0"/>
          </a:p>
        </p:txBody>
      </p:sp>
    </p:spTree>
    <p:extLst>
      <p:ext uri="{BB962C8B-B14F-4D97-AF65-F5344CB8AC3E}">
        <p14:creationId xmlns:p14="http://schemas.microsoft.com/office/powerpoint/2010/main" val="3309889422"/>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Věcná způsobilost výdajů </a:t>
            </a:r>
          </a:p>
        </p:txBody>
      </p:sp>
      <p:sp>
        <p:nvSpPr>
          <p:cNvPr id="3" name="Zástupný symbol pro obsah 2"/>
          <p:cNvSpPr>
            <a:spLocks noGrp="1"/>
          </p:cNvSpPr>
          <p:nvPr>
            <p:ph idx="1"/>
          </p:nvPr>
        </p:nvSpPr>
        <p:spPr>
          <a:xfrm>
            <a:off x="323528" y="1484784"/>
            <a:ext cx="8568952" cy="5040560"/>
          </a:xfrm>
        </p:spPr>
        <p:txBody>
          <a:bodyPr/>
          <a:lstStyle/>
          <a:p>
            <a:pPr marL="0" indent="0">
              <a:lnSpc>
                <a:spcPct val="80000"/>
              </a:lnSpc>
              <a:spcBef>
                <a:spcPts val="0"/>
              </a:spcBef>
              <a:spcAft>
                <a:spcPts val="0"/>
              </a:spcAft>
              <a:buNone/>
              <a:defRPr/>
            </a:pPr>
            <a:r>
              <a:rPr lang="cs-CZ" sz="2000" b="1" dirty="0"/>
              <a:t>V rámci kapitoly 1.1.3 lze také hradit:</a:t>
            </a:r>
          </a:p>
          <a:p>
            <a:pPr marL="0" indent="0">
              <a:lnSpc>
                <a:spcPct val="80000"/>
              </a:lnSpc>
              <a:spcBef>
                <a:spcPts val="0"/>
              </a:spcBef>
              <a:spcAft>
                <a:spcPts val="0"/>
              </a:spcAft>
              <a:buNone/>
              <a:defRPr/>
            </a:pPr>
            <a:endParaRPr lang="cs-CZ" sz="1800" b="1" dirty="0"/>
          </a:p>
          <a:p>
            <a:pPr algn="just">
              <a:defRPr/>
            </a:pPr>
            <a:r>
              <a:rPr lang="cs-CZ" sz="2000" b="1" dirty="0"/>
              <a:t>Nájem či leasing zařízení a vybavení, budov</a:t>
            </a:r>
          </a:p>
          <a:p>
            <a:pPr lvl="1" algn="just">
              <a:lnSpc>
                <a:spcPct val="100000"/>
              </a:lnSpc>
              <a:spcBef>
                <a:spcPts val="0"/>
              </a:spcBef>
              <a:spcAft>
                <a:spcPts val="0"/>
              </a:spcAft>
              <a:defRPr/>
            </a:pPr>
            <a:r>
              <a:rPr lang="cs-CZ" b="1" dirty="0"/>
              <a:t>Operativní leasing = </a:t>
            </a:r>
            <a:r>
              <a:rPr lang="cs-CZ" dirty="0"/>
              <a:t>nájemné (splátky) leasingu, smlouva o nájmu nebo operativním leasingu</a:t>
            </a:r>
          </a:p>
          <a:p>
            <a:pPr lvl="1" algn="just">
              <a:lnSpc>
                <a:spcPct val="100000"/>
              </a:lnSpc>
              <a:spcBef>
                <a:spcPts val="0"/>
              </a:spcBef>
              <a:spcAft>
                <a:spcPts val="0"/>
              </a:spcAft>
              <a:defRPr/>
            </a:pPr>
            <a:r>
              <a:rPr lang="cs-CZ" b="1" dirty="0"/>
              <a:t>Finanční leasing = </a:t>
            </a:r>
            <a:r>
              <a:rPr lang="cs-CZ" dirty="0"/>
              <a:t>způsobilé jsou pouze splátky leasingu, vztahující se k období trvání projektu (daně a finanční činnost pronajímatele související s leasingovou smlouvou nejsou způsobilými výdaji)</a:t>
            </a:r>
          </a:p>
          <a:p>
            <a:pPr algn="just">
              <a:lnSpc>
                <a:spcPct val="100000"/>
              </a:lnSpc>
              <a:spcBef>
                <a:spcPts val="0"/>
              </a:spcBef>
              <a:spcAft>
                <a:spcPts val="0"/>
              </a:spcAft>
              <a:defRPr/>
            </a:pPr>
            <a:endParaRPr lang="cs-CZ" sz="2000" b="1" dirty="0"/>
          </a:p>
          <a:p>
            <a:pPr algn="just">
              <a:defRPr/>
            </a:pPr>
            <a:r>
              <a:rPr lang="cs-CZ" sz="2000" b="1" dirty="0"/>
              <a:t>Odpisy (daňové)</a:t>
            </a:r>
          </a:p>
          <a:p>
            <a:pPr lvl="1" algn="just">
              <a:lnSpc>
                <a:spcPct val="100000"/>
              </a:lnSpc>
              <a:spcBef>
                <a:spcPts val="0"/>
              </a:spcBef>
              <a:spcAft>
                <a:spcPts val="0"/>
              </a:spcAft>
            </a:pPr>
            <a:r>
              <a:rPr lang="cs-CZ" dirty="0"/>
              <a:t>Dlouhodobého hmotného a nehmotného majetku používaného </a:t>
            </a:r>
            <a:br>
              <a:rPr lang="cs-CZ" dirty="0"/>
            </a:br>
            <a:r>
              <a:rPr lang="cs-CZ" dirty="0"/>
              <a:t>pro účely projektu, které využívá CS</a:t>
            </a:r>
          </a:p>
          <a:p>
            <a:pPr lvl="1" algn="just">
              <a:lnSpc>
                <a:spcPct val="100000"/>
              </a:lnSpc>
              <a:spcBef>
                <a:spcPts val="0"/>
              </a:spcBef>
              <a:spcAft>
                <a:spcPts val="0"/>
              </a:spcAft>
            </a:pPr>
            <a:r>
              <a:rPr lang="cs-CZ" dirty="0"/>
              <a:t>Jsou způsobilým výdajem po dobu trvání projektu za předpokladu, že nákup takového majetku není součástí způsobilých výdajů na projekt</a:t>
            </a:r>
          </a:p>
          <a:p>
            <a:pPr marL="0" indent="0">
              <a:lnSpc>
                <a:spcPct val="100000"/>
              </a:lnSpc>
              <a:spcBef>
                <a:spcPts val="0"/>
              </a:spcBef>
              <a:spcAft>
                <a:spcPts val="0"/>
              </a:spcAft>
              <a:buNone/>
            </a:pPr>
            <a:endParaRPr lang="cs-CZ" sz="1400" dirty="0"/>
          </a:p>
          <a:p>
            <a:pPr marL="0" indent="0">
              <a:buNone/>
              <a:defRPr/>
            </a:pPr>
            <a:endParaRPr lang="cs-CZ" sz="1600" b="1" dirty="0"/>
          </a:p>
          <a:p>
            <a:pPr>
              <a:lnSpc>
                <a:spcPct val="80000"/>
              </a:lnSpc>
              <a:defRPr/>
            </a:pPr>
            <a:endParaRPr lang="cs-CZ" altLang="cs-CZ" sz="1200" dirty="0"/>
          </a:p>
          <a:p>
            <a:pPr>
              <a:lnSpc>
                <a:spcPct val="80000"/>
              </a:lnSpc>
            </a:pPr>
            <a:endParaRPr lang="cs-CZ" altLang="cs-CZ" dirty="0"/>
          </a:p>
          <a:p>
            <a:pPr>
              <a:lnSpc>
                <a:spcPct val="80000"/>
              </a:lnSpc>
            </a:pPr>
            <a:endParaRPr lang="cs-CZ" altLang="cs-CZ" dirty="0"/>
          </a:p>
          <a:p>
            <a:endParaRPr lang="cs-CZ" dirty="0"/>
          </a:p>
        </p:txBody>
      </p:sp>
      <p:sp>
        <p:nvSpPr>
          <p:cNvPr id="4" name="Zástupný symbol pro číslo snímku 3"/>
          <p:cNvSpPr>
            <a:spLocks noGrp="1"/>
          </p:cNvSpPr>
          <p:nvPr>
            <p:ph type="sldNum" sz="quarter" idx="12"/>
          </p:nvPr>
        </p:nvSpPr>
        <p:spPr/>
        <p:txBody>
          <a:bodyPr/>
          <a:lstStyle/>
          <a:p>
            <a:fld id="{479BF083-4774-43B1-9AB0-5CC1AC5DD8EE}" type="slidenum">
              <a:rPr lang="cs-CZ" smtClean="0"/>
              <a:pPr/>
              <a:t>60</a:t>
            </a:fld>
            <a:endParaRPr lang="cs-CZ" dirty="0"/>
          </a:p>
        </p:txBody>
      </p:sp>
    </p:spTree>
    <p:extLst>
      <p:ext uri="{BB962C8B-B14F-4D97-AF65-F5344CB8AC3E}">
        <p14:creationId xmlns:p14="http://schemas.microsoft.com/office/powerpoint/2010/main" val="867758143"/>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Věcná způsobilost výdajů </a:t>
            </a:r>
          </a:p>
        </p:txBody>
      </p:sp>
      <p:sp>
        <p:nvSpPr>
          <p:cNvPr id="3" name="Zástupný symbol pro obsah 2"/>
          <p:cNvSpPr>
            <a:spLocks noGrp="1"/>
          </p:cNvSpPr>
          <p:nvPr>
            <p:ph idx="1"/>
          </p:nvPr>
        </p:nvSpPr>
        <p:spPr>
          <a:xfrm>
            <a:off x="323528" y="1340768"/>
            <a:ext cx="8568952" cy="5256584"/>
          </a:xfrm>
        </p:spPr>
        <p:txBody>
          <a:bodyPr/>
          <a:lstStyle/>
          <a:p>
            <a:pPr marL="0" indent="0">
              <a:buNone/>
              <a:defRPr/>
            </a:pPr>
            <a:r>
              <a:rPr lang="cs-CZ" sz="2000" b="1" dirty="0"/>
              <a:t>1.1.4 Nákup služeb</a:t>
            </a:r>
          </a:p>
          <a:p>
            <a:pPr marL="0" indent="0" algn="just">
              <a:lnSpc>
                <a:spcPct val="100000"/>
              </a:lnSpc>
              <a:spcBef>
                <a:spcPts val="0"/>
              </a:spcBef>
              <a:spcAft>
                <a:spcPts val="0"/>
              </a:spcAft>
              <a:buNone/>
            </a:pPr>
            <a:r>
              <a:rPr lang="cs-CZ" altLang="cs-CZ" sz="2000" dirty="0"/>
              <a:t>Dodání služby musí být nezbytné k realizaci projektu a musí vytvářet novou hodnotu </a:t>
            </a:r>
          </a:p>
          <a:p>
            <a:pPr algn="just">
              <a:lnSpc>
                <a:spcPct val="100000"/>
              </a:lnSpc>
              <a:spcBef>
                <a:spcPts val="0"/>
              </a:spcBef>
              <a:spcAft>
                <a:spcPts val="0"/>
              </a:spcAft>
            </a:pPr>
            <a:r>
              <a:rPr lang="cs-CZ" sz="2000" dirty="0"/>
              <a:t>zpracování analýz, průzkumů, studií</a:t>
            </a:r>
          </a:p>
          <a:p>
            <a:pPr algn="just">
              <a:lnSpc>
                <a:spcPct val="100000"/>
              </a:lnSpc>
              <a:spcBef>
                <a:spcPts val="0"/>
              </a:spcBef>
              <a:spcAft>
                <a:spcPts val="0"/>
              </a:spcAft>
            </a:pPr>
            <a:r>
              <a:rPr lang="cs-CZ" sz="2000" dirty="0"/>
              <a:t>lektorské služby</a:t>
            </a:r>
          </a:p>
          <a:p>
            <a:pPr algn="just">
              <a:lnSpc>
                <a:spcPct val="100000"/>
              </a:lnSpc>
              <a:spcBef>
                <a:spcPts val="0"/>
              </a:spcBef>
              <a:spcAft>
                <a:spcPts val="0"/>
              </a:spcAft>
            </a:pPr>
            <a:r>
              <a:rPr lang="cs-CZ" sz="2000" dirty="0"/>
              <a:t>školení a kurzy</a:t>
            </a:r>
          </a:p>
          <a:p>
            <a:pPr algn="just">
              <a:lnSpc>
                <a:spcPct val="100000"/>
              </a:lnSpc>
              <a:spcBef>
                <a:spcPts val="0"/>
              </a:spcBef>
              <a:spcAft>
                <a:spcPts val="0"/>
              </a:spcAft>
            </a:pPr>
            <a:r>
              <a:rPr lang="cs-CZ" sz="2000" dirty="0"/>
              <a:t>vytvoření nových publikací, školicích materiálů nebo manuálů, CD/DVD…</a:t>
            </a:r>
          </a:p>
          <a:p>
            <a:pPr algn="just">
              <a:lnSpc>
                <a:spcPct val="100000"/>
              </a:lnSpc>
              <a:spcBef>
                <a:spcPts val="0"/>
              </a:spcBef>
              <a:spcAft>
                <a:spcPts val="0"/>
              </a:spcAft>
            </a:pPr>
            <a:r>
              <a:rPr lang="cs-CZ" sz="2000" dirty="0"/>
              <a:t>pronájem prostor pro práci s CS (např. pronájem učebny)</a:t>
            </a:r>
          </a:p>
          <a:p>
            <a:pPr algn="just">
              <a:lnSpc>
                <a:spcPct val="100000"/>
              </a:lnSpc>
              <a:spcBef>
                <a:spcPts val="0"/>
              </a:spcBef>
              <a:spcAft>
                <a:spcPts val="0"/>
              </a:spcAft>
            </a:pPr>
            <a:endParaRPr lang="cs-CZ" sz="2000" dirty="0"/>
          </a:p>
          <a:p>
            <a:pPr marL="0" indent="0" algn="just">
              <a:lnSpc>
                <a:spcPct val="100000"/>
              </a:lnSpc>
              <a:spcBef>
                <a:spcPts val="0"/>
              </a:spcBef>
              <a:buNone/>
            </a:pPr>
            <a:r>
              <a:rPr lang="cs-CZ" sz="2000" b="1" dirty="0"/>
              <a:t>1.1.5 Drobné stavební úpravy</a:t>
            </a:r>
          </a:p>
          <a:p>
            <a:pPr algn="just">
              <a:lnSpc>
                <a:spcPct val="100000"/>
              </a:lnSpc>
              <a:spcBef>
                <a:spcPts val="0"/>
              </a:spcBef>
            </a:pPr>
            <a:r>
              <a:rPr lang="cs-CZ" sz="2000" dirty="0"/>
              <a:t>Cena všech dokončených stavebních úprav v jednom zdaňovacím období, která nepřesáhne v úhrnu </a:t>
            </a:r>
            <a:r>
              <a:rPr lang="cs-CZ" sz="2000" b="1" dirty="0"/>
              <a:t>40.000 Kč </a:t>
            </a:r>
            <a:r>
              <a:rPr lang="cs-CZ" sz="2000" dirty="0"/>
              <a:t>na každou jednotlivou účetní položku majetku</a:t>
            </a:r>
          </a:p>
          <a:p>
            <a:pPr algn="just">
              <a:lnSpc>
                <a:spcPct val="100000"/>
              </a:lnSpc>
              <a:spcBef>
                <a:spcPts val="0"/>
              </a:spcBef>
              <a:spcAft>
                <a:spcPts val="0"/>
              </a:spcAft>
            </a:pPr>
            <a:r>
              <a:rPr lang="cs-CZ" sz="2000" dirty="0"/>
              <a:t>Např. úprava pracovního místa, které usnadní přístup osobám zdravotně postiženým</a:t>
            </a:r>
          </a:p>
          <a:p>
            <a:pPr>
              <a:lnSpc>
                <a:spcPct val="100000"/>
              </a:lnSpc>
              <a:spcBef>
                <a:spcPts val="0"/>
              </a:spcBef>
              <a:spcAft>
                <a:spcPts val="0"/>
              </a:spcAft>
            </a:pPr>
            <a:endParaRPr lang="cs-CZ" sz="2000" dirty="0"/>
          </a:p>
          <a:p>
            <a:pPr marL="0" indent="0">
              <a:buNone/>
              <a:defRPr/>
            </a:pPr>
            <a:endParaRPr lang="cs-CZ" sz="1600" b="1" dirty="0"/>
          </a:p>
          <a:p>
            <a:pPr>
              <a:lnSpc>
                <a:spcPct val="80000"/>
              </a:lnSpc>
              <a:defRPr/>
            </a:pPr>
            <a:endParaRPr lang="cs-CZ" altLang="cs-CZ" sz="1200" dirty="0"/>
          </a:p>
          <a:p>
            <a:pPr>
              <a:lnSpc>
                <a:spcPct val="80000"/>
              </a:lnSpc>
            </a:pPr>
            <a:endParaRPr lang="cs-CZ" altLang="cs-CZ" dirty="0"/>
          </a:p>
          <a:p>
            <a:pPr>
              <a:lnSpc>
                <a:spcPct val="80000"/>
              </a:lnSpc>
            </a:pPr>
            <a:endParaRPr lang="cs-CZ" altLang="cs-CZ" dirty="0"/>
          </a:p>
          <a:p>
            <a:endParaRPr lang="cs-CZ" dirty="0"/>
          </a:p>
        </p:txBody>
      </p:sp>
      <p:sp>
        <p:nvSpPr>
          <p:cNvPr id="4" name="Zástupný symbol pro číslo snímku 3"/>
          <p:cNvSpPr>
            <a:spLocks noGrp="1"/>
          </p:cNvSpPr>
          <p:nvPr>
            <p:ph type="sldNum" sz="quarter" idx="12"/>
          </p:nvPr>
        </p:nvSpPr>
        <p:spPr/>
        <p:txBody>
          <a:bodyPr/>
          <a:lstStyle/>
          <a:p>
            <a:fld id="{479BF083-4774-43B1-9AB0-5CC1AC5DD8EE}" type="slidenum">
              <a:rPr lang="cs-CZ" smtClean="0"/>
              <a:pPr/>
              <a:t>61</a:t>
            </a:fld>
            <a:endParaRPr lang="cs-CZ" dirty="0"/>
          </a:p>
        </p:txBody>
      </p:sp>
    </p:spTree>
    <p:extLst>
      <p:ext uri="{BB962C8B-B14F-4D97-AF65-F5344CB8AC3E}">
        <p14:creationId xmlns:p14="http://schemas.microsoft.com/office/powerpoint/2010/main" val="782951027"/>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Věcná způsobilost výdajů </a:t>
            </a:r>
          </a:p>
        </p:txBody>
      </p:sp>
      <p:sp>
        <p:nvSpPr>
          <p:cNvPr id="3" name="Zástupný symbol pro obsah 2"/>
          <p:cNvSpPr>
            <a:spLocks noGrp="1"/>
          </p:cNvSpPr>
          <p:nvPr>
            <p:ph idx="1"/>
          </p:nvPr>
        </p:nvSpPr>
        <p:spPr>
          <a:xfrm>
            <a:off x="323528" y="1340768"/>
            <a:ext cx="8640960" cy="5328592"/>
          </a:xfrm>
        </p:spPr>
        <p:txBody>
          <a:bodyPr/>
          <a:lstStyle/>
          <a:p>
            <a:pPr marL="0" indent="0">
              <a:lnSpc>
                <a:spcPct val="100000"/>
              </a:lnSpc>
              <a:spcBef>
                <a:spcPts val="0"/>
              </a:spcBef>
              <a:spcAft>
                <a:spcPts val="0"/>
              </a:spcAft>
              <a:buNone/>
            </a:pPr>
            <a:r>
              <a:rPr lang="cs-CZ" sz="1800" b="1" dirty="0"/>
              <a:t>1.1.6 Přímá podpora pro CS</a:t>
            </a:r>
          </a:p>
          <a:p>
            <a:pPr algn="just">
              <a:lnSpc>
                <a:spcPct val="150000"/>
              </a:lnSpc>
              <a:spcBef>
                <a:spcPts val="0"/>
              </a:spcBef>
              <a:spcAft>
                <a:spcPts val="0"/>
              </a:spcAft>
              <a:defRPr/>
            </a:pPr>
            <a:r>
              <a:rPr lang="cs-CZ" sz="1800" b="1" dirty="0"/>
              <a:t>mzdy</a:t>
            </a:r>
            <a:r>
              <a:rPr lang="cs-CZ" sz="1800" dirty="0"/>
              <a:t> zaměstnanců z CS (PS, DPČ, DPP ne) – max. limit stanovený pro měsíc práce zaměstnance je ve výši trojnásobku minimální mzdy za měsíc </a:t>
            </a:r>
            <a:br>
              <a:rPr lang="cs-CZ" sz="1800" dirty="0"/>
            </a:br>
            <a:r>
              <a:rPr lang="cs-CZ" sz="1800" dirty="0"/>
              <a:t>při 40hodinové týdenní pracovní době</a:t>
            </a:r>
          </a:p>
          <a:p>
            <a:pPr algn="just">
              <a:lnSpc>
                <a:spcPct val="150000"/>
              </a:lnSpc>
              <a:spcBef>
                <a:spcPts val="0"/>
              </a:spcBef>
              <a:spcAft>
                <a:spcPts val="0"/>
              </a:spcAft>
              <a:defRPr/>
            </a:pPr>
            <a:r>
              <a:rPr lang="cs-CZ" sz="1800" b="1" dirty="0"/>
              <a:t>cestovné, ubytování a stravné </a:t>
            </a:r>
            <a:r>
              <a:rPr lang="cs-CZ" sz="1800" dirty="0"/>
              <a:t>při služebních cestách pro CS</a:t>
            </a:r>
          </a:p>
          <a:p>
            <a:pPr algn="just">
              <a:lnSpc>
                <a:spcPct val="150000"/>
              </a:lnSpc>
              <a:spcBef>
                <a:spcPts val="0"/>
              </a:spcBef>
              <a:spcAft>
                <a:spcPts val="0"/>
              </a:spcAft>
              <a:defRPr/>
            </a:pPr>
            <a:r>
              <a:rPr lang="cs-CZ" sz="1800" b="1" dirty="0"/>
              <a:t>příspěvek na péči o dítě a další závislé osoby </a:t>
            </a:r>
            <a:r>
              <a:rPr lang="cs-CZ" sz="1800" dirty="0"/>
              <a:t>– poskytuje se po dobu trvání školení nebo při nástupu nezaměstnané osoby do nového zaměstnání (v tomto případě se poskytuje po dobu max. 6 </a:t>
            </a:r>
            <a:r>
              <a:rPr lang="cs-CZ" sz="1800" dirty="0" err="1"/>
              <a:t>měs</a:t>
            </a:r>
            <a:r>
              <a:rPr lang="cs-CZ" sz="1800" dirty="0"/>
              <a:t>.)</a:t>
            </a:r>
          </a:p>
          <a:p>
            <a:pPr algn="just">
              <a:lnSpc>
                <a:spcPct val="150000"/>
              </a:lnSpc>
              <a:spcBef>
                <a:spcPts val="0"/>
              </a:spcBef>
              <a:spcAft>
                <a:spcPts val="0"/>
              </a:spcAft>
              <a:defRPr/>
            </a:pPr>
            <a:r>
              <a:rPr lang="cs-CZ" sz="1800" b="1" dirty="0"/>
              <a:t>příspěvek na zapracování </a:t>
            </a:r>
            <a:r>
              <a:rPr lang="cs-CZ" sz="1800" dirty="0"/>
              <a:t>(dle zákona č. 435/2004 Sb., zákon </a:t>
            </a:r>
            <a:br>
              <a:rPr lang="cs-CZ" sz="1800" dirty="0"/>
            </a:br>
            <a:r>
              <a:rPr lang="cs-CZ" sz="1800" dirty="0"/>
              <a:t>o zaměstnanosti) – poskytuje se po dobu max. 3 </a:t>
            </a:r>
            <a:r>
              <a:rPr lang="cs-CZ" sz="1800" dirty="0" err="1"/>
              <a:t>měs</a:t>
            </a:r>
            <a:r>
              <a:rPr lang="cs-CZ" sz="1800" dirty="0"/>
              <a:t>., nejvýše do poloviny minimální mzdy</a:t>
            </a:r>
          </a:p>
          <a:p>
            <a:pPr algn="just">
              <a:lnSpc>
                <a:spcPct val="150000"/>
              </a:lnSpc>
              <a:spcBef>
                <a:spcPts val="0"/>
              </a:spcBef>
              <a:spcAft>
                <a:spcPts val="0"/>
              </a:spcAft>
              <a:defRPr/>
            </a:pPr>
            <a:r>
              <a:rPr lang="cs-CZ" sz="1800" b="1" dirty="0"/>
              <a:t>jiné nezbytné náklady </a:t>
            </a:r>
            <a:r>
              <a:rPr lang="cs-CZ" sz="1800" dirty="0"/>
              <a:t>pro CS pro realizování jejich aktivit (prohlídka zdravotní způsobilosti pro výkon práce, výpis z rejstříku trestů)</a:t>
            </a:r>
          </a:p>
          <a:p>
            <a:pPr marL="0" indent="0">
              <a:lnSpc>
                <a:spcPct val="100000"/>
              </a:lnSpc>
              <a:spcBef>
                <a:spcPts val="0"/>
              </a:spcBef>
              <a:spcAft>
                <a:spcPts val="0"/>
              </a:spcAft>
              <a:buNone/>
              <a:defRPr/>
            </a:pPr>
            <a:endParaRPr lang="cs-CZ" sz="1200" dirty="0"/>
          </a:p>
          <a:p>
            <a:endParaRPr lang="cs-CZ" altLang="cs-CZ" sz="1200" dirty="0"/>
          </a:p>
          <a:p>
            <a:endParaRPr lang="cs-CZ" altLang="cs-CZ" dirty="0"/>
          </a:p>
          <a:p>
            <a:pPr marL="0" indent="0">
              <a:buNone/>
            </a:pPr>
            <a:endParaRPr lang="cs-CZ" dirty="0"/>
          </a:p>
        </p:txBody>
      </p:sp>
      <p:sp>
        <p:nvSpPr>
          <p:cNvPr id="4" name="Zástupný symbol pro číslo snímku 3"/>
          <p:cNvSpPr>
            <a:spLocks noGrp="1"/>
          </p:cNvSpPr>
          <p:nvPr>
            <p:ph type="sldNum" sz="quarter" idx="12"/>
          </p:nvPr>
        </p:nvSpPr>
        <p:spPr/>
        <p:txBody>
          <a:bodyPr/>
          <a:lstStyle/>
          <a:p>
            <a:fld id="{479BF083-4774-43B1-9AB0-5CC1AC5DD8EE}" type="slidenum">
              <a:rPr lang="cs-CZ" smtClean="0"/>
              <a:pPr/>
              <a:t>62</a:t>
            </a:fld>
            <a:endParaRPr lang="cs-CZ" dirty="0"/>
          </a:p>
        </p:txBody>
      </p:sp>
    </p:spTree>
    <p:extLst>
      <p:ext uri="{BB962C8B-B14F-4D97-AF65-F5344CB8AC3E}">
        <p14:creationId xmlns:p14="http://schemas.microsoft.com/office/powerpoint/2010/main" val="34718592"/>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noFill/>
        </p:spPr>
        <p:txBody>
          <a:bodyPr/>
          <a:lstStyle/>
          <a:p>
            <a:r>
              <a:rPr lang="cs-CZ" dirty="0"/>
              <a:t>Věcná způsobilost výdajů </a:t>
            </a:r>
          </a:p>
        </p:txBody>
      </p:sp>
      <p:sp>
        <p:nvSpPr>
          <p:cNvPr id="3" name="Zástupný symbol pro obsah 2"/>
          <p:cNvSpPr>
            <a:spLocks noGrp="1"/>
          </p:cNvSpPr>
          <p:nvPr>
            <p:ph idx="1"/>
          </p:nvPr>
        </p:nvSpPr>
        <p:spPr>
          <a:xfrm>
            <a:off x="539552" y="1412776"/>
            <a:ext cx="8064000" cy="4968552"/>
          </a:xfrm>
        </p:spPr>
        <p:txBody>
          <a:bodyPr/>
          <a:lstStyle/>
          <a:p>
            <a:pPr marL="0" indent="0" algn="just">
              <a:lnSpc>
                <a:spcPct val="100000"/>
              </a:lnSpc>
              <a:buNone/>
            </a:pPr>
            <a:endParaRPr lang="cs-CZ" sz="1400" dirty="0"/>
          </a:p>
          <a:p>
            <a:pPr marL="0" indent="0" algn="just">
              <a:lnSpc>
                <a:spcPct val="100000"/>
              </a:lnSpc>
              <a:buNone/>
            </a:pPr>
            <a:r>
              <a:rPr lang="cs-CZ" sz="2000" b="1" dirty="0"/>
              <a:t>Investiční výdaje:</a:t>
            </a:r>
          </a:p>
          <a:p>
            <a:pPr algn="just">
              <a:lnSpc>
                <a:spcPct val="100000"/>
              </a:lnSpc>
            </a:pPr>
            <a:r>
              <a:rPr lang="cs-CZ" sz="2000" b="1" dirty="0"/>
              <a:t>Pro projekty platí omezení, že podíl investičních výdajů v rámci celkových způsobilých výdajů nesmí být vyšší než 50 %</a:t>
            </a:r>
          </a:p>
          <a:p>
            <a:pPr algn="just">
              <a:lnSpc>
                <a:spcPct val="100000"/>
              </a:lnSpc>
            </a:pPr>
            <a:r>
              <a:rPr lang="cs-CZ" sz="2000" b="1" dirty="0"/>
              <a:t>Pro SP doporučujeme  MAS  nastavit  limit procenta investic na 30 - 50 % v závislosti na případnou návaznost na IROP </a:t>
            </a:r>
            <a:endParaRPr lang="cs-CZ" sz="2000" dirty="0"/>
          </a:p>
          <a:p>
            <a:pPr marL="0" indent="0" algn="just">
              <a:lnSpc>
                <a:spcPct val="100000"/>
              </a:lnSpc>
              <a:buNone/>
            </a:pPr>
            <a:endParaRPr lang="cs-CZ" sz="1400" dirty="0"/>
          </a:p>
        </p:txBody>
      </p:sp>
      <p:sp>
        <p:nvSpPr>
          <p:cNvPr id="4" name="Zástupný symbol pro číslo snímku 3"/>
          <p:cNvSpPr>
            <a:spLocks noGrp="1"/>
          </p:cNvSpPr>
          <p:nvPr>
            <p:ph type="sldNum" sz="quarter" idx="12"/>
          </p:nvPr>
        </p:nvSpPr>
        <p:spPr/>
        <p:txBody>
          <a:bodyPr/>
          <a:lstStyle/>
          <a:p>
            <a:fld id="{479BF083-4774-43B1-9AB0-5CC1AC5DD8EE}" type="slidenum">
              <a:rPr lang="cs-CZ" smtClean="0"/>
              <a:pPr/>
              <a:t>63</a:t>
            </a:fld>
            <a:endParaRPr lang="cs-CZ" dirty="0"/>
          </a:p>
        </p:txBody>
      </p:sp>
    </p:spTree>
    <p:extLst>
      <p:ext uri="{BB962C8B-B14F-4D97-AF65-F5344CB8AC3E}">
        <p14:creationId xmlns:p14="http://schemas.microsoft.com/office/powerpoint/2010/main" val="654985565"/>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Věcná způsobilost výdajů </a:t>
            </a:r>
          </a:p>
        </p:txBody>
      </p:sp>
      <p:sp>
        <p:nvSpPr>
          <p:cNvPr id="3" name="Zástupný symbol pro obsah 2"/>
          <p:cNvSpPr>
            <a:spLocks noGrp="1"/>
          </p:cNvSpPr>
          <p:nvPr>
            <p:ph idx="1"/>
          </p:nvPr>
        </p:nvSpPr>
        <p:spPr>
          <a:xfrm>
            <a:off x="539552" y="1268760"/>
            <a:ext cx="8064000" cy="4563208"/>
          </a:xfrm>
        </p:spPr>
        <p:txBody>
          <a:bodyPr/>
          <a:lstStyle/>
          <a:p>
            <a:pPr marL="0" indent="0">
              <a:lnSpc>
                <a:spcPct val="100000"/>
              </a:lnSpc>
              <a:spcBef>
                <a:spcPts val="0"/>
              </a:spcBef>
              <a:spcAft>
                <a:spcPts val="0"/>
              </a:spcAft>
              <a:buNone/>
            </a:pPr>
            <a:r>
              <a:rPr lang="cs-CZ" sz="1800" b="1" dirty="0"/>
              <a:t>1.2 Nepřímé náklady </a:t>
            </a:r>
          </a:p>
          <a:p>
            <a:pPr>
              <a:lnSpc>
                <a:spcPct val="100000"/>
              </a:lnSpc>
              <a:spcBef>
                <a:spcPts val="0"/>
              </a:spcBef>
              <a:spcAft>
                <a:spcPts val="0"/>
              </a:spcAft>
            </a:pPr>
            <a:endParaRPr lang="cs-CZ" sz="1800" dirty="0"/>
          </a:p>
          <a:p>
            <a:pPr algn="just">
              <a:lnSpc>
                <a:spcPct val="100000"/>
              </a:lnSpc>
              <a:spcBef>
                <a:spcPts val="0"/>
              </a:spcBef>
              <a:spcAft>
                <a:spcPts val="0"/>
              </a:spcAft>
            </a:pPr>
            <a:r>
              <a:rPr lang="cs-CZ" altLang="cs-CZ" sz="1800" b="1" dirty="0"/>
              <a:t>Max. 25% přímých způsobilých nákladů projektu</a:t>
            </a:r>
          </a:p>
          <a:p>
            <a:pPr algn="just">
              <a:lnSpc>
                <a:spcPct val="100000"/>
              </a:lnSpc>
              <a:spcBef>
                <a:spcPts val="0"/>
              </a:spcBef>
              <a:spcAft>
                <a:spcPts val="0"/>
              </a:spcAft>
            </a:pPr>
            <a:endParaRPr lang="cs-CZ" altLang="cs-CZ" sz="1800" b="1" dirty="0"/>
          </a:p>
          <a:p>
            <a:pPr algn="just">
              <a:lnSpc>
                <a:spcPct val="150000"/>
              </a:lnSpc>
              <a:spcBef>
                <a:spcPts val="0"/>
              </a:spcBef>
              <a:spcAft>
                <a:spcPts val="0"/>
              </a:spcAft>
            </a:pPr>
            <a:r>
              <a:rPr lang="cs-CZ" sz="1800" dirty="0"/>
              <a:t>administrativa, řízení projektu (včetně finančního), účetnictví, personalistika komunikační a informační opatření, občerstvení a stravování a podpůrné procesy pro provoz projektu</a:t>
            </a:r>
          </a:p>
          <a:p>
            <a:pPr algn="just">
              <a:lnSpc>
                <a:spcPct val="150000"/>
              </a:lnSpc>
              <a:spcBef>
                <a:spcPts val="0"/>
              </a:spcBef>
              <a:spcAft>
                <a:spcPts val="0"/>
              </a:spcAft>
            </a:pPr>
            <a:r>
              <a:rPr lang="cs-CZ" sz="1800" dirty="0"/>
              <a:t>cestovní náhrady spojené s pracovními cestami RT</a:t>
            </a:r>
          </a:p>
          <a:p>
            <a:pPr algn="just">
              <a:lnSpc>
                <a:spcPct val="150000"/>
              </a:lnSpc>
              <a:spcBef>
                <a:spcPts val="0"/>
              </a:spcBef>
              <a:spcAft>
                <a:spcPts val="0"/>
              </a:spcAft>
            </a:pPr>
            <a:r>
              <a:rPr lang="cs-CZ" sz="1800" dirty="0"/>
              <a:t>spotřební materiál, zařízení a vybavení (papír…)</a:t>
            </a:r>
          </a:p>
          <a:p>
            <a:pPr algn="just">
              <a:lnSpc>
                <a:spcPct val="150000"/>
              </a:lnSpc>
              <a:spcBef>
                <a:spcPts val="0"/>
              </a:spcBef>
              <a:spcAft>
                <a:spcPts val="0"/>
              </a:spcAft>
            </a:pPr>
            <a:r>
              <a:rPr lang="cs-CZ" sz="1800" dirty="0"/>
              <a:t>prostory pro realizaci projektu (nájemné, vodné, stočné, energie…)</a:t>
            </a:r>
          </a:p>
          <a:p>
            <a:pPr algn="just">
              <a:lnSpc>
                <a:spcPct val="150000"/>
              </a:lnSpc>
              <a:spcBef>
                <a:spcPts val="0"/>
              </a:spcBef>
              <a:spcAft>
                <a:spcPts val="0"/>
              </a:spcAft>
            </a:pPr>
            <a:r>
              <a:rPr lang="cs-CZ" sz="1800" dirty="0"/>
              <a:t>ostatní provozní výdaje (internet, poštovné, telefon…)</a:t>
            </a:r>
          </a:p>
          <a:p>
            <a:pPr marL="0" indent="0">
              <a:lnSpc>
                <a:spcPct val="100000"/>
              </a:lnSpc>
              <a:spcBef>
                <a:spcPts val="0"/>
              </a:spcBef>
              <a:spcAft>
                <a:spcPts val="0"/>
              </a:spcAft>
              <a:buNone/>
            </a:pPr>
            <a:endParaRPr lang="cs-CZ" sz="1800" dirty="0"/>
          </a:p>
          <a:p>
            <a:pPr>
              <a:lnSpc>
                <a:spcPct val="100000"/>
              </a:lnSpc>
              <a:spcBef>
                <a:spcPts val="0"/>
              </a:spcBef>
              <a:spcAft>
                <a:spcPts val="0"/>
              </a:spcAft>
            </a:pPr>
            <a:endParaRPr lang="cs-CZ" altLang="cs-CZ" sz="1600" dirty="0"/>
          </a:p>
          <a:p>
            <a:pPr>
              <a:lnSpc>
                <a:spcPct val="100000"/>
              </a:lnSpc>
              <a:spcBef>
                <a:spcPts val="0"/>
              </a:spcBef>
              <a:spcAft>
                <a:spcPts val="0"/>
              </a:spcAft>
            </a:pPr>
            <a:endParaRPr lang="cs-CZ" altLang="cs-CZ" sz="1600" dirty="0"/>
          </a:p>
          <a:p>
            <a:pPr>
              <a:lnSpc>
                <a:spcPct val="100000"/>
              </a:lnSpc>
              <a:spcBef>
                <a:spcPts val="0"/>
              </a:spcBef>
              <a:spcAft>
                <a:spcPts val="0"/>
              </a:spcAft>
            </a:pPr>
            <a:endParaRPr lang="cs-CZ" altLang="cs-CZ" sz="1600" dirty="0"/>
          </a:p>
          <a:p>
            <a:endParaRPr lang="cs-CZ" dirty="0"/>
          </a:p>
          <a:p>
            <a:endParaRPr lang="cs-CZ" dirty="0"/>
          </a:p>
          <a:p>
            <a:endParaRPr lang="cs-CZ" dirty="0"/>
          </a:p>
          <a:p>
            <a:endParaRPr lang="cs-CZ" dirty="0"/>
          </a:p>
          <a:p>
            <a:endParaRPr lang="cs-CZ" dirty="0"/>
          </a:p>
        </p:txBody>
      </p:sp>
      <p:sp>
        <p:nvSpPr>
          <p:cNvPr id="4" name="Zástupný symbol pro číslo snímku 3"/>
          <p:cNvSpPr>
            <a:spLocks noGrp="1"/>
          </p:cNvSpPr>
          <p:nvPr>
            <p:ph type="sldNum" sz="quarter" idx="12"/>
          </p:nvPr>
        </p:nvSpPr>
        <p:spPr/>
        <p:txBody>
          <a:bodyPr/>
          <a:lstStyle/>
          <a:p>
            <a:fld id="{479BF083-4774-43B1-9AB0-5CC1AC5DD8EE}" type="slidenum">
              <a:rPr lang="cs-CZ" smtClean="0"/>
              <a:pPr/>
              <a:t>64</a:t>
            </a:fld>
            <a:endParaRPr lang="cs-CZ" dirty="0"/>
          </a:p>
        </p:txBody>
      </p:sp>
    </p:spTree>
    <p:extLst>
      <p:ext uri="{BB962C8B-B14F-4D97-AF65-F5344CB8AC3E}">
        <p14:creationId xmlns:p14="http://schemas.microsoft.com/office/powerpoint/2010/main" val="2039017649"/>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Věcná způsobilost výdajů </a:t>
            </a:r>
          </a:p>
        </p:txBody>
      </p:sp>
      <p:sp>
        <p:nvSpPr>
          <p:cNvPr id="3" name="Zástupný symbol pro obsah 2"/>
          <p:cNvSpPr>
            <a:spLocks noGrp="1"/>
          </p:cNvSpPr>
          <p:nvPr>
            <p:ph idx="1"/>
          </p:nvPr>
        </p:nvSpPr>
        <p:spPr>
          <a:xfrm>
            <a:off x="540000" y="1412776"/>
            <a:ext cx="8064000" cy="5256584"/>
          </a:xfrm>
        </p:spPr>
        <p:txBody>
          <a:bodyPr/>
          <a:lstStyle/>
          <a:p>
            <a:pPr>
              <a:lnSpc>
                <a:spcPct val="100000"/>
              </a:lnSpc>
              <a:spcBef>
                <a:spcPts val="0"/>
              </a:spcBef>
              <a:spcAft>
                <a:spcPts val="0"/>
              </a:spcAft>
            </a:pPr>
            <a:r>
              <a:rPr lang="cs-CZ" sz="1800" dirty="0"/>
              <a:t>Pro projekty, u nichž podstatná většina nákladů vznikne formou nákupu služeb od externích dodavatelů, jsou způsobilá procenta nepřímých nákladů snížena</a:t>
            </a:r>
          </a:p>
          <a:p>
            <a:pPr>
              <a:lnSpc>
                <a:spcPct val="100000"/>
              </a:lnSpc>
              <a:spcBef>
                <a:spcPts val="0"/>
              </a:spcBef>
              <a:spcAft>
                <a:spcPts val="0"/>
              </a:spcAft>
            </a:pPr>
            <a:endParaRPr lang="cs-CZ" sz="1800" dirty="0"/>
          </a:p>
          <a:p>
            <a:pPr>
              <a:lnSpc>
                <a:spcPct val="100000"/>
              </a:lnSpc>
              <a:spcBef>
                <a:spcPts val="0"/>
              </a:spcBef>
              <a:spcAft>
                <a:spcPts val="0"/>
              </a:spcAft>
            </a:pPr>
            <a:r>
              <a:rPr lang="cs-CZ" sz="1800" dirty="0"/>
              <a:t>Podíly pro nepřímé náklady jsou sníženy pro projekty s objemem nákupu služeb v těchto intencích:</a:t>
            </a:r>
          </a:p>
          <a:p>
            <a:pPr>
              <a:lnSpc>
                <a:spcPct val="100000"/>
              </a:lnSpc>
              <a:spcBef>
                <a:spcPts val="0"/>
              </a:spcBef>
              <a:spcAft>
                <a:spcPts val="0"/>
              </a:spcAft>
            </a:pPr>
            <a:endParaRPr lang="cs-CZ" sz="1400" dirty="0"/>
          </a:p>
          <a:p>
            <a:pPr>
              <a:lnSpc>
                <a:spcPct val="100000"/>
              </a:lnSpc>
              <a:spcBef>
                <a:spcPts val="0"/>
              </a:spcBef>
              <a:spcAft>
                <a:spcPts val="0"/>
              </a:spcAft>
            </a:pPr>
            <a:endParaRPr lang="cs-CZ" altLang="cs-CZ" sz="1800" dirty="0"/>
          </a:p>
          <a:p>
            <a:pPr>
              <a:lnSpc>
                <a:spcPct val="100000"/>
              </a:lnSpc>
              <a:spcBef>
                <a:spcPts val="0"/>
              </a:spcBef>
              <a:spcAft>
                <a:spcPts val="0"/>
              </a:spcAft>
            </a:pPr>
            <a:endParaRPr lang="cs-CZ" altLang="cs-CZ" sz="1800" dirty="0"/>
          </a:p>
          <a:p>
            <a:pPr>
              <a:lnSpc>
                <a:spcPct val="100000"/>
              </a:lnSpc>
              <a:spcBef>
                <a:spcPts val="0"/>
              </a:spcBef>
              <a:spcAft>
                <a:spcPts val="0"/>
              </a:spcAft>
            </a:pPr>
            <a:endParaRPr lang="cs-CZ" altLang="cs-CZ" sz="1800" dirty="0"/>
          </a:p>
          <a:p>
            <a:pPr>
              <a:lnSpc>
                <a:spcPct val="100000"/>
              </a:lnSpc>
              <a:spcBef>
                <a:spcPts val="0"/>
              </a:spcBef>
              <a:spcAft>
                <a:spcPts val="0"/>
              </a:spcAft>
            </a:pPr>
            <a:endParaRPr lang="cs-CZ" altLang="cs-CZ" sz="1800" dirty="0"/>
          </a:p>
          <a:p>
            <a:pPr>
              <a:lnSpc>
                <a:spcPct val="100000"/>
              </a:lnSpc>
              <a:spcBef>
                <a:spcPts val="0"/>
              </a:spcBef>
              <a:spcAft>
                <a:spcPts val="0"/>
              </a:spcAft>
            </a:pPr>
            <a:endParaRPr lang="cs-CZ" altLang="cs-CZ" sz="1800" dirty="0"/>
          </a:p>
          <a:p>
            <a:pPr>
              <a:lnSpc>
                <a:spcPct val="100000"/>
              </a:lnSpc>
              <a:spcBef>
                <a:spcPts val="0"/>
              </a:spcBef>
              <a:spcAft>
                <a:spcPts val="0"/>
              </a:spcAft>
            </a:pPr>
            <a:endParaRPr lang="cs-CZ" altLang="cs-CZ" sz="1800" dirty="0"/>
          </a:p>
          <a:p>
            <a:pPr>
              <a:lnSpc>
                <a:spcPct val="100000"/>
              </a:lnSpc>
              <a:spcBef>
                <a:spcPts val="0"/>
              </a:spcBef>
              <a:spcAft>
                <a:spcPts val="0"/>
              </a:spcAft>
            </a:pPr>
            <a:endParaRPr lang="cs-CZ" altLang="cs-CZ" sz="1800" dirty="0"/>
          </a:p>
          <a:p>
            <a:pPr marL="0" indent="0">
              <a:lnSpc>
                <a:spcPct val="100000"/>
              </a:lnSpc>
              <a:spcBef>
                <a:spcPts val="0"/>
              </a:spcBef>
              <a:spcAft>
                <a:spcPts val="0"/>
              </a:spcAft>
              <a:buNone/>
            </a:pPr>
            <a:endParaRPr lang="cs-CZ" altLang="cs-CZ" sz="1200" dirty="0"/>
          </a:p>
          <a:p>
            <a:pPr marL="0" indent="0">
              <a:lnSpc>
                <a:spcPct val="100000"/>
              </a:lnSpc>
              <a:spcBef>
                <a:spcPts val="0"/>
              </a:spcBef>
              <a:spcAft>
                <a:spcPts val="0"/>
              </a:spcAft>
              <a:buNone/>
            </a:pPr>
            <a:r>
              <a:rPr lang="cs-CZ" sz="1800" b="1" dirty="0"/>
              <a:t>2. Celkové nezpůsobilé výdaje</a:t>
            </a:r>
          </a:p>
          <a:p>
            <a:pPr marL="0" indent="0">
              <a:lnSpc>
                <a:spcPct val="100000"/>
              </a:lnSpc>
              <a:spcBef>
                <a:spcPts val="0"/>
              </a:spcBef>
              <a:spcAft>
                <a:spcPts val="0"/>
              </a:spcAft>
              <a:buNone/>
            </a:pPr>
            <a:endParaRPr lang="cs-CZ" sz="1800" b="1" dirty="0"/>
          </a:p>
          <a:p>
            <a:pPr>
              <a:lnSpc>
                <a:spcPct val="100000"/>
              </a:lnSpc>
              <a:spcBef>
                <a:spcPts val="0"/>
              </a:spcBef>
              <a:spcAft>
                <a:spcPts val="0"/>
              </a:spcAft>
            </a:pPr>
            <a:r>
              <a:rPr lang="cs-CZ" sz="1800" dirty="0"/>
              <a:t>Pro potřeby OPZ se v žádosti o podporu nevyplňují</a:t>
            </a:r>
            <a:endParaRPr lang="cs-CZ" sz="1800" b="1" dirty="0"/>
          </a:p>
          <a:p>
            <a:pPr marL="0" indent="0">
              <a:lnSpc>
                <a:spcPct val="100000"/>
              </a:lnSpc>
              <a:spcBef>
                <a:spcPts val="0"/>
              </a:spcBef>
              <a:spcAft>
                <a:spcPts val="0"/>
              </a:spcAft>
              <a:buNone/>
            </a:pPr>
            <a:endParaRPr lang="cs-CZ" sz="900" dirty="0"/>
          </a:p>
          <a:p>
            <a:pPr>
              <a:lnSpc>
                <a:spcPct val="100000"/>
              </a:lnSpc>
              <a:spcBef>
                <a:spcPts val="0"/>
              </a:spcBef>
              <a:spcAft>
                <a:spcPts val="0"/>
              </a:spcAft>
            </a:pPr>
            <a:endParaRPr lang="cs-CZ" altLang="cs-CZ" sz="3200" dirty="0"/>
          </a:p>
          <a:p>
            <a:pPr marL="0" indent="0">
              <a:lnSpc>
                <a:spcPct val="100000"/>
              </a:lnSpc>
              <a:spcBef>
                <a:spcPts val="0"/>
              </a:spcBef>
              <a:spcAft>
                <a:spcPts val="0"/>
              </a:spcAft>
              <a:buNone/>
            </a:pPr>
            <a:endParaRPr lang="cs-CZ" altLang="cs-CZ" sz="1800" dirty="0"/>
          </a:p>
          <a:p>
            <a:endParaRPr lang="cs-CZ" dirty="0"/>
          </a:p>
        </p:txBody>
      </p:sp>
      <p:sp>
        <p:nvSpPr>
          <p:cNvPr id="4" name="Zástupný symbol pro číslo snímku 3"/>
          <p:cNvSpPr>
            <a:spLocks noGrp="1"/>
          </p:cNvSpPr>
          <p:nvPr>
            <p:ph type="sldNum" sz="quarter" idx="12"/>
          </p:nvPr>
        </p:nvSpPr>
        <p:spPr/>
        <p:txBody>
          <a:bodyPr/>
          <a:lstStyle/>
          <a:p>
            <a:fld id="{479BF083-4774-43B1-9AB0-5CC1AC5DD8EE}" type="slidenum">
              <a:rPr lang="cs-CZ" smtClean="0"/>
              <a:pPr/>
              <a:t>65</a:t>
            </a:fld>
            <a:endParaRPr lang="cs-CZ"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71600" y="3284984"/>
            <a:ext cx="7344816" cy="16796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67889257"/>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pPr marL="0" indent="0"/>
            <a:r>
              <a:rPr lang="cs-CZ" dirty="0"/>
              <a:t>PŘÍJMY PROJEKTU</a:t>
            </a:r>
            <a:endParaRPr lang="cs-CZ" sz="2800" dirty="0"/>
          </a:p>
        </p:txBody>
      </p:sp>
      <p:sp>
        <p:nvSpPr>
          <p:cNvPr id="3" name="Zástupný symbol pro obsah 2"/>
          <p:cNvSpPr>
            <a:spLocks noGrp="1"/>
          </p:cNvSpPr>
          <p:nvPr>
            <p:ph idx="1"/>
          </p:nvPr>
        </p:nvSpPr>
        <p:spPr>
          <a:xfrm>
            <a:off x="539552" y="1196752"/>
            <a:ext cx="8064000" cy="5184576"/>
          </a:xfrm>
        </p:spPr>
        <p:txBody>
          <a:bodyPr/>
          <a:lstStyle/>
          <a:p>
            <a:pPr algn="just">
              <a:lnSpc>
                <a:spcPct val="100000"/>
              </a:lnSpc>
              <a:spcBef>
                <a:spcPts val="0"/>
              </a:spcBef>
            </a:pPr>
            <a:r>
              <a:rPr lang="cs-CZ" sz="1800" b="1" dirty="0"/>
              <a:t>Příjmem projektu se rozumí </a:t>
            </a:r>
            <a:r>
              <a:rPr lang="cs-CZ" sz="1800" dirty="0"/>
              <a:t>příjmy vygenerované projektem v době realizace projektu </a:t>
            </a:r>
          </a:p>
          <a:p>
            <a:pPr algn="just">
              <a:lnSpc>
                <a:spcPct val="100000"/>
              </a:lnSpc>
              <a:spcBef>
                <a:spcPts val="0"/>
              </a:spcBef>
            </a:pPr>
            <a:r>
              <a:rPr lang="cs-CZ" sz="1800" dirty="0"/>
              <a:t>Mezi příjmy projektu </a:t>
            </a:r>
            <a:r>
              <a:rPr lang="cs-CZ" sz="1800" b="1" dirty="0"/>
              <a:t>patří</a:t>
            </a:r>
            <a:r>
              <a:rPr lang="cs-CZ" sz="1800" dirty="0"/>
              <a:t> např. příjmy za poskytované služby (konferenční poplatky, poplatky za školení apod.), příjmy za prodej výrobků, které vznikly v rámci projektu (tj. výrobků, na jejichž vznik byly vynaloženy výdaje projektu); pronájem prostor, zařízení, softwaru atd. financovaných v rámci projektu atd.</a:t>
            </a:r>
          </a:p>
          <a:p>
            <a:pPr algn="just">
              <a:lnSpc>
                <a:spcPct val="100000"/>
              </a:lnSpc>
              <a:spcBef>
                <a:spcPts val="0"/>
              </a:spcBef>
            </a:pPr>
            <a:r>
              <a:rPr lang="cs-CZ" sz="1800" dirty="0"/>
              <a:t>Příjmem projektu nikdy </a:t>
            </a:r>
            <a:r>
              <a:rPr lang="cs-CZ" sz="1800" b="1" dirty="0"/>
              <a:t>nejsou</a:t>
            </a:r>
            <a:r>
              <a:rPr lang="cs-CZ" sz="1800" dirty="0"/>
              <a:t> úroky z bankovního účtu, obdržené platby                      ze smluvních pokut, peněžní jistota</a:t>
            </a:r>
          </a:p>
          <a:p>
            <a:pPr algn="just">
              <a:lnSpc>
                <a:spcPct val="100000"/>
              </a:lnSpc>
              <a:spcBef>
                <a:spcPts val="0"/>
              </a:spcBef>
            </a:pPr>
            <a:r>
              <a:rPr lang="cs-CZ" sz="1800" b="1" dirty="0"/>
              <a:t>Do žádosti o podporu </a:t>
            </a:r>
            <a:r>
              <a:rPr lang="cs-CZ" sz="1800" dirty="0"/>
              <a:t>se uvádí pouze „</a:t>
            </a:r>
            <a:r>
              <a:rPr lang="cs-CZ" sz="1800" b="1" dirty="0"/>
              <a:t>předpokládané čisté příjmy</a:t>
            </a:r>
            <a:r>
              <a:rPr lang="cs-CZ" sz="1800" dirty="0"/>
              <a:t>“ </a:t>
            </a:r>
            <a:br>
              <a:rPr lang="cs-CZ" sz="1800" dirty="0"/>
            </a:br>
            <a:r>
              <a:rPr lang="cs-CZ" sz="1800" dirty="0"/>
              <a:t>do řádku „</a:t>
            </a:r>
            <a:r>
              <a:rPr lang="cs-CZ" sz="1800" b="1" dirty="0"/>
              <a:t>Jiné peněžní příjmy</a:t>
            </a:r>
            <a:r>
              <a:rPr lang="cs-CZ" sz="1800" dirty="0"/>
              <a:t>“ (v případě vyrovnávací platby vypočtené na listu ISKP přílohy 11A) – o tyto příjmy bude vždy snížena poskytnutá podpora ŘO</a:t>
            </a:r>
          </a:p>
          <a:p>
            <a:pPr algn="just">
              <a:lnSpc>
                <a:spcPct val="100000"/>
              </a:lnSpc>
              <a:spcBef>
                <a:spcPts val="0"/>
              </a:spcBef>
            </a:pPr>
            <a:r>
              <a:rPr lang="cs-CZ" sz="1800" b="1" dirty="0"/>
              <a:t>Čistým příjmem </a:t>
            </a:r>
            <a:r>
              <a:rPr lang="cs-CZ" sz="1800" dirty="0"/>
              <a:t>je ta částka příjmů, která převyšuje částku vlastního financování způsobilých výdajů projektu ze zdrojů příjemce  (pokud příjemce má vlastní financování viz povinná míra spolufinancování)</a:t>
            </a:r>
          </a:p>
          <a:p>
            <a:pPr algn="just">
              <a:lnSpc>
                <a:spcPct val="100000"/>
              </a:lnSpc>
              <a:spcBef>
                <a:spcPts val="0"/>
              </a:spcBef>
            </a:pPr>
            <a:r>
              <a:rPr lang="cs-CZ" sz="1800" b="1" dirty="0"/>
              <a:t>Nepředpokládané i předpokládané čisté příjmy </a:t>
            </a:r>
            <a:r>
              <a:rPr lang="cs-CZ" sz="1800" dirty="0"/>
              <a:t>se budou reportovat průběžně ve Zprávách o realizaci projektu (</a:t>
            </a:r>
            <a:r>
              <a:rPr lang="cs-CZ" sz="1800" dirty="0" err="1"/>
              <a:t>ZoR</a:t>
            </a:r>
            <a:r>
              <a:rPr lang="cs-CZ" sz="1800" dirty="0"/>
              <a:t>)</a:t>
            </a:r>
          </a:p>
          <a:p>
            <a:pPr marL="0" indent="0">
              <a:lnSpc>
                <a:spcPct val="100000"/>
              </a:lnSpc>
              <a:buNone/>
            </a:pPr>
            <a:endParaRPr lang="cs-CZ" sz="1600" dirty="0"/>
          </a:p>
          <a:p>
            <a:pPr marL="0" indent="0">
              <a:lnSpc>
                <a:spcPct val="100000"/>
              </a:lnSpc>
              <a:spcBef>
                <a:spcPts val="0"/>
              </a:spcBef>
              <a:spcAft>
                <a:spcPts val="0"/>
              </a:spcAft>
              <a:buNone/>
            </a:pPr>
            <a:endParaRPr lang="cs-CZ" sz="1800" dirty="0"/>
          </a:p>
          <a:p>
            <a:pPr>
              <a:lnSpc>
                <a:spcPct val="100000"/>
              </a:lnSpc>
              <a:spcBef>
                <a:spcPts val="0"/>
              </a:spcBef>
              <a:spcAft>
                <a:spcPts val="0"/>
              </a:spcAft>
            </a:pPr>
            <a:endParaRPr lang="cs-CZ" altLang="cs-CZ" sz="1600" dirty="0"/>
          </a:p>
          <a:p>
            <a:pPr>
              <a:lnSpc>
                <a:spcPct val="100000"/>
              </a:lnSpc>
              <a:spcBef>
                <a:spcPts val="0"/>
              </a:spcBef>
              <a:spcAft>
                <a:spcPts val="0"/>
              </a:spcAft>
            </a:pPr>
            <a:endParaRPr lang="cs-CZ" altLang="cs-CZ" sz="1600" dirty="0"/>
          </a:p>
          <a:p>
            <a:pPr>
              <a:lnSpc>
                <a:spcPct val="100000"/>
              </a:lnSpc>
              <a:spcBef>
                <a:spcPts val="0"/>
              </a:spcBef>
              <a:spcAft>
                <a:spcPts val="0"/>
              </a:spcAft>
            </a:pPr>
            <a:endParaRPr lang="cs-CZ" altLang="cs-CZ" sz="1600" dirty="0"/>
          </a:p>
          <a:p>
            <a:endParaRPr lang="cs-CZ" dirty="0"/>
          </a:p>
          <a:p>
            <a:endParaRPr lang="cs-CZ" dirty="0"/>
          </a:p>
          <a:p>
            <a:endParaRPr lang="cs-CZ" dirty="0"/>
          </a:p>
          <a:p>
            <a:endParaRPr lang="cs-CZ" dirty="0"/>
          </a:p>
          <a:p>
            <a:endParaRPr lang="cs-CZ" dirty="0"/>
          </a:p>
        </p:txBody>
      </p:sp>
      <p:sp>
        <p:nvSpPr>
          <p:cNvPr id="4" name="Zástupný symbol pro číslo snímku 3"/>
          <p:cNvSpPr>
            <a:spLocks noGrp="1"/>
          </p:cNvSpPr>
          <p:nvPr>
            <p:ph type="sldNum" sz="quarter" idx="12"/>
          </p:nvPr>
        </p:nvSpPr>
        <p:spPr/>
        <p:txBody>
          <a:bodyPr/>
          <a:lstStyle/>
          <a:p>
            <a:fld id="{479BF083-4774-43B1-9AB0-5CC1AC5DD8EE}" type="slidenum">
              <a:rPr lang="cs-CZ" smtClean="0">
                <a:solidFill>
                  <a:srgbClr val="084A8B"/>
                </a:solidFill>
              </a:rPr>
              <a:pPr/>
              <a:t>66</a:t>
            </a:fld>
            <a:endParaRPr lang="cs-CZ" dirty="0">
              <a:solidFill>
                <a:srgbClr val="084A8B"/>
              </a:solidFill>
            </a:endParaRPr>
          </a:p>
        </p:txBody>
      </p:sp>
    </p:spTree>
    <p:extLst>
      <p:ext uri="{BB962C8B-B14F-4D97-AF65-F5344CB8AC3E}">
        <p14:creationId xmlns:p14="http://schemas.microsoft.com/office/powerpoint/2010/main" val="176446959"/>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noFill/>
        </p:spPr>
        <p:txBody>
          <a:bodyPr/>
          <a:lstStyle/>
          <a:p>
            <a:r>
              <a:rPr lang="cs-CZ" dirty="0"/>
              <a:t>časová způsobilost výdajů</a:t>
            </a:r>
          </a:p>
        </p:txBody>
      </p:sp>
      <p:sp>
        <p:nvSpPr>
          <p:cNvPr id="3" name="Zástupný symbol pro obsah 2"/>
          <p:cNvSpPr>
            <a:spLocks noGrp="1"/>
          </p:cNvSpPr>
          <p:nvPr>
            <p:ph idx="1"/>
          </p:nvPr>
        </p:nvSpPr>
        <p:spPr/>
        <p:txBody>
          <a:bodyPr/>
          <a:lstStyle/>
          <a:p>
            <a:r>
              <a:rPr lang="cs-CZ" sz="1800" b="1" dirty="0"/>
              <a:t>Náklady vzniklé v době realizace projektu</a:t>
            </a:r>
          </a:p>
          <a:p>
            <a:r>
              <a:rPr lang="cs-CZ" sz="1800" b="1" dirty="0"/>
              <a:t>Datum zahájení realizace projektu </a:t>
            </a:r>
            <a:r>
              <a:rPr lang="cs-CZ" sz="1800" dirty="0"/>
              <a:t>nesmí předcházet datu vyhlášení příslušné výzvy MAS</a:t>
            </a:r>
          </a:p>
          <a:p>
            <a:r>
              <a:rPr lang="cs-CZ" sz="1800" dirty="0"/>
              <a:t>Omezení v režimu podpory </a:t>
            </a:r>
            <a:r>
              <a:rPr lang="cs-CZ" sz="1800" b="1" dirty="0"/>
              <a:t>blokové výjimky</a:t>
            </a:r>
          </a:p>
          <a:p>
            <a:r>
              <a:rPr lang="cs-CZ" sz="1800" dirty="0"/>
              <a:t>Poslední možné datum vyhlášení výzvy MAS: </a:t>
            </a:r>
            <a:r>
              <a:rPr lang="cs-CZ" sz="1800" b="1" dirty="0"/>
              <a:t>30. 11. 2021</a:t>
            </a:r>
          </a:p>
          <a:p>
            <a:r>
              <a:rPr lang="cs-CZ" sz="1800" dirty="0"/>
              <a:t>Nejzazší termín ukončení realizace projektů: </a:t>
            </a:r>
            <a:r>
              <a:rPr lang="cs-CZ" sz="1800" b="1" dirty="0"/>
              <a:t>30. 6. 2023</a:t>
            </a:r>
          </a:p>
        </p:txBody>
      </p:sp>
      <p:sp>
        <p:nvSpPr>
          <p:cNvPr id="4" name="Zástupný symbol pro číslo snímku 3"/>
          <p:cNvSpPr>
            <a:spLocks noGrp="1"/>
          </p:cNvSpPr>
          <p:nvPr>
            <p:ph type="sldNum" sz="quarter" idx="12"/>
          </p:nvPr>
        </p:nvSpPr>
        <p:spPr/>
        <p:txBody>
          <a:bodyPr/>
          <a:lstStyle/>
          <a:p>
            <a:fld id="{479BF083-4774-43B1-9AB0-5CC1AC5DD8EE}" type="slidenum">
              <a:rPr lang="cs-CZ" smtClean="0"/>
              <a:pPr/>
              <a:t>67</a:t>
            </a:fld>
            <a:endParaRPr lang="cs-CZ" dirty="0"/>
          </a:p>
        </p:txBody>
      </p:sp>
    </p:spTree>
    <p:extLst>
      <p:ext uri="{BB962C8B-B14F-4D97-AF65-F5344CB8AC3E}">
        <p14:creationId xmlns:p14="http://schemas.microsoft.com/office/powerpoint/2010/main" val="2956597423"/>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Nadpis 4"/>
          <p:cNvSpPr>
            <a:spLocks noGrp="1"/>
          </p:cNvSpPr>
          <p:nvPr>
            <p:ph type="title"/>
          </p:nvPr>
        </p:nvSpPr>
        <p:spPr>
          <a:xfrm>
            <a:off x="1347213" y="2626740"/>
            <a:ext cx="7272000" cy="1224000"/>
          </a:xfrm>
        </p:spPr>
        <p:txBody>
          <a:bodyPr/>
          <a:lstStyle/>
          <a:p>
            <a:r>
              <a:rPr lang="cs-CZ" dirty="0"/>
              <a:t>Podpora prorodinných opatření obcí a dalších aktérů na místní úrovni</a:t>
            </a:r>
            <a:endParaRPr lang="cs-CZ" sz="2400" b="0" kern="1200" cap="none" dirty="0">
              <a:solidFill>
                <a:schemeClr val="tx1"/>
              </a:solidFill>
              <a:latin typeface="+mn-lt"/>
              <a:ea typeface="+mn-ea"/>
              <a:cs typeface="+mn-cs"/>
            </a:endParaRPr>
          </a:p>
        </p:txBody>
      </p:sp>
      <p:pic>
        <p:nvPicPr>
          <p:cNvPr id="14" name="Zástupný symbol pro obrázek 13"/>
          <p:cNvPicPr>
            <a:picLocks noGrp="1" noChangeAspect="1"/>
          </p:cNvPicPr>
          <p:nvPr>
            <p:ph type="pic" sz="quarter" idx="15"/>
          </p:nvPr>
        </p:nvPicPr>
        <p:blipFill>
          <a:blip r:embed="rId2" cstate="print">
            <a:extLst>
              <a:ext uri="{28A0092B-C50C-407E-A947-70E740481C1C}">
                <a14:useLocalDpi xmlns:a14="http://schemas.microsoft.com/office/drawing/2010/main" val="0"/>
              </a:ext>
            </a:extLst>
          </a:blip>
          <a:srcRect/>
          <a:stretch>
            <a:fillRect/>
          </a:stretch>
        </p:blipFill>
        <p:spPr>
          <a:xfrm>
            <a:off x="672540" y="3212976"/>
            <a:ext cx="540000" cy="540000"/>
          </a:xfrm>
        </p:spPr>
      </p:pic>
      <p:sp>
        <p:nvSpPr>
          <p:cNvPr id="4" name="Zástupný symbol pro obsah 2"/>
          <p:cNvSpPr txBox="1">
            <a:spLocks/>
          </p:cNvSpPr>
          <p:nvPr/>
        </p:nvSpPr>
        <p:spPr>
          <a:xfrm>
            <a:off x="683568" y="3861048"/>
            <a:ext cx="7920432" cy="2664296"/>
          </a:xfrm>
          <a:prstGeom prst="rect">
            <a:avLst/>
          </a:prstGeom>
          <a:ln>
            <a:noFill/>
          </a:ln>
        </p:spPr>
        <p:txBody>
          <a:bodyPr/>
          <a:lstStyle>
            <a:lvl1pPr marL="432000" indent="-432000" algn="l" defTabSz="914400" rtl="0" eaLnBrk="1" latinLnBrk="0" hangingPunct="1">
              <a:lnSpc>
                <a:spcPts val="2880"/>
              </a:lnSpc>
              <a:spcBef>
                <a:spcPts val="600"/>
              </a:spcBef>
              <a:spcAft>
                <a:spcPts val="600"/>
              </a:spcAft>
              <a:buClr>
                <a:schemeClr val="accent2"/>
              </a:buClr>
              <a:buSzPct val="100000"/>
              <a:buFont typeface="Wingdings" panose="05000000000000000000" pitchFamily="2" charset="2"/>
              <a:buChar char=""/>
              <a:defRPr sz="2400" b="0" kern="1200">
                <a:solidFill>
                  <a:schemeClr val="tx1"/>
                </a:solidFill>
                <a:latin typeface="+mn-lt"/>
                <a:ea typeface="+mn-ea"/>
                <a:cs typeface="+mn-cs"/>
              </a:defRPr>
            </a:lvl1pPr>
            <a:lvl2pPr marL="666000" indent="-252000" algn="l" defTabSz="914400" rtl="0" eaLnBrk="1" latinLnBrk="0" hangingPunct="1">
              <a:lnSpc>
                <a:spcPts val="2400"/>
              </a:lnSpc>
              <a:spcBef>
                <a:spcPts val="300"/>
              </a:spcBef>
              <a:spcAft>
                <a:spcPts val="300"/>
              </a:spcAft>
              <a:buClr>
                <a:schemeClr val="accent2"/>
              </a:buClr>
              <a:buSzPct val="80000"/>
              <a:buFont typeface="Wingdings" panose="05000000000000000000" pitchFamily="2" charset="2"/>
              <a:buChar char=""/>
              <a:defRPr sz="2000" kern="1200">
                <a:solidFill>
                  <a:schemeClr val="tx1"/>
                </a:solidFill>
                <a:latin typeface="+mn-lt"/>
                <a:ea typeface="+mn-ea"/>
                <a:cs typeface="+mn-cs"/>
              </a:defRPr>
            </a:lvl2pPr>
            <a:lvl3pPr marL="918000" indent="-252000" algn="l" defTabSz="914400" rtl="0" eaLnBrk="1" latinLnBrk="0" hangingPunct="1">
              <a:lnSpc>
                <a:spcPts val="2400"/>
              </a:lnSpc>
              <a:spcBef>
                <a:spcPts val="300"/>
              </a:spcBef>
              <a:spcAft>
                <a:spcPts val="300"/>
              </a:spcAft>
              <a:buClr>
                <a:schemeClr val="accent2"/>
              </a:buClr>
              <a:buSzPct val="80000"/>
              <a:buFont typeface="Wingdings" panose="05000000000000000000" pitchFamily="2" charset="2"/>
              <a:buChar char=""/>
              <a:defRPr sz="2000" kern="1200">
                <a:solidFill>
                  <a:schemeClr val="tx1"/>
                </a:solidFill>
                <a:latin typeface="+mn-lt"/>
                <a:ea typeface="+mn-ea"/>
                <a:cs typeface="+mn-cs"/>
              </a:defRPr>
            </a:lvl3pPr>
            <a:lvl4pPr marL="1170000" indent="-252000" algn="l" defTabSz="914400" rtl="0" eaLnBrk="1" latinLnBrk="0" hangingPunct="1">
              <a:lnSpc>
                <a:spcPts val="2400"/>
              </a:lnSpc>
              <a:spcBef>
                <a:spcPts val="300"/>
              </a:spcBef>
              <a:spcAft>
                <a:spcPts val="300"/>
              </a:spcAft>
              <a:buClr>
                <a:schemeClr val="accent2"/>
              </a:buClr>
              <a:buSzPct val="80000"/>
              <a:buFont typeface="Wingdings" panose="05000000000000000000" pitchFamily="2" charset="2"/>
              <a:buChar char=""/>
              <a:defRPr lang="cs-CZ" sz="2000" kern="1200" dirty="0" smtClean="0">
                <a:solidFill>
                  <a:schemeClr val="tx1"/>
                </a:solidFill>
                <a:latin typeface="+mn-lt"/>
                <a:ea typeface="+mn-ea"/>
                <a:cs typeface="+mn-cs"/>
              </a:defRPr>
            </a:lvl4pPr>
            <a:lvl5pPr marL="1422000" indent="-252000" algn="l" defTabSz="914400" rtl="0" eaLnBrk="1" latinLnBrk="0" hangingPunct="1">
              <a:lnSpc>
                <a:spcPts val="2400"/>
              </a:lnSpc>
              <a:spcBef>
                <a:spcPts val="300"/>
              </a:spcBef>
              <a:spcAft>
                <a:spcPts val="300"/>
              </a:spcAft>
              <a:buClr>
                <a:schemeClr val="accent2"/>
              </a:buClr>
              <a:buSzPct val="80000"/>
              <a:buFont typeface="Wingdings" panose="05000000000000000000" pitchFamily="2" charset="2"/>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endParaRPr lang="cs-CZ" dirty="0"/>
          </a:p>
        </p:txBody>
      </p:sp>
    </p:spTree>
    <p:extLst>
      <p:ext uri="{BB962C8B-B14F-4D97-AF65-F5344CB8AC3E}">
        <p14:creationId xmlns:p14="http://schemas.microsoft.com/office/powerpoint/2010/main" val="1481224113"/>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Cílové skupiny</a:t>
            </a:r>
          </a:p>
        </p:txBody>
      </p:sp>
      <p:sp>
        <p:nvSpPr>
          <p:cNvPr id="3" name="Zástupný symbol pro obsah 2"/>
          <p:cNvSpPr>
            <a:spLocks noGrp="1"/>
          </p:cNvSpPr>
          <p:nvPr>
            <p:ph idx="1"/>
          </p:nvPr>
        </p:nvSpPr>
        <p:spPr/>
        <p:txBody>
          <a:bodyPr/>
          <a:lstStyle/>
          <a:p>
            <a:endParaRPr lang="cs-CZ" dirty="0"/>
          </a:p>
          <a:p>
            <a:r>
              <a:rPr lang="cs-CZ" dirty="0"/>
              <a:t>Osoby pečující o malé děti</a:t>
            </a:r>
            <a:endParaRPr lang="cs-CZ" b="1" dirty="0"/>
          </a:p>
          <a:p>
            <a:endParaRPr lang="cs-CZ" b="1" dirty="0"/>
          </a:p>
          <a:p>
            <a:r>
              <a:rPr lang="cs-CZ" dirty="0"/>
              <a:t>Osoby vracející se na trh práce po návratu </a:t>
            </a:r>
            <a:br>
              <a:rPr lang="cs-CZ" dirty="0"/>
            </a:br>
            <a:r>
              <a:rPr lang="cs-CZ" dirty="0"/>
              <a:t>z mateřské/rodičovské dovolené </a:t>
            </a:r>
          </a:p>
        </p:txBody>
      </p:sp>
      <p:sp>
        <p:nvSpPr>
          <p:cNvPr id="4" name="Zástupný symbol pro číslo snímku 3"/>
          <p:cNvSpPr>
            <a:spLocks noGrp="1"/>
          </p:cNvSpPr>
          <p:nvPr>
            <p:ph type="sldNum" sz="quarter" idx="12"/>
          </p:nvPr>
        </p:nvSpPr>
        <p:spPr/>
        <p:txBody>
          <a:bodyPr/>
          <a:lstStyle/>
          <a:p>
            <a:fld id="{479BF083-4774-43B1-9AB0-5CC1AC5DD8EE}" type="slidenum">
              <a:rPr lang="cs-CZ" smtClean="0"/>
              <a:pPr/>
              <a:t>69</a:t>
            </a:fld>
            <a:endParaRPr lang="cs-CZ" dirty="0"/>
          </a:p>
        </p:txBody>
      </p:sp>
    </p:spTree>
    <p:extLst>
      <p:ext uri="{BB962C8B-B14F-4D97-AF65-F5344CB8AC3E}">
        <p14:creationId xmlns:p14="http://schemas.microsoft.com/office/powerpoint/2010/main" val="219693532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Logický rámec projektové žádosti</a:t>
            </a:r>
          </a:p>
        </p:txBody>
      </p:sp>
      <p:sp>
        <p:nvSpPr>
          <p:cNvPr id="3" name="Zástupný symbol pro obsah 2"/>
          <p:cNvSpPr>
            <a:spLocks noGrp="1"/>
          </p:cNvSpPr>
          <p:nvPr>
            <p:ph idx="1"/>
          </p:nvPr>
        </p:nvSpPr>
        <p:spPr>
          <a:xfrm>
            <a:off x="539552" y="1556792"/>
            <a:ext cx="8208912" cy="4320000"/>
          </a:xfrm>
        </p:spPr>
        <p:txBody>
          <a:bodyPr/>
          <a:lstStyle/>
          <a:p>
            <a:pPr marL="0" indent="0">
              <a:lnSpc>
                <a:spcPct val="100000"/>
              </a:lnSpc>
              <a:spcBef>
                <a:spcPts val="0"/>
              </a:spcBef>
              <a:buNone/>
            </a:pPr>
            <a:r>
              <a:rPr lang="cs-CZ" sz="1600" dirty="0"/>
              <a:t>Nástroj, který ve velmi koncentrované podobě </a:t>
            </a:r>
            <a:r>
              <a:rPr lang="cs-CZ" sz="1600" b="1" dirty="0"/>
              <a:t>obsahuje</a:t>
            </a:r>
            <a:r>
              <a:rPr lang="cs-CZ" sz="1600" dirty="0"/>
              <a:t> </a:t>
            </a:r>
            <a:r>
              <a:rPr lang="cs-CZ" sz="1600" b="1" dirty="0"/>
              <a:t>základní informace o projektu</a:t>
            </a:r>
            <a:r>
              <a:rPr lang="cs-CZ" sz="1600" dirty="0"/>
              <a:t> </a:t>
            </a:r>
            <a:br>
              <a:rPr lang="cs-CZ" sz="1600" dirty="0"/>
            </a:br>
            <a:r>
              <a:rPr lang="cs-CZ" sz="1600" dirty="0"/>
              <a:t>a zároveň </a:t>
            </a:r>
            <a:r>
              <a:rPr lang="cs-CZ" sz="1600" b="1" dirty="0"/>
              <a:t>ověřuje logiku projektu</a:t>
            </a:r>
            <a:r>
              <a:rPr lang="cs-CZ" sz="1600" dirty="0"/>
              <a:t> (vazbu mezi činnostmi, výstupy a cíli projektu).</a:t>
            </a:r>
          </a:p>
          <a:p>
            <a:pPr marL="0" indent="0" hangingPunct="0">
              <a:buNone/>
            </a:pPr>
            <a:r>
              <a:rPr lang="cs-CZ" sz="1800" b="1" u="sng" cap="all" dirty="0"/>
              <a:t>Logický rámec umožňuje: </a:t>
            </a:r>
            <a:endParaRPr lang="cs-CZ" sz="1800" u="sng" cap="all" dirty="0"/>
          </a:p>
          <a:p>
            <a:pPr lvl="0" hangingPunct="0">
              <a:lnSpc>
                <a:spcPct val="100000"/>
              </a:lnSpc>
              <a:spcBef>
                <a:spcPts val="0"/>
              </a:spcBef>
              <a:spcAft>
                <a:spcPts val="300"/>
              </a:spcAft>
            </a:pPr>
            <a:r>
              <a:rPr lang="cs-CZ" sz="1600" dirty="0"/>
              <a:t>organizaci a systemizaci celkového myšlení o projektu, </a:t>
            </a:r>
          </a:p>
          <a:p>
            <a:pPr lvl="0" hangingPunct="0">
              <a:lnSpc>
                <a:spcPct val="100000"/>
              </a:lnSpc>
              <a:spcBef>
                <a:spcPts val="0"/>
              </a:spcBef>
              <a:spcAft>
                <a:spcPts val="300"/>
              </a:spcAft>
            </a:pPr>
            <a:r>
              <a:rPr lang="cs-CZ" sz="1600" dirty="0"/>
              <a:t>upřesnění vztahů mezi cílem, účelem, výstupem a aktivitami projektu, </a:t>
            </a:r>
          </a:p>
          <a:p>
            <a:pPr lvl="0" hangingPunct="0">
              <a:lnSpc>
                <a:spcPct val="100000"/>
              </a:lnSpc>
              <a:spcBef>
                <a:spcPts val="0"/>
              </a:spcBef>
              <a:spcAft>
                <a:spcPts val="300"/>
              </a:spcAft>
            </a:pPr>
            <a:r>
              <a:rPr lang="cs-CZ" sz="1600" dirty="0"/>
              <a:t>jasné stanovení výkonnostních ukazatelů a kritérií, </a:t>
            </a:r>
          </a:p>
          <a:p>
            <a:pPr lvl="0" hangingPunct="0">
              <a:lnSpc>
                <a:spcPct val="100000"/>
              </a:lnSpc>
              <a:spcBef>
                <a:spcPts val="0"/>
              </a:spcBef>
              <a:spcAft>
                <a:spcPts val="300"/>
              </a:spcAft>
            </a:pPr>
            <a:r>
              <a:rPr lang="cs-CZ" sz="1600" dirty="0"/>
              <a:t>provádění kontroly dosažení cílů, účelu, realizaci výstupů a aktivit projektu, </a:t>
            </a:r>
          </a:p>
          <a:p>
            <a:pPr lvl="0" hangingPunct="0">
              <a:lnSpc>
                <a:spcPct val="100000"/>
              </a:lnSpc>
              <a:spcBef>
                <a:spcPts val="0"/>
              </a:spcBef>
              <a:spcAft>
                <a:spcPts val="300"/>
              </a:spcAft>
            </a:pPr>
            <a:r>
              <a:rPr lang="cs-CZ" sz="1600" dirty="0"/>
              <a:t>udržovat rychlý a srozumitelný přehled o obsahu, rozsahu a zaměření projektu.</a:t>
            </a:r>
          </a:p>
          <a:p>
            <a:pPr marL="0" indent="0" hangingPunct="0">
              <a:buNone/>
            </a:pPr>
            <a:r>
              <a:rPr lang="cs-CZ" sz="1600" b="1" dirty="0"/>
              <a:t>Doporučení:</a:t>
            </a:r>
          </a:p>
          <a:p>
            <a:pPr lvl="0" hangingPunct="0">
              <a:lnSpc>
                <a:spcPct val="100000"/>
              </a:lnSpc>
              <a:spcBef>
                <a:spcPts val="0"/>
              </a:spcBef>
              <a:spcAft>
                <a:spcPts val="0"/>
              </a:spcAft>
            </a:pPr>
            <a:r>
              <a:rPr lang="cs-CZ" sz="1600" dirty="0"/>
              <a:t>sestavuje se před samotným psaním projektu,</a:t>
            </a:r>
          </a:p>
          <a:p>
            <a:pPr lvl="0" hangingPunct="0">
              <a:lnSpc>
                <a:spcPct val="100000"/>
              </a:lnSpc>
              <a:spcBef>
                <a:spcPts val="0"/>
              </a:spcBef>
              <a:spcAft>
                <a:spcPts val="0"/>
              </a:spcAft>
            </a:pPr>
            <a:r>
              <a:rPr lang="cs-CZ" sz="1600" dirty="0"/>
              <a:t>sepsání žádosti je pak mnohem jednodušší a hlavně je žádost správně strukturovaná a přehledná.</a:t>
            </a:r>
          </a:p>
          <a:p>
            <a:pPr marL="0" indent="0">
              <a:buNone/>
            </a:pPr>
            <a:endParaRPr lang="cs-CZ" dirty="0"/>
          </a:p>
        </p:txBody>
      </p:sp>
      <p:sp>
        <p:nvSpPr>
          <p:cNvPr id="4" name="Zástupný symbol pro číslo snímku 3"/>
          <p:cNvSpPr>
            <a:spLocks noGrp="1"/>
          </p:cNvSpPr>
          <p:nvPr>
            <p:ph type="sldNum" sz="quarter" idx="12"/>
          </p:nvPr>
        </p:nvSpPr>
        <p:spPr/>
        <p:txBody>
          <a:bodyPr/>
          <a:lstStyle/>
          <a:p>
            <a:fld id="{479BF083-4774-43B1-9AB0-5CC1AC5DD8EE}" type="slidenum">
              <a:rPr lang="cs-CZ" smtClean="0"/>
              <a:pPr/>
              <a:t>7</a:t>
            </a:fld>
            <a:endParaRPr lang="cs-CZ" dirty="0"/>
          </a:p>
        </p:txBody>
      </p:sp>
    </p:spTree>
    <p:extLst>
      <p:ext uri="{BB962C8B-B14F-4D97-AF65-F5344CB8AC3E}">
        <p14:creationId xmlns:p14="http://schemas.microsoft.com/office/powerpoint/2010/main" val="1468706705"/>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Vymezení oprávněných partnerů</a:t>
            </a:r>
          </a:p>
        </p:txBody>
      </p:sp>
      <p:sp>
        <p:nvSpPr>
          <p:cNvPr id="3" name="Zástupný symbol pro obsah 2"/>
          <p:cNvSpPr>
            <a:spLocks noGrp="1"/>
          </p:cNvSpPr>
          <p:nvPr>
            <p:ph idx="1"/>
          </p:nvPr>
        </p:nvSpPr>
        <p:spPr/>
        <p:txBody>
          <a:bodyPr/>
          <a:lstStyle/>
          <a:p>
            <a:endParaRPr lang="cs-CZ" dirty="0"/>
          </a:p>
          <a:p>
            <a:endParaRPr lang="cs-CZ" dirty="0"/>
          </a:p>
          <a:p>
            <a:r>
              <a:rPr lang="cs-CZ" dirty="0"/>
              <a:t>Partneři s finančním příspěvkem</a:t>
            </a:r>
          </a:p>
          <a:p>
            <a:endParaRPr lang="cs-CZ" dirty="0"/>
          </a:p>
          <a:p>
            <a:r>
              <a:rPr lang="cs-CZ" dirty="0"/>
              <a:t>Partneři bez finančního příspěvku</a:t>
            </a:r>
          </a:p>
        </p:txBody>
      </p:sp>
      <p:sp>
        <p:nvSpPr>
          <p:cNvPr id="4" name="Zástupný symbol pro číslo snímku 3"/>
          <p:cNvSpPr>
            <a:spLocks noGrp="1"/>
          </p:cNvSpPr>
          <p:nvPr>
            <p:ph type="sldNum" sz="quarter" idx="12"/>
          </p:nvPr>
        </p:nvSpPr>
        <p:spPr/>
        <p:txBody>
          <a:bodyPr/>
          <a:lstStyle/>
          <a:p>
            <a:fld id="{479BF083-4774-43B1-9AB0-5CC1AC5DD8EE}" type="slidenum">
              <a:rPr lang="cs-CZ" smtClean="0"/>
              <a:pPr/>
              <a:t>70</a:t>
            </a:fld>
            <a:endParaRPr lang="cs-CZ" dirty="0"/>
          </a:p>
        </p:txBody>
      </p:sp>
    </p:spTree>
    <p:extLst>
      <p:ext uri="{BB962C8B-B14F-4D97-AF65-F5344CB8AC3E}">
        <p14:creationId xmlns:p14="http://schemas.microsoft.com/office/powerpoint/2010/main" val="2684870240"/>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Spolufinancování</a:t>
            </a:r>
          </a:p>
        </p:txBody>
      </p:sp>
      <p:sp>
        <p:nvSpPr>
          <p:cNvPr id="3" name="Zástupný symbol pro obsah 2"/>
          <p:cNvSpPr>
            <a:spLocks noGrp="1"/>
          </p:cNvSpPr>
          <p:nvPr>
            <p:ph idx="1"/>
          </p:nvPr>
        </p:nvSpPr>
        <p:spPr/>
        <p:txBody>
          <a:bodyPr/>
          <a:lstStyle/>
          <a:p>
            <a:pPr marL="432000" lvl="1" indent="-432000" algn="just">
              <a:lnSpc>
                <a:spcPts val="2880"/>
              </a:lnSpc>
              <a:spcBef>
                <a:spcPts val="600"/>
              </a:spcBef>
              <a:spcAft>
                <a:spcPts val="600"/>
              </a:spcAft>
              <a:buSzPct val="100000"/>
              <a:buFont typeface="Wingdings" panose="05000000000000000000" pitchFamily="2" charset="2"/>
              <a:buChar char=""/>
            </a:pPr>
            <a:r>
              <a:rPr lang="cs-CZ" sz="2400" dirty="0"/>
              <a:t>Případné </a:t>
            </a:r>
            <a:r>
              <a:rPr lang="cs-CZ" sz="2400" b="1" dirty="0"/>
              <a:t>příspěvky rodičů </a:t>
            </a:r>
            <a:r>
              <a:rPr lang="cs-CZ" sz="2400" dirty="0"/>
              <a:t>(ponížené o úhradu výdajů mimo rozpočet projektu, např. stravné dětí) mohou být zahrnuty do spolufinancování ze strany příjemce. Pokud by částka vybraných příspěvků přesáhla výši spolufinancování, bude se jednat o příjmy projektu, což by vedlo ke snížení </a:t>
            </a:r>
            <a:r>
              <a:rPr lang="pl-PL" sz="2400" dirty="0"/>
              <a:t>podpory projektu ze zdrojů ŘO.</a:t>
            </a:r>
          </a:p>
          <a:p>
            <a:pPr marL="0" lvl="1" indent="0" algn="just">
              <a:lnSpc>
                <a:spcPts val="2880"/>
              </a:lnSpc>
              <a:spcBef>
                <a:spcPts val="600"/>
              </a:spcBef>
              <a:spcAft>
                <a:spcPts val="600"/>
              </a:spcAft>
              <a:buSzPct val="100000"/>
              <a:buNone/>
            </a:pPr>
            <a:endParaRPr lang="pl-PL" sz="2400" dirty="0"/>
          </a:p>
          <a:p>
            <a:pPr marL="432000" lvl="1" indent="-432000" algn="just">
              <a:lnSpc>
                <a:spcPts val="2880"/>
              </a:lnSpc>
              <a:spcBef>
                <a:spcPts val="600"/>
              </a:spcBef>
              <a:spcAft>
                <a:spcPts val="600"/>
              </a:spcAft>
              <a:buSzPct val="100000"/>
              <a:buFont typeface="Wingdings" panose="05000000000000000000" pitchFamily="2" charset="2"/>
              <a:buChar char=""/>
            </a:pPr>
            <a:r>
              <a:rPr lang="cs-CZ" sz="2400" b="1" dirty="0"/>
              <a:t>Výdaje, které nebudou součástí projektu</a:t>
            </a:r>
            <a:r>
              <a:rPr lang="cs-CZ" sz="2400" dirty="0"/>
              <a:t> (stravné dětí), ale jsou nezbytné pro realizaci projektu, je potřeba přesně </a:t>
            </a:r>
            <a:r>
              <a:rPr lang="cs-CZ" sz="2400" b="1" dirty="0"/>
              <a:t>definovat v projektové žádosti</a:t>
            </a:r>
            <a:r>
              <a:rPr lang="cs-CZ" sz="2400" dirty="0"/>
              <a:t>. </a:t>
            </a:r>
          </a:p>
          <a:p>
            <a:pPr marL="432000" lvl="1" indent="-432000">
              <a:lnSpc>
                <a:spcPts val="2880"/>
              </a:lnSpc>
              <a:spcBef>
                <a:spcPts val="600"/>
              </a:spcBef>
              <a:spcAft>
                <a:spcPts val="600"/>
              </a:spcAft>
              <a:buSzPct val="100000"/>
              <a:buFont typeface="Wingdings" panose="05000000000000000000" pitchFamily="2" charset="2"/>
              <a:buChar char=""/>
            </a:pPr>
            <a:endParaRPr lang="cs-CZ" dirty="0"/>
          </a:p>
          <a:p>
            <a:endParaRPr lang="cs-CZ" dirty="0"/>
          </a:p>
        </p:txBody>
      </p:sp>
      <p:sp>
        <p:nvSpPr>
          <p:cNvPr id="4" name="Zástupný symbol pro číslo snímku 3"/>
          <p:cNvSpPr>
            <a:spLocks noGrp="1"/>
          </p:cNvSpPr>
          <p:nvPr>
            <p:ph type="sldNum" sz="quarter" idx="12"/>
          </p:nvPr>
        </p:nvSpPr>
        <p:spPr/>
        <p:txBody>
          <a:bodyPr/>
          <a:lstStyle/>
          <a:p>
            <a:fld id="{479BF083-4774-43B1-9AB0-5CC1AC5DD8EE}" type="slidenum">
              <a:rPr lang="cs-CZ" smtClean="0"/>
              <a:pPr/>
              <a:t>71</a:t>
            </a:fld>
            <a:endParaRPr lang="cs-CZ" dirty="0"/>
          </a:p>
        </p:txBody>
      </p:sp>
    </p:spTree>
    <p:extLst>
      <p:ext uri="{BB962C8B-B14F-4D97-AF65-F5344CB8AC3E}">
        <p14:creationId xmlns:p14="http://schemas.microsoft.com/office/powerpoint/2010/main" val="1005907904"/>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De MINIMIS – ZÁKLADNÍ URČOVÁNÍ</a:t>
            </a:r>
          </a:p>
        </p:txBody>
      </p:sp>
      <p:sp>
        <p:nvSpPr>
          <p:cNvPr id="3" name="Zástupný symbol pro obsah 2"/>
          <p:cNvSpPr>
            <a:spLocks noGrp="1"/>
          </p:cNvSpPr>
          <p:nvPr>
            <p:ph idx="1"/>
          </p:nvPr>
        </p:nvSpPr>
        <p:spPr/>
        <p:txBody>
          <a:bodyPr/>
          <a:lstStyle/>
          <a:p>
            <a:endParaRPr lang="cs-CZ" dirty="0"/>
          </a:p>
          <a:p>
            <a:endParaRPr lang="cs-CZ" dirty="0"/>
          </a:p>
        </p:txBody>
      </p:sp>
      <p:sp>
        <p:nvSpPr>
          <p:cNvPr id="4" name="Zástupný symbol pro číslo snímku 3"/>
          <p:cNvSpPr>
            <a:spLocks noGrp="1"/>
          </p:cNvSpPr>
          <p:nvPr>
            <p:ph type="sldNum" sz="quarter" idx="12"/>
          </p:nvPr>
        </p:nvSpPr>
        <p:spPr/>
        <p:txBody>
          <a:bodyPr/>
          <a:lstStyle/>
          <a:p>
            <a:fld id="{479BF083-4774-43B1-9AB0-5CC1AC5DD8EE}" type="slidenum">
              <a:rPr lang="cs-CZ" smtClean="0"/>
              <a:pPr/>
              <a:t>72</a:t>
            </a:fld>
            <a:endParaRPr lang="cs-CZ" dirty="0"/>
          </a:p>
        </p:txBody>
      </p:sp>
      <p:graphicFrame>
        <p:nvGraphicFramePr>
          <p:cNvPr id="5" name="Diagram 4"/>
          <p:cNvGraphicFramePr/>
          <p:nvPr>
            <p:extLst>
              <p:ext uri="{D42A27DB-BD31-4B8C-83A1-F6EECF244321}">
                <p14:modId xmlns:p14="http://schemas.microsoft.com/office/powerpoint/2010/main" val="2546176184"/>
              </p:ext>
            </p:extLst>
          </p:nvPr>
        </p:nvGraphicFramePr>
        <p:xfrm>
          <a:off x="323528" y="1340768"/>
          <a:ext cx="8568952" cy="518457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652934274"/>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 Příklady </a:t>
            </a:r>
          </a:p>
        </p:txBody>
      </p:sp>
      <p:sp>
        <p:nvSpPr>
          <p:cNvPr id="3" name="Zástupný symbol pro obsah 2"/>
          <p:cNvSpPr>
            <a:spLocks noGrp="1"/>
          </p:cNvSpPr>
          <p:nvPr>
            <p:ph idx="1"/>
          </p:nvPr>
        </p:nvSpPr>
        <p:spPr>
          <a:xfrm>
            <a:off x="179512" y="1340768"/>
            <a:ext cx="8712968" cy="5112568"/>
          </a:xfrm>
        </p:spPr>
        <p:txBody>
          <a:bodyPr/>
          <a:lstStyle/>
          <a:p>
            <a:r>
              <a:rPr lang="cs-CZ" sz="2200" b="1" dirty="0"/>
              <a:t>Cestovné dětí </a:t>
            </a:r>
            <a:r>
              <a:rPr lang="cs-CZ" sz="2200" dirty="0"/>
              <a:t>– nezpůsobilé výdaje X cestovné pečujících osob – nepřímé náklady </a:t>
            </a:r>
          </a:p>
          <a:p>
            <a:r>
              <a:rPr lang="cs-CZ" sz="2200" b="1" dirty="0"/>
              <a:t>Nákup a dovoz jídla </a:t>
            </a:r>
            <a:r>
              <a:rPr lang="cs-CZ" sz="2200" dirty="0"/>
              <a:t>(např. </a:t>
            </a:r>
            <a:r>
              <a:rPr lang="cs-CZ" sz="2200" dirty="0" err="1"/>
              <a:t>termonádoby</a:t>
            </a:r>
            <a:r>
              <a:rPr lang="cs-CZ" sz="2200" dirty="0"/>
              <a:t>) – nezpůsobilé výdaje X pořízení lednice, </a:t>
            </a:r>
            <a:r>
              <a:rPr lang="cs-CZ" sz="2200" dirty="0" err="1"/>
              <a:t>mikr</a:t>
            </a:r>
            <a:r>
              <a:rPr lang="cs-CZ" sz="2200" dirty="0"/>
              <a:t>. trouby, nádobí pro děti – přímé náklady</a:t>
            </a:r>
          </a:p>
          <a:p>
            <a:r>
              <a:rPr lang="cs-CZ" sz="2200" b="1" dirty="0"/>
              <a:t>Nákup vybavení </a:t>
            </a:r>
            <a:r>
              <a:rPr lang="cs-CZ" sz="2200" dirty="0"/>
              <a:t>samotného zařízení, které je pracovištěm pečujících osob – přímé náklady X nákup kancelářských potřeb – nepřímé náklady </a:t>
            </a:r>
          </a:p>
          <a:p>
            <a:r>
              <a:rPr lang="cs-CZ" sz="2200" b="1" dirty="0"/>
              <a:t>Stavební úpravy </a:t>
            </a:r>
            <a:r>
              <a:rPr lang="cs-CZ" sz="2200" dirty="0"/>
              <a:t>prostor zařízení určených pro práci s dětmi – přímé náklady X stavební úpravy pro projekt samotný – nepřímé náklady </a:t>
            </a:r>
          </a:p>
          <a:p>
            <a:r>
              <a:rPr lang="cs-CZ" sz="2200" b="1" dirty="0"/>
              <a:t>Pronájem prostor</a:t>
            </a:r>
            <a:r>
              <a:rPr lang="cs-CZ" sz="2200" dirty="0"/>
              <a:t> pro družinu – přímé náklady (Nákup služeb) X pronájem prostor  využívaných k administraci projektu – nepřímé náklady </a:t>
            </a:r>
          </a:p>
          <a:p>
            <a:endParaRPr lang="cs-CZ" dirty="0"/>
          </a:p>
          <a:p>
            <a:pPr marL="0" indent="0">
              <a:buNone/>
            </a:pPr>
            <a:endParaRPr lang="cs-CZ" dirty="0"/>
          </a:p>
        </p:txBody>
      </p:sp>
      <p:sp>
        <p:nvSpPr>
          <p:cNvPr id="4" name="Zástupný symbol pro číslo snímku 3"/>
          <p:cNvSpPr>
            <a:spLocks noGrp="1"/>
          </p:cNvSpPr>
          <p:nvPr>
            <p:ph type="sldNum" sz="quarter" idx="12"/>
          </p:nvPr>
        </p:nvSpPr>
        <p:spPr/>
        <p:txBody>
          <a:bodyPr/>
          <a:lstStyle/>
          <a:p>
            <a:fld id="{479BF083-4774-43B1-9AB0-5CC1AC5DD8EE}" type="slidenum">
              <a:rPr lang="cs-CZ" smtClean="0"/>
              <a:pPr/>
              <a:t>73</a:t>
            </a:fld>
            <a:endParaRPr lang="cs-CZ" dirty="0"/>
          </a:p>
        </p:txBody>
      </p:sp>
    </p:spTree>
    <p:extLst>
      <p:ext uri="{BB962C8B-B14F-4D97-AF65-F5344CB8AC3E}">
        <p14:creationId xmlns:p14="http://schemas.microsoft.com/office/powerpoint/2010/main" val="3541765760"/>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Příklady </a:t>
            </a:r>
          </a:p>
        </p:txBody>
      </p:sp>
      <p:sp>
        <p:nvSpPr>
          <p:cNvPr id="3" name="Zástupný symbol pro obsah 2"/>
          <p:cNvSpPr>
            <a:spLocks noGrp="1"/>
          </p:cNvSpPr>
          <p:nvPr>
            <p:ph idx="1"/>
          </p:nvPr>
        </p:nvSpPr>
        <p:spPr>
          <a:xfrm>
            <a:off x="539552" y="1772816"/>
            <a:ext cx="8064000" cy="4320000"/>
          </a:xfrm>
        </p:spPr>
        <p:txBody>
          <a:bodyPr/>
          <a:lstStyle/>
          <a:p>
            <a:pPr algn="just"/>
            <a:r>
              <a:rPr lang="cs-CZ" b="1" dirty="0"/>
              <a:t>Společná doprava dětí  </a:t>
            </a:r>
            <a:r>
              <a:rPr lang="cs-CZ" dirty="0"/>
              <a:t>– přímé náklady (Nákup služeb)</a:t>
            </a:r>
          </a:p>
          <a:p>
            <a:pPr algn="just"/>
            <a:r>
              <a:rPr lang="cs-CZ" b="1" dirty="0"/>
              <a:t>Služby péče o děti </a:t>
            </a:r>
            <a:r>
              <a:rPr lang="cs-CZ" dirty="0"/>
              <a:t>vykonávané pečující osobou s ŽL – přímé náklady (Nákup služeb)</a:t>
            </a:r>
          </a:p>
          <a:p>
            <a:pPr algn="just"/>
            <a:r>
              <a:rPr lang="cs-CZ" b="1" dirty="0"/>
              <a:t>Kurz zdravotníka </a:t>
            </a:r>
            <a:r>
              <a:rPr lang="cs-CZ" dirty="0"/>
              <a:t>– přímé náklady (Nákup služeb)</a:t>
            </a:r>
          </a:p>
          <a:p>
            <a:pPr algn="just"/>
            <a:r>
              <a:rPr lang="cs-CZ" b="1" dirty="0"/>
              <a:t>Vzdělávání pečujících osob </a:t>
            </a:r>
            <a:r>
              <a:rPr lang="cs-CZ" dirty="0"/>
              <a:t>– musí být vazba </a:t>
            </a:r>
            <a:br>
              <a:rPr lang="cs-CZ" dirty="0"/>
            </a:br>
            <a:r>
              <a:rPr lang="cs-CZ" dirty="0"/>
              <a:t>na deklarovaná pracovní místa, v </a:t>
            </a:r>
            <a:r>
              <a:rPr lang="cs-CZ" dirty="0" err="1"/>
              <a:t>ŽoP</a:t>
            </a:r>
            <a:r>
              <a:rPr lang="cs-CZ" dirty="0"/>
              <a:t> nutný popis a zdůvodnění provázanosti na aktivitu Dětské skupiny</a:t>
            </a:r>
          </a:p>
          <a:p>
            <a:r>
              <a:rPr lang="cs-CZ" b="1" dirty="0"/>
              <a:t>Animační náklady </a:t>
            </a:r>
            <a:r>
              <a:rPr lang="cs-CZ" dirty="0"/>
              <a:t>– doporučení 1x týdně u </a:t>
            </a:r>
            <a:r>
              <a:rPr lang="cs-CZ" dirty="0" err="1"/>
              <a:t>příměst</a:t>
            </a:r>
            <a:r>
              <a:rPr lang="cs-CZ" dirty="0"/>
              <a:t>. tábora, 1x měsíčně u dětského klubu, cena za animaci – 3 – 5 tisíc Kč</a:t>
            </a:r>
          </a:p>
          <a:p>
            <a:pPr algn="just"/>
            <a:endParaRPr lang="cs-CZ" dirty="0"/>
          </a:p>
          <a:p>
            <a:endParaRPr lang="cs-CZ" dirty="0"/>
          </a:p>
        </p:txBody>
      </p:sp>
      <p:sp>
        <p:nvSpPr>
          <p:cNvPr id="4" name="Zástupný symbol pro číslo snímku 3"/>
          <p:cNvSpPr>
            <a:spLocks noGrp="1"/>
          </p:cNvSpPr>
          <p:nvPr>
            <p:ph type="sldNum" sz="quarter" idx="12"/>
          </p:nvPr>
        </p:nvSpPr>
        <p:spPr/>
        <p:txBody>
          <a:bodyPr/>
          <a:lstStyle/>
          <a:p>
            <a:fld id="{479BF083-4774-43B1-9AB0-5CC1AC5DD8EE}" type="slidenum">
              <a:rPr lang="cs-CZ" smtClean="0"/>
              <a:pPr/>
              <a:t>74</a:t>
            </a:fld>
            <a:endParaRPr lang="cs-CZ" dirty="0"/>
          </a:p>
        </p:txBody>
      </p:sp>
    </p:spTree>
    <p:extLst>
      <p:ext uri="{BB962C8B-B14F-4D97-AF65-F5344CB8AC3E}">
        <p14:creationId xmlns:p14="http://schemas.microsoft.com/office/powerpoint/2010/main" val="2893330189"/>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Nepřímé náklady </a:t>
            </a:r>
          </a:p>
        </p:txBody>
      </p:sp>
      <p:sp>
        <p:nvSpPr>
          <p:cNvPr id="3" name="Zástupný symbol pro obsah 2"/>
          <p:cNvSpPr>
            <a:spLocks noGrp="1"/>
          </p:cNvSpPr>
          <p:nvPr>
            <p:ph idx="1"/>
          </p:nvPr>
        </p:nvSpPr>
        <p:spPr/>
        <p:txBody>
          <a:bodyPr/>
          <a:lstStyle/>
          <a:p>
            <a:r>
              <a:rPr lang="cs-CZ" dirty="0"/>
              <a:t>Papír (např. kancelářský, toaletní, balicí, čtvrtky…)</a:t>
            </a:r>
          </a:p>
          <a:p>
            <a:r>
              <a:rPr lang="cs-CZ" dirty="0"/>
              <a:t>Pojištění odpovědnosti za škodu (u DS povinné)</a:t>
            </a:r>
          </a:p>
          <a:p>
            <a:r>
              <a:rPr lang="cs-CZ" dirty="0"/>
              <a:t>Cestovné pečujících/doprovázejících osob </a:t>
            </a:r>
          </a:p>
          <a:p>
            <a:r>
              <a:rPr lang="cs-CZ" dirty="0"/>
              <a:t>Nájem prostor pro administrativní zajištění projektu</a:t>
            </a:r>
          </a:p>
          <a:p>
            <a:r>
              <a:rPr lang="cs-CZ" dirty="0"/>
              <a:t>Náklady na úklid </a:t>
            </a:r>
          </a:p>
          <a:p>
            <a:r>
              <a:rPr lang="cs-CZ" dirty="0"/>
              <a:t>Kancelářské prostředky</a:t>
            </a:r>
          </a:p>
          <a:p>
            <a:r>
              <a:rPr lang="cs-CZ" dirty="0"/>
              <a:t>Náklady na vedení projektu (zpráva o realizaci)</a:t>
            </a:r>
          </a:p>
          <a:p>
            <a:r>
              <a:rPr lang="cs-CZ" dirty="0"/>
              <a:t>Propagace příměstských táborů</a:t>
            </a:r>
          </a:p>
        </p:txBody>
      </p:sp>
      <p:sp>
        <p:nvSpPr>
          <p:cNvPr id="4" name="Zástupný symbol pro číslo snímku 3"/>
          <p:cNvSpPr>
            <a:spLocks noGrp="1"/>
          </p:cNvSpPr>
          <p:nvPr>
            <p:ph type="sldNum" sz="quarter" idx="12"/>
          </p:nvPr>
        </p:nvSpPr>
        <p:spPr/>
        <p:txBody>
          <a:bodyPr/>
          <a:lstStyle/>
          <a:p>
            <a:fld id="{479BF083-4774-43B1-9AB0-5CC1AC5DD8EE}" type="slidenum">
              <a:rPr lang="cs-CZ" smtClean="0"/>
              <a:pPr/>
              <a:t>75</a:t>
            </a:fld>
            <a:endParaRPr lang="cs-CZ" dirty="0"/>
          </a:p>
        </p:txBody>
      </p:sp>
    </p:spTree>
    <p:extLst>
      <p:ext uri="{BB962C8B-B14F-4D97-AF65-F5344CB8AC3E}">
        <p14:creationId xmlns:p14="http://schemas.microsoft.com/office/powerpoint/2010/main" val="1511877049"/>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Nezpůsobilé výdaje</a:t>
            </a:r>
          </a:p>
        </p:txBody>
      </p:sp>
      <p:sp>
        <p:nvSpPr>
          <p:cNvPr id="3" name="Zástupný symbol pro obsah 2"/>
          <p:cNvSpPr>
            <a:spLocks noGrp="1"/>
          </p:cNvSpPr>
          <p:nvPr>
            <p:ph idx="1"/>
          </p:nvPr>
        </p:nvSpPr>
        <p:spPr/>
        <p:txBody>
          <a:bodyPr/>
          <a:lstStyle/>
          <a:p>
            <a:endParaRPr lang="cs-CZ" dirty="0"/>
          </a:p>
          <a:p>
            <a:r>
              <a:rPr lang="cs-CZ" dirty="0"/>
              <a:t>Stravné pro děti</a:t>
            </a:r>
          </a:p>
          <a:p>
            <a:r>
              <a:rPr lang="cs-CZ" dirty="0"/>
              <a:t>Zajištění výletů – náklady na dopravu/cestovné, vstupné, potravinové balíčky</a:t>
            </a:r>
          </a:p>
          <a:p>
            <a:r>
              <a:rPr lang="cs-CZ" dirty="0"/>
              <a:t>Náklady na napsání projektu</a:t>
            </a:r>
          </a:p>
          <a:p>
            <a:endParaRPr lang="cs-CZ" dirty="0"/>
          </a:p>
          <a:p>
            <a:endParaRPr lang="cs-CZ" dirty="0"/>
          </a:p>
        </p:txBody>
      </p:sp>
      <p:sp>
        <p:nvSpPr>
          <p:cNvPr id="4" name="Zástupný symbol pro číslo snímku 3"/>
          <p:cNvSpPr>
            <a:spLocks noGrp="1"/>
          </p:cNvSpPr>
          <p:nvPr>
            <p:ph type="sldNum" sz="quarter" idx="12"/>
          </p:nvPr>
        </p:nvSpPr>
        <p:spPr/>
        <p:txBody>
          <a:bodyPr/>
          <a:lstStyle/>
          <a:p>
            <a:fld id="{479BF083-4774-43B1-9AB0-5CC1AC5DD8EE}" type="slidenum">
              <a:rPr lang="cs-CZ" smtClean="0"/>
              <a:pPr/>
              <a:t>76</a:t>
            </a:fld>
            <a:endParaRPr lang="cs-CZ" dirty="0"/>
          </a:p>
        </p:txBody>
      </p:sp>
    </p:spTree>
    <p:extLst>
      <p:ext uri="{BB962C8B-B14F-4D97-AF65-F5344CB8AC3E}">
        <p14:creationId xmlns:p14="http://schemas.microsoft.com/office/powerpoint/2010/main" val="491902085"/>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err="1"/>
              <a:t>NáVODNÉ</a:t>
            </a:r>
            <a:r>
              <a:rPr lang="cs-CZ" dirty="0"/>
              <a:t> </a:t>
            </a:r>
            <a:r>
              <a:rPr lang="cs-CZ" dirty="0" err="1"/>
              <a:t>vÝPOČTY</a:t>
            </a:r>
            <a:endParaRPr lang="cs-CZ" dirty="0"/>
          </a:p>
        </p:txBody>
      </p:sp>
      <p:sp>
        <p:nvSpPr>
          <p:cNvPr id="3" name="Zástupný symbol pro obsah 2"/>
          <p:cNvSpPr>
            <a:spLocks noGrp="1"/>
          </p:cNvSpPr>
          <p:nvPr>
            <p:ph idx="1"/>
          </p:nvPr>
        </p:nvSpPr>
        <p:spPr/>
        <p:txBody>
          <a:bodyPr/>
          <a:lstStyle/>
          <a:p>
            <a:r>
              <a:rPr lang="cs-CZ" dirty="0"/>
              <a:t>Realizační tým</a:t>
            </a:r>
          </a:p>
          <a:p>
            <a:pPr lvl="1"/>
            <a:r>
              <a:rPr lang="cs-CZ" dirty="0"/>
              <a:t>Popis v klíčových aktivitách</a:t>
            </a:r>
          </a:p>
          <a:p>
            <a:pPr lvl="1"/>
            <a:r>
              <a:rPr lang="cs-CZ" dirty="0"/>
              <a:t>Rozpis pracovní doby - lze zahrnout 1 hodinu před a po konání příměstského tábora</a:t>
            </a:r>
          </a:p>
          <a:p>
            <a:pPr lvl="1"/>
            <a:r>
              <a:rPr lang="cs-CZ" dirty="0"/>
              <a:t>Doporučeno 3 pečující osoby na 20 dětí </a:t>
            </a:r>
          </a:p>
          <a:p>
            <a:pPr lvl="1"/>
            <a:r>
              <a:rPr lang="cs-CZ" dirty="0"/>
              <a:t>Zdravotník způsobilý v případě  nahrazení pečující osoby</a:t>
            </a:r>
          </a:p>
          <a:p>
            <a:pPr lvl="1"/>
            <a:r>
              <a:rPr lang="cs-CZ" dirty="0"/>
              <a:t>Mzda pečujících osob</a:t>
            </a:r>
          </a:p>
          <a:p>
            <a:pPr lvl="2"/>
            <a:r>
              <a:rPr lang="cs-CZ" dirty="0"/>
              <a:t>29 382 – 43 601 Kč (vč. odvodů)</a:t>
            </a:r>
          </a:p>
          <a:p>
            <a:pPr lvl="2"/>
            <a:r>
              <a:rPr lang="cs-CZ" dirty="0"/>
              <a:t>168 – 284 Kč/hod (vč. odvodů)</a:t>
            </a:r>
          </a:p>
          <a:p>
            <a:pPr lvl="1"/>
            <a:endParaRPr lang="cs-CZ" dirty="0"/>
          </a:p>
          <a:p>
            <a:endParaRPr lang="cs-CZ" dirty="0"/>
          </a:p>
          <a:p>
            <a:endParaRPr lang="cs-CZ" dirty="0"/>
          </a:p>
        </p:txBody>
      </p:sp>
      <p:sp>
        <p:nvSpPr>
          <p:cNvPr id="4" name="Zástupný symbol pro číslo snímku 3"/>
          <p:cNvSpPr>
            <a:spLocks noGrp="1"/>
          </p:cNvSpPr>
          <p:nvPr>
            <p:ph type="sldNum" sz="quarter" idx="12"/>
          </p:nvPr>
        </p:nvSpPr>
        <p:spPr/>
        <p:txBody>
          <a:bodyPr/>
          <a:lstStyle/>
          <a:p>
            <a:fld id="{479BF083-4774-43B1-9AB0-5CC1AC5DD8EE}" type="slidenum">
              <a:rPr lang="cs-CZ" smtClean="0"/>
              <a:pPr/>
              <a:t>77</a:t>
            </a:fld>
            <a:endParaRPr lang="cs-CZ" dirty="0"/>
          </a:p>
        </p:txBody>
      </p:sp>
    </p:spTree>
    <p:extLst>
      <p:ext uri="{BB962C8B-B14F-4D97-AF65-F5344CB8AC3E}">
        <p14:creationId xmlns:p14="http://schemas.microsoft.com/office/powerpoint/2010/main" val="1379900164"/>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err="1"/>
              <a:t>NáVODNÉ</a:t>
            </a:r>
            <a:r>
              <a:rPr lang="cs-CZ" dirty="0"/>
              <a:t> </a:t>
            </a:r>
            <a:r>
              <a:rPr lang="cs-CZ" dirty="0" err="1"/>
              <a:t>vÝPOČTY</a:t>
            </a:r>
            <a:endParaRPr lang="cs-CZ" dirty="0"/>
          </a:p>
        </p:txBody>
      </p:sp>
      <p:sp>
        <p:nvSpPr>
          <p:cNvPr id="3" name="Zástupný symbol pro obsah 2"/>
          <p:cNvSpPr>
            <a:spLocks noGrp="1"/>
          </p:cNvSpPr>
          <p:nvPr>
            <p:ph idx="1"/>
          </p:nvPr>
        </p:nvSpPr>
        <p:spPr/>
        <p:txBody>
          <a:bodyPr/>
          <a:lstStyle/>
          <a:p>
            <a:r>
              <a:rPr lang="cs-CZ" dirty="0"/>
              <a:t>Společná doprava dětí</a:t>
            </a:r>
          </a:p>
          <a:p>
            <a:pPr lvl="1"/>
            <a:r>
              <a:rPr lang="cs-CZ" dirty="0"/>
              <a:t>Musí platit alespoň jedno z kritérií uvedeného ve Výzvě ŘO v Příloze č.3</a:t>
            </a:r>
          </a:p>
          <a:p>
            <a:pPr lvl="1"/>
            <a:r>
              <a:rPr lang="cs-CZ" dirty="0"/>
              <a:t>Výpočet – vzdálenost </a:t>
            </a:r>
            <a:r>
              <a:rPr lang="cs-CZ" b="1" dirty="0"/>
              <a:t>X km</a:t>
            </a:r>
            <a:r>
              <a:rPr lang="cs-CZ" dirty="0"/>
              <a:t>, cena dopravce  za km </a:t>
            </a:r>
            <a:r>
              <a:rPr lang="cs-CZ" b="1" dirty="0"/>
              <a:t>Y Kč/km</a:t>
            </a:r>
          </a:p>
          <a:p>
            <a:pPr lvl="1"/>
            <a:r>
              <a:rPr lang="cs-CZ" dirty="0"/>
              <a:t>Cena jednoho svozu = </a:t>
            </a:r>
            <a:r>
              <a:rPr lang="cs-CZ" b="1" dirty="0"/>
              <a:t>2 * X * Y = Z</a:t>
            </a:r>
          </a:p>
          <a:p>
            <a:pPr lvl="1"/>
            <a:r>
              <a:rPr lang="cs-CZ" dirty="0"/>
              <a:t>Výpočet kalkulace za realizaci projektu</a:t>
            </a:r>
          </a:p>
          <a:p>
            <a:pPr lvl="2"/>
            <a:r>
              <a:rPr lang="cs-CZ" dirty="0"/>
              <a:t>Počet svozů * cena jednoho svozu (Z)</a:t>
            </a:r>
          </a:p>
          <a:p>
            <a:pPr lvl="2"/>
            <a:r>
              <a:rPr lang="cs-CZ" dirty="0"/>
              <a:t>Počet ujetých kilometrů * cena za km (Y)</a:t>
            </a:r>
          </a:p>
          <a:p>
            <a:pPr lvl="1"/>
            <a:endParaRPr lang="cs-CZ" dirty="0"/>
          </a:p>
        </p:txBody>
      </p:sp>
      <p:sp>
        <p:nvSpPr>
          <p:cNvPr id="4" name="Zástupný symbol pro číslo snímku 3"/>
          <p:cNvSpPr>
            <a:spLocks noGrp="1"/>
          </p:cNvSpPr>
          <p:nvPr>
            <p:ph type="sldNum" sz="quarter" idx="12"/>
          </p:nvPr>
        </p:nvSpPr>
        <p:spPr/>
        <p:txBody>
          <a:bodyPr/>
          <a:lstStyle/>
          <a:p>
            <a:fld id="{479BF083-4774-43B1-9AB0-5CC1AC5DD8EE}" type="slidenum">
              <a:rPr lang="cs-CZ" smtClean="0"/>
              <a:pPr/>
              <a:t>78</a:t>
            </a:fld>
            <a:endParaRPr lang="cs-CZ" dirty="0"/>
          </a:p>
        </p:txBody>
      </p:sp>
    </p:spTree>
    <p:extLst>
      <p:ext uri="{BB962C8B-B14F-4D97-AF65-F5344CB8AC3E}">
        <p14:creationId xmlns:p14="http://schemas.microsoft.com/office/powerpoint/2010/main" val="461166097"/>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err="1"/>
              <a:t>NáVODNÉ</a:t>
            </a:r>
            <a:r>
              <a:rPr lang="cs-CZ" dirty="0"/>
              <a:t> </a:t>
            </a:r>
            <a:r>
              <a:rPr lang="cs-CZ" dirty="0" err="1"/>
              <a:t>vÝPOČTY</a:t>
            </a:r>
            <a:endParaRPr lang="cs-CZ" dirty="0"/>
          </a:p>
        </p:txBody>
      </p:sp>
      <p:sp>
        <p:nvSpPr>
          <p:cNvPr id="3" name="Zástupný symbol pro obsah 2"/>
          <p:cNvSpPr>
            <a:spLocks noGrp="1"/>
          </p:cNvSpPr>
          <p:nvPr>
            <p:ph idx="1"/>
          </p:nvPr>
        </p:nvSpPr>
        <p:spPr/>
        <p:txBody>
          <a:bodyPr/>
          <a:lstStyle/>
          <a:p>
            <a:r>
              <a:rPr lang="cs-CZ" dirty="0"/>
              <a:t>Rozpočtová položka Zařízení a vybavení</a:t>
            </a:r>
          </a:p>
          <a:p>
            <a:pPr lvl="1"/>
            <a:r>
              <a:rPr lang="cs-CZ" dirty="0"/>
              <a:t>Výdaje hospodárné a potřebné pro projekt</a:t>
            </a:r>
          </a:p>
          <a:p>
            <a:pPr lvl="1"/>
            <a:r>
              <a:rPr lang="cs-CZ" dirty="0"/>
              <a:t>Nutné zdůvodnění a  popis v klíčových aktivitách projektu</a:t>
            </a:r>
          </a:p>
          <a:p>
            <a:pPr lvl="1"/>
            <a:r>
              <a:rPr lang="cs-CZ" dirty="0"/>
              <a:t>Výtvarné a sportovní potřeby přepočítat na 1 dítě</a:t>
            </a:r>
          </a:p>
        </p:txBody>
      </p:sp>
      <p:sp>
        <p:nvSpPr>
          <p:cNvPr id="4" name="Zástupný symbol pro číslo snímku 3"/>
          <p:cNvSpPr>
            <a:spLocks noGrp="1"/>
          </p:cNvSpPr>
          <p:nvPr>
            <p:ph type="sldNum" sz="quarter" idx="12"/>
          </p:nvPr>
        </p:nvSpPr>
        <p:spPr/>
        <p:txBody>
          <a:bodyPr/>
          <a:lstStyle/>
          <a:p>
            <a:fld id="{479BF083-4774-43B1-9AB0-5CC1AC5DD8EE}" type="slidenum">
              <a:rPr lang="cs-CZ" smtClean="0"/>
              <a:pPr/>
              <a:t>79</a:t>
            </a:fld>
            <a:endParaRPr lang="cs-CZ" dirty="0"/>
          </a:p>
        </p:txBody>
      </p:sp>
    </p:spTree>
    <p:extLst>
      <p:ext uri="{BB962C8B-B14F-4D97-AF65-F5344CB8AC3E}">
        <p14:creationId xmlns:p14="http://schemas.microsoft.com/office/powerpoint/2010/main" val="27302997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Nadpis 4"/>
          <p:cNvSpPr>
            <a:spLocks noGrp="1"/>
          </p:cNvSpPr>
          <p:nvPr>
            <p:ph type="title"/>
          </p:nvPr>
        </p:nvSpPr>
        <p:spPr>
          <a:xfrm>
            <a:off x="1763688" y="2924944"/>
            <a:ext cx="7272000" cy="1224000"/>
          </a:xfrm>
        </p:spPr>
        <p:txBody>
          <a:bodyPr/>
          <a:lstStyle/>
          <a:p>
            <a:r>
              <a:rPr lang="cs-CZ" dirty="0"/>
              <a:t>Projektová žádost </a:t>
            </a:r>
            <a:br>
              <a:rPr lang="cs-CZ" dirty="0"/>
            </a:br>
            <a:r>
              <a:rPr lang="cs-CZ" dirty="0"/>
              <a:t>clld v IS KP14+ (1. část)</a:t>
            </a:r>
          </a:p>
        </p:txBody>
      </p:sp>
      <p:pic>
        <p:nvPicPr>
          <p:cNvPr id="14" name="Zástupný symbol pro obrázek 13"/>
          <p:cNvPicPr>
            <a:picLocks noGrp="1" noChangeAspect="1"/>
          </p:cNvPicPr>
          <p:nvPr>
            <p:ph type="pic" sz="quarter" idx="15"/>
          </p:nvPr>
        </p:nvPicPr>
        <p:blipFill>
          <a:blip r:embed="rId2" cstate="print">
            <a:extLst>
              <a:ext uri="{28A0092B-C50C-407E-A947-70E740481C1C}">
                <a14:useLocalDpi xmlns:a14="http://schemas.microsoft.com/office/drawing/2010/main" val="0"/>
              </a:ext>
            </a:extLst>
          </a:blip>
          <a:srcRect/>
          <a:stretch>
            <a:fillRect/>
          </a:stretch>
        </p:blipFill>
        <p:spPr>
          <a:xfrm>
            <a:off x="827584" y="3212976"/>
            <a:ext cx="540000" cy="540000"/>
          </a:xfrm>
        </p:spPr>
      </p:pic>
      <p:sp>
        <p:nvSpPr>
          <p:cNvPr id="4" name="Zástupný symbol pro obsah 2"/>
          <p:cNvSpPr txBox="1">
            <a:spLocks/>
          </p:cNvSpPr>
          <p:nvPr/>
        </p:nvSpPr>
        <p:spPr>
          <a:xfrm>
            <a:off x="683568" y="3861048"/>
            <a:ext cx="7920432" cy="2664296"/>
          </a:xfrm>
          <a:prstGeom prst="rect">
            <a:avLst/>
          </a:prstGeom>
          <a:ln>
            <a:noFill/>
          </a:ln>
        </p:spPr>
        <p:txBody>
          <a:bodyPr/>
          <a:lstStyle>
            <a:lvl1pPr marL="432000" indent="-432000" algn="l" defTabSz="914400" rtl="0" eaLnBrk="1" latinLnBrk="0" hangingPunct="1">
              <a:lnSpc>
                <a:spcPts val="2880"/>
              </a:lnSpc>
              <a:spcBef>
                <a:spcPts val="600"/>
              </a:spcBef>
              <a:spcAft>
                <a:spcPts val="600"/>
              </a:spcAft>
              <a:buClr>
                <a:schemeClr val="accent2"/>
              </a:buClr>
              <a:buSzPct val="100000"/>
              <a:buFont typeface="Wingdings" panose="05000000000000000000" pitchFamily="2" charset="2"/>
              <a:buChar char=""/>
              <a:defRPr sz="2400" b="0" kern="1200">
                <a:solidFill>
                  <a:schemeClr val="tx1"/>
                </a:solidFill>
                <a:latin typeface="+mn-lt"/>
                <a:ea typeface="+mn-ea"/>
                <a:cs typeface="+mn-cs"/>
              </a:defRPr>
            </a:lvl1pPr>
            <a:lvl2pPr marL="666000" indent="-252000" algn="l" defTabSz="914400" rtl="0" eaLnBrk="1" latinLnBrk="0" hangingPunct="1">
              <a:lnSpc>
                <a:spcPts val="2400"/>
              </a:lnSpc>
              <a:spcBef>
                <a:spcPts val="300"/>
              </a:spcBef>
              <a:spcAft>
                <a:spcPts val="300"/>
              </a:spcAft>
              <a:buClr>
                <a:schemeClr val="accent2"/>
              </a:buClr>
              <a:buSzPct val="80000"/>
              <a:buFont typeface="Wingdings" panose="05000000000000000000" pitchFamily="2" charset="2"/>
              <a:buChar char=""/>
              <a:defRPr sz="2000" kern="1200">
                <a:solidFill>
                  <a:schemeClr val="tx1"/>
                </a:solidFill>
                <a:latin typeface="+mn-lt"/>
                <a:ea typeface="+mn-ea"/>
                <a:cs typeface="+mn-cs"/>
              </a:defRPr>
            </a:lvl2pPr>
            <a:lvl3pPr marL="918000" indent="-252000" algn="l" defTabSz="914400" rtl="0" eaLnBrk="1" latinLnBrk="0" hangingPunct="1">
              <a:lnSpc>
                <a:spcPts val="2400"/>
              </a:lnSpc>
              <a:spcBef>
                <a:spcPts val="300"/>
              </a:spcBef>
              <a:spcAft>
                <a:spcPts val="300"/>
              </a:spcAft>
              <a:buClr>
                <a:schemeClr val="accent2"/>
              </a:buClr>
              <a:buSzPct val="80000"/>
              <a:buFont typeface="Wingdings" panose="05000000000000000000" pitchFamily="2" charset="2"/>
              <a:buChar char=""/>
              <a:defRPr sz="2000" kern="1200">
                <a:solidFill>
                  <a:schemeClr val="tx1"/>
                </a:solidFill>
                <a:latin typeface="+mn-lt"/>
                <a:ea typeface="+mn-ea"/>
                <a:cs typeface="+mn-cs"/>
              </a:defRPr>
            </a:lvl3pPr>
            <a:lvl4pPr marL="1170000" indent="-252000" algn="l" defTabSz="914400" rtl="0" eaLnBrk="1" latinLnBrk="0" hangingPunct="1">
              <a:lnSpc>
                <a:spcPts val="2400"/>
              </a:lnSpc>
              <a:spcBef>
                <a:spcPts val="300"/>
              </a:spcBef>
              <a:spcAft>
                <a:spcPts val="300"/>
              </a:spcAft>
              <a:buClr>
                <a:schemeClr val="accent2"/>
              </a:buClr>
              <a:buSzPct val="80000"/>
              <a:buFont typeface="Wingdings" panose="05000000000000000000" pitchFamily="2" charset="2"/>
              <a:buChar char=""/>
              <a:defRPr lang="cs-CZ" sz="2000" kern="1200" dirty="0" smtClean="0">
                <a:solidFill>
                  <a:schemeClr val="tx1"/>
                </a:solidFill>
                <a:latin typeface="+mn-lt"/>
                <a:ea typeface="+mn-ea"/>
                <a:cs typeface="+mn-cs"/>
              </a:defRPr>
            </a:lvl4pPr>
            <a:lvl5pPr marL="1422000" indent="-252000" algn="l" defTabSz="914400" rtl="0" eaLnBrk="1" latinLnBrk="0" hangingPunct="1">
              <a:lnSpc>
                <a:spcPts val="2400"/>
              </a:lnSpc>
              <a:spcBef>
                <a:spcPts val="300"/>
              </a:spcBef>
              <a:spcAft>
                <a:spcPts val="300"/>
              </a:spcAft>
              <a:buClr>
                <a:schemeClr val="accent2"/>
              </a:buClr>
              <a:buSzPct val="80000"/>
              <a:buFont typeface="Wingdings" panose="05000000000000000000" pitchFamily="2" charset="2"/>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endParaRPr lang="cs-CZ" dirty="0"/>
          </a:p>
        </p:txBody>
      </p:sp>
    </p:spTree>
    <p:extLst>
      <p:ext uri="{BB962C8B-B14F-4D97-AF65-F5344CB8AC3E}">
        <p14:creationId xmlns:p14="http://schemas.microsoft.com/office/powerpoint/2010/main" val="4567966"/>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a:p>
        </p:txBody>
      </p:sp>
      <p:sp>
        <p:nvSpPr>
          <p:cNvPr id="3" name="Zástupný symbol pro obsah 2"/>
          <p:cNvSpPr>
            <a:spLocks noGrp="1"/>
          </p:cNvSpPr>
          <p:nvPr>
            <p:ph idx="1"/>
          </p:nvPr>
        </p:nvSpPr>
        <p:spPr/>
        <p:txBody>
          <a:bodyPr/>
          <a:lstStyle/>
          <a:p>
            <a:endParaRPr lang="cs-CZ"/>
          </a:p>
        </p:txBody>
      </p:sp>
      <p:sp>
        <p:nvSpPr>
          <p:cNvPr id="4" name="Zástupný symbol pro číslo snímku 3"/>
          <p:cNvSpPr>
            <a:spLocks noGrp="1"/>
          </p:cNvSpPr>
          <p:nvPr>
            <p:ph type="sldNum" sz="quarter" idx="12"/>
          </p:nvPr>
        </p:nvSpPr>
        <p:spPr/>
        <p:txBody>
          <a:bodyPr/>
          <a:lstStyle/>
          <a:p>
            <a:fld id="{479BF083-4774-43B1-9AB0-5CC1AC5DD8EE}" type="slidenum">
              <a:rPr lang="cs-CZ" smtClean="0"/>
              <a:pPr/>
              <a:t>80</a:t>
            </a:fld>
            <a:endParaRPr lang="cs-CZ" dirty="0"/>
          </a:p>
        </p:txBody>
      </p:sp>
      <p:pic>
        <p:nvPicPr>
          <p:cNvPr id="5" name="Obrázek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0708" y="0"/>
            <a:ext cx="9154708"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44969751"/>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Indikátory </a:t>
            </a:r>
          </a:p>
        </p:txBody>
      </p:sp>
      <p:sp>
        <p:nvSpPr>
          <p:cNvPr id="3" name="Zástupný symbol pro obsah 2"/>
          <p:cNvSpPr>
            <a:spLocks noGrp="1"/>
          </p:cNvSpPr>
          <p:nvPr>
            <p:ph idx="1"/>
          </p:nvPr>
        </p:nvSpPr>
        <p:spPr/>
        <p:txBody>
          <a:bodyPr/>
          <a:lstStyle/>
          <a:p>
            <a:r>
              <a:rPr lang="cs-CZ" dirty="0"/>
              <a:t>CS projektů jsou </a:t>
            </a:r>
            <a:r>
              <a:rPr lang="cs-CZ" b="1" dirty="0"/>
              <a:t>rodiče</a:t>
            </a:r>
            <a:r>
              <a:rPr lang="cs-CZ" dirty="0"/>
              <a:t>, nikoli děti</a:t>
            </a:r>
          </a:p>
          <a:p>
            <a:r>
              <a:rPr lang="cs-CZ" dirty="0"/>
              <a:t>Možno započítat jen jednoho z rodičů (z osob pečujících o dítě ve společné domácnosti)</a:t>
            </a:r>
          </a:p>
          <a:p>
            <a:r>
              <a:rPr lang="cs-CZ" dirty="0"/>
              <a:t>V jednom zařízení je více sourozenců nebo jedno dítě využívá více služeb – </a:t>
            </a:r>
            <a:r>
              <a:rPr lang="cs-CZ" b="1" dirty="0"/>
              <a:t>podpořenou osobou pouze jeden z rodičů</a:t>
            </a:r>
            <a:r>
              <a:rPr lang="cs-CZ" dirty="0"/>
              <a:t> </a:t>
            </a:r>
          </a:p>
          <a:p>
            <a:r>
              <a:rPr lang="cs-CZ" b="1" dirty="0"/>
              <a:t>Střídavá péče </a:t>
            </a:r>
            <a:r>
              <a:rPr lang="cs-CZ" dirty="0"/>
              <a:t>– podpořenou osobou je jedna osoba </a:t>
            </a:r>
            <a:br>
              <a:rPr lang="cs-CZ" dirty="0"/>
            </a:br>
            <a:r>
              <a:rPr lang="cs-CZ" dirty="0"/>
              <a:t>z každé domácnosti </a:t>
            </a:r>
          </a:p>
          <a:p>
            <a:r>
              <a:rPr lang="cs-CZ" b="1" dirty="0"/>
              <a:t>Matka na rodičovské dovolené </a:t>
            </a:r>
            <a:r>
              <a:rPr lang="cs-CZ" dirty="0"/>
              <a:t>-  nutná vazba na trh práce (pracovní smlouva)</a:t>
            </a:r>
            <a:endParaRPr lang="cs-CZ" b="1" dirty="0"/>
          </a:p>
        </p:txBody>
      </p:sp>
      <p:sp>
        <p:nvSpPr>
          <p:cNvPr id="4" name="Zástupný symbol pro číslo snímku 3"/>
          <p:cNvSpPr>
            <a:spLocks noGrp="1"/>
          </p:cNvSpPr>
          <p:nvPr>
            <p:ph type="sldNum" sz="quarter" idx="12"/>
          </p:nvPr>
        </p:nvSpPr>
        <p:spPr/>
        <p:txBody>
          <a:bodyPr/>
          <a:lstStyle/>
          <a:p>
            <a:fld id="{479BF083-4774-43B1-9AB0-5CC1AC5DD8EE}" type="slidenum">
              <a:rPr lang="cs-CZ" smtClean="0"/>
              <a:pPr/>
              <a:t>81</a:t>
            </a:fld>
            <a:endParaRPr lang="cs-CZ" dirty="0"/>
          </a:p>
        </p:txBody>
      </p:sp>
    </p:spTree>
    <p:extLst>
      <p:ext uri="{BB962C8B-B14F-4D97-AF65-F5344CB8AC3E}">
        <p14:creationId xmlns:p14="http://schemas.microsoft.com/office/powerpoint/2010/main" val="935936770"/>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Indikátory </a:t>
            </a:r>
          </a:p>
        </p:txBody>
      </p:sp>
      <p:sp>
        <p:nvSpPr>
          <p:cNvPr id="3" name="Zástupný symbol pro obsah 2"/>
          <p:cNvSpPr>
            <a:spLocks noGrp="1"/>
          </p:cNvSpPr>
          <p:nvPr>
            <p:ph idx="1"/>
          </p:nvPr>
        </p:nvSpPr>
        <p:spPr/>
        <p:txBody>
          <a:bodyPr/>
          <a:lstStyle/>
          <a:p>
            <a:pPr algn="just"/>
            <a:r>
              <a:rPr lang="cs-CZ" b="1" dirty="0"/>
              <a:t>6 00 00 </a:t>
            </a:r>
            <a:r>
              <a:rPr lang="cs-CZ" dirty="0"/>
              <a:t>– podpořený rodič, který se díky umístění dítěte do projektu mohl zapojit na trhu práce </a:t>
            </a:r>
          </a:p>
          <a:p>
            <a:pPr algn="just"/>
            <a:r>
              <a:rPr lang="cs-CZ" b="1" dirty="0"/>
              <a:t>5 00 01 </a:t>
            </a:r>
            <a:r>
              <a:rPr lang="cs-CZ" dirty="0"/>
              <a:t>– relevantní pro aktivity na podporu zařízení péče o děti v době mimo školní vyučování, dětských skupin a příměstských táborů</a:t>
            </a:r>
          </a:p>
          <a:p>
            <a:pPr algn="just"/>
            <a:r>
              <a:rPr lang="cs-CZ" b="1" dirty="0"/>
              <a:t>5 01 00</a:t>
            </a:r>
            <a:r>
              <a:rPr lang="cs-CZ" dirty="0"/>
              <a:t>, </a:t>
            </a:r>
            <a:r>
              <a:rPr lang="cs-CZ" b="1" dirty="0"/>
              <a:t>5 01 10 </a:t>
            </a:r>
            <a:r>
              <a:rPr lang="cs-CZ" dirty="0"/>
              <a:t>a </a:t>
            </a:r>
            <a:r>
              <a:rPr lang="cs-CZ" b="1" dirty="0"/>
              <a:t>5 01 20 </a:t>
            </a:r>
            <a:r>
              <a:rPr lang="cs-CZ" dirty="0"/>
              <a:t>– relevantní v případě aktivit na podporu dětských skupin</a:t>
            </a:r>
          </a:p>
          <a:p>
            <a:pPr marL="0" indent="0">
              <a:buNone/>
            </a:pPr>
            <a:endParaRPr lang="cs-CZ" dirty="0"/>
          </a:p>
          <a:p>
            <a:endParaRPr lang="cs-CZ" dirty="0"/>
          </a:p>
        </p:txBody>
      </p:sp>
      <p:sp>
        <p:nvSpPr>
          <p:cNvPr id="4" name="Zástupný symbol pro číslo snímku 3"/>
          <p:cNvSpPr>
            <a:spLocks noGrp="1"/>
          </p:cNvSpPr>
          <p:nvPr>
            <p:ph type="sldNum" sz="quarter" idx="12"/>
          </p:nvPr>
        </p:nvSpPr>
        <p:spPr/>
        <p:txBody>
          <a:bodyPr/>
          <a:lstStyle/>
          <a:p>
            <a:fld id="{479BF083-4774-43B1-9AB0-5CC1AC5DD8EE}" type="slidenum">
              <a:rPr lang="cs-CZ" smtClean="0"/>
              <a:pPr/>
              <a:t>82</a:t>
            </a:fld>
            <a:endParaRPr lang="cs-CZ" dirty="0"/>
          </a:p>
        </p:txBody>
      </p:sp>
    </p:spTree>
    <p:extLst>
      <p:ext uri="{BB962C8B-B14F-4D97-AF65-F5344CB8AC3E}">
        <p14:creationId xmlns:p14="http://schemas.microsoft.com/office/powerpoint/2010/main" val="2688221925"/>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Právní předpisy </a:t>
            </a:r>
          </a:p>
        </p:txBody>
      </p:sp>
      <p:sp>
        <p:nvSpPr>
          <p:cNvPr id="3" name="Zástupný symbol pro obsah 2"/>
          <p:cNvSpPr>
            <a:spLocks noGrp="1"/>
          </p:cNvSpPr>
          <p:nvPr>
            <p:ph idx="1"/>
          </p:nvPr>
        </p:nvSpPr>
        <p:spPr/>
        <p:txBody>
          <a:bodyPr/>
          <a:lstStyle/>
          <a:p>
            <a:pPr algn="just"/>
            <a:r>
              <a:rPr lang="cs-CZ" b="1" dirty="0"/>
              <a:t>Zákon 247/2014 Sb.</a:t>
            </a:r>
            <a:r>
              <a:rPr lang="cs-CZ" dirty="0"/>
              <a:t>,</a:t>
            </a:r>
            <a:r>
              <a:rPr lang="cs-CZ" b="1" dirty="0"/>
              <a:t> </a:t>
            </a:r>
            <a:r>
              <a:rPr lang="cs-CZ" dirty="0"/>
              <a:t>o poskytování služby péče o dítě v dětské skupině a o změně souvisejících zákonů</a:t>
            </a:r>
          </a:p>
          <a:p>
            <a:pPr algn="just"/>
            <a:r>
              <a:rPr lang="cs-CZ" b="1" dirty="0"/>
              <a:t>Vyhláška 281/2014 Sb.</a:t>
            </a:r>
            <a:r>
              <a:rPr lang="cs-CZ" dirty="0"/>
              <a:t>,</a:t>
            </a:r>
            <a:r>
              <a:rPr lang="cs-CZ" b="1" dirty="0"/>
              <a:t> </a:t>
            </a:r>
            <a:r>
              <a:rPr lang="cs-CZ" dirty="0"/>
              <a:t>o hygienických požadavcích </a:t>
            </a:r>
            <a:br>
              <a:rPr lang="cs-CZ" dirty="0"/>
            </a:br>
            <a:r>
              <a:rPr lang="cs-CZ" dirty="0"/>
              <a:t>na prostory a provoz dětské skupiny do 12 dětí</a:t>
            </a:r>
          </a:p>
          <a:p>
            <a:pPr algn="just"/>
            <a:r>
              <a:rPr lang="cs-CZ" b="1" dirty="0"/>
              <a:t>Vyhláška 410/2005 Sb.</a:t>
            </a:r>
            <a:r>
              <a:rPr lang="cs-CZ" dirty="0"/>
              <a:t>,</a:t>
            </a:r>
            <a:r>
              <a:rPr lang="cs-CZ" b="1" dirty="0"/>
              <a:t> </a:t>
            </a:r>
            <a:r>
              <a:rPr lang="cs-CZ" dirty="0"/>
              <a:t>o hygienických požadavcích </a:t>
            </a:r>
            <a:br>
              <a:rPr lang="cs-CZ" dirty="0"/>
            </a:br>
            <a:r>
              <a:rPr lang="cs-CZ" dirty="0"/>
              <a:t>na prostory a provoz zařízení a provozoven pro výchovu a vzdělávání dětí a mladistvých</a:t>
            </a:r>
          </a:p>
          <a:p>
            <a:endParaRPr lang="cs-CZ" dirty="0"/>
          </a:p>
        </p:txBody>
      </p:sp>
      <p:sp>
        <p:nvSpPr>
          <p:cNvPr id="4" name="Zástupný symbol pro číslo snímku 3"/>
          <p:cNvSpPr>
            <a:spLocks noGrp="1"/>
          </p:cNvSpPr>
          <p:nvPr>
            <p:ph type="sldNum" sz="quarter" idx="12"/>
          </p:nvPr>
        </p:nvSpPr>
        <p:spPr/>
        <p:txBody>
          <a:bodyPr/>
          <a:lstStyle/>
          <a:p>
            <a:fld id="{479BF083-4774-43B1-9AB0-5CC1AC5DD8EE}" type="slidenum">
              <a:rPr lang="cs-CZ" smtClean="0"/>
              <a:pPr/>
              <a:t>83</a:t>
            </a:fld>
            <a:endParaRPr lang="cs-CZ" dirty="0"/>
          </a:p>
        </p:txBody>
      </p:sp>
    </p:spTree>
    <p:extLst>
      <p:ext uri="{BB962C8B-B14F-4D97-AF65-F5344CB8AC3E}">
        <p14:creationId xmlns:p14="http://schemas.microsoft.com/office/powerpoint/2010/main" val="2964089605"/>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Změna č. 3 výzvy ŘO OPZ </a:t>
            </a:r>
            <a:br>
              <a:rPr lang="cs-CZ" dirty="0"/>
            </a:br>
            <a:r>
              <a:rPr lang="cs-CZ" dirty="0"/>
              <a:t>č. 03_16_047  OD 1. 1. 2018</a:t>
            </a:r>
          </a:p>
        </p:txBody>
      </p:sp>
      <p:sp>
        <p:nvSpPr>
          <p:cNvPr id="3" name="Zástupný symbol pro obsah 2"/>
          <p:cNvSpPr>
            <a:spLocks noGrp="1"/>
          </p:cNvSpPr>
          <p:nvPr>
            <p:ph idx="1"/>
          </p:nvPr>
        </p:nvSpPr>
        <p:spPr>
          <a:xfrm>
            <a:off x="467544" y="1556792"/>
            <a:ext cx="8136008" cy="5040560"/>
          </a:xfrm>
        </p:spPr>
        <p:txBody>
          <a:bodyPr/>
          <a:lstStyle/>
          <a:p>
            <a:pPr algn="just"/>
            <a:r>
              <a:rPr lang="cs-CZ" sz="2000" b="1" dirty="0"/>
              <a:t>PŘÍLOHA Č. 3 POPIS PODPOROVANÝCH AKTIVIT:</a:t>
            </a:r>
          </a:p>
          <a:p>
            <a:pPr lvl="0" algn="just"/>
            <a:r>
              <a:rPr lang="cs-CZ" sz="1600" b="1" dirty="0"/>
              <a:t>Dětské skupiny  </a:t>
            </a:r>
            <a:r>
              <a:rPr lang="cs-CZ" sz="1600" dirty="0"/>
              <a:t>- </a:t>
            </a:r>
            <a:r>
              <a:rPr lang="cs-CZ" sz="1600" b="1" dirty="0"/>
              <a:t>možnost hradit i samotný provoz dětských skupin</a:t>
            </a:r>
          </a:p>
          <a:p>
            <a:pPr lvl="0" algn="just"/>
            <a:r>
              <a:rPr lang="cs-CZ" sz="1600" b="1" dirty="0"/>
              <a:t>Sjednoceny a zjednodušeny podmínky týkající se evidence dětí – ověření při kontrole na místě</a:t>
            </a:r>
          </a:p>
          <a:p>
            <a:pPr lvl="0" algn="just"/>
            <a:r>
              <a:rPr lang="cs-CZ" sz="1600" b="1" dirty="0"/>
              <a:t>Dokládání vazby na trh práce – ověření </a:t>
            </a:r>
            <a:r>
              <a:rPr lang="cs-CZ" sz="1600" b="1"/>
              <a:t>při kontrole na místě</a:t>
            </a:r>
            <a:endParaRPr lang="cs-CZ" sz="1600" dirty="0"/>
          </a:p>
          <a:p>
            <a:pPr lvl="0" algn="just"/>
            <a:r>
              <a:rPr lang="cs-CZ" sz="1600" b="1" dirty="0"/>
              <a:t>Aktualizace přihlášek do jednotlivých zařízení</a:t>
            </a:r>
          </a:p>
          <a:p>
            <a:pPr algn="just"/>
            <a:endParaRPr lang="cs-CZ" sz="1600" dirty="0"/>
          </a:p>
        </p:txBody>
      </p:sp>
      <p:sp>
        <p:nvSpPr>
          <p:cNvPr id="4" name="Zástupný symbol pro číslo snímku 3"/>
          <p:cNvSpPr>
            <a:spLocks noGrp="1"/>
          </p:cNvSpPr>
          <p:nvPr>
            <p:ph type="sldNum" sz="quarter" idx="12"/>
          </p:nvPr>
        </p:nvSpPr>
        <p:spPr/>
        <p:txBody>
          <a:bodyPr/>
          <a:lstStyle/>
          <a:p>
            <a:fld id="{479BF083-4774-43B1-9AB0-5CC1AC5DD8EE}" type="slidenum">
              <a:rPr lang="cs-CZ" smtClean="0"/>
              <a:pPr/>
              <a:t>84</a:t>
            </a:fld>
            <a:endParaRPr lang="cs-CZ" dirty="0"/>
          </a:p>
        </p:txBody>
      </p:sp>
    </p:spTree>
    <p:extLst>
      <p:ext uri="{BB962C8B-B14F-4D97-AF65-F5344CB8AC3E}">
        <p14:creationId xmlns:p14="http://schemas.microsoft.com/office/powerpoint/2010/main" val="651177629"/>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Nadpis 4"/>
          <p:cNvSpPr>
            <a:spLocks noGrp="1"/>
          </p:cNvSpPr>
          <p:nvPr>
            <p:ph type="title"/>
          </p:nvPr>
        </p:nvSpPr>
        <p:spPr>
          <a:xfrm>
            <a:off x="1344616" y="3284984"/>
            <a:ext cx="7272000" cy="730252"/>
          </a:xfrm>
        </p:spPr>
        <p:txBody>
          <a:bodyPr/>
          <a:lstStyle/>
          <a:p>
            <a:pPr algn="ctr"/>
            <a:r>
              <a:rPr lang="cs-CZ" dirty="0"/>
              <a:t>Děkujeme za pozornost</a:t>
            </a:r>
            <a:br>
              <a:rPr lang="cs-CZ" dirty="0"/>
            </a:br>
            <a:r>
              <a:rPr lang="cs-CZ" sz="2400" cap="none" dirty="0"/>
              <a:t>Oddělení projektů CLLD (875)</a:t>
            </a:r>
          </a:p>
        </p:txBody>
      </p:sp>
      <p:pic>
        <p:nvPicPr>
          <p:cNvPr id="14" name="Zástupný symbol pro obrázek 13"/>
          <p:cNvPicPr>
            <a:picLocks noGrp="1" noChangeAspect="1"/>
          </p:cNvPicPr>
          <p:nvPr>
            <p:ph type="pic" sz="quarter" idx="15"/>
          </p:nvPr>
        </p:nvPicPr>
        <p:blipFill>
          <a:blip r:embed="rId3" cstate="print">
            <a:extLst>
              <a:ext uri="{28A0092B-C50C-407E-A947-70E740481C1C}">
                <a14:useLocalDpi xmlns:a14="http://schemas.microsoft.com/office/drawing/2010/main" val="0"/>
              </a:ext>
            </a:extLst>
          </a:blip>
          <a:srcRect/>
          <a:stretch>
            <a:fillRect/>
          </a:stretch>
        </p:blipFill>
        <p:spPr>
          <a:xfrm>
            <a:off x="683568" y="3321048"/>
            <a:ext cx="540000" cy="540000"/>
          </a:xfrm>
        </p:spPr>
      </p:pic>
      <p:sp>
        <p:nvSpPr>
          <p:cNvPr id="4" name="Zástupný symbol pro obsah 2"/>
          <p:cNvSpPr txBox="1">
            <a:spLocks/>
          </p:cNvSpPr>
          <p:nvPr/>
        </p:nvSpPr>
        <p:spPr>
          <a:xfrm>
            <a:off x="683568" y="3861048"/>
            <a:ext cx="7920432" cy="2664296"/>
          </a:xfrm>
          <a:prstGeom prst="rect">
            <a:avLst/>
          </a:prstGeom>
          <a:ln>
            <a:noFill/>
          </a:ln>
        </p:spPr>
        <p:txBody>
          <a:bodyPr/>
          <a:lstStyle>
            <a:lvl1pPr marL="432000" indent="-432000" algn="l" defTabSz="914400" rtl="0" eaLnBrk="1" latinLnBrk="0" hangingPunct="1">
              <a:lnSpc>
                <a:spcPts val="2880"/>
              </a:lnSpc>
              <a:spcBef>
                <a:spcPts val="600"/>
              </a:spcBef>
              <a:spcAft>
                <a:spcPts val="600"/>
              </a:spcAft>
              <a:buClr>
                <a:schemeClr val="accent2"/>
              </a:buClr>
              <a:buSzPct val="100000"/>
              <a:buFont typeface="Wingdings" panose="05000000000000000000" pitchFamily="2" charset="2"/>
              <a:buChar char=""/>
              <a:defRPr sz="2400" b="0" kern="1200">
                <a:solidFill>
                  <a:schemeClr val="tx1"/>
                </a:solidFill>
                <a:latin typeface="+mn-lt"/>
                <a:ea typeface="+mn-ea"/>
                <a:cs typeface="+mn-cs"/>
              </a:defRPr>
            </a:lvl1pPr>
            <a:lvl2pPr marL="666000" indent="-252000" algn="l" defTabSz="914400" rtl="0" eaLnBrk="1" latinLnBrk="0" hangingPunct="1">
              <a:lnSpc>
                <a:spcPts val="2400"/>
              </a:lnSpc>
              <a:spcBef>
                <a:spcPts val="300"/>
              </a:spcBef>
              <a:spcAft>
                <a:spcPts val="300"/>
              </a:spcAft>
              <a:buClr>
                <a:schemeClr val="accent2"/>
              </a:buClr>
              <a:buSzPct val="80000"/>
              <a:buFont typeface="Wingdings" panose="05000000000000000000" pitchFamily="2" charset="2"/>
              <a:buChar char=""/>
              <a:defRPr sz="2000" kern="1200">
                <a:solidFill>
                  <a:schemeClr val="tx1"/>
                </a:solidFill>
                <a:latin typeface="+mn-lt"/>
                <a:ea typeface="+mn-ea"/>
                <a:cs typeface="+mn-cs"/>
              </a:defRPr>
            </a:lvl2pPr>
            <a:lvl3pPr marL="918000" indent="-252000" algn="l" defTabSz="914400" rtl="0" eaLnBrk="1" latinLnBrk="0" hangingPunct="1">
              <a:lnSpc>
                <a:spcPts val="2400"/>
              </a:lnSpc>
              <a:spcBef>
                <a:spcPts val="300"/>
              </a:spcBef>
              <a:spcAft>
                <a:spcPts val="300"/>
              </a:spcAft>
              <a:buClr>
                <a:schemeClr val="accent2"/>
              </a:buClr>
              <a:buSzPct val="80000"/>
              <a:buFont typeface="Wingdings" panose="05000000000000000000" pitchFamily="2" charset="2"/>
              <a:buChar char=""/>
              <a:defRPr sz="2000" kern="1200">
                <a:solidFill>
                  <a:schemeClr val="tx1"/>
                </a:solidFill>
                <a:latin typeface="+mn-lt"/>
                <a:ea typeface="+mn-ea"/>
                <a:cs typeface="+mn-cs"/>
              </a:defRPr>
            </a:lvl3pPr>
            <a:lvl4pPr marL="1170000" indent="-252000" algn="l" defTabSz="914400" rtl="0" eaLnBrk="1" latinLnBrk="0" hangingPunct="1">
              <a:lnSpc>
                <a:spcPts val="2400"/>
              </a:lnSpc>
              <a:spcBef>
                <a:spcPts val="300"/>
              </a:spcBef>
              <a:spcAft>
                <a:spcPts val="300"/>
              </a:spcAft>
              <a:buClr>
                <a:schemeClr val="accent2"/>
              </a:buClr>
              <a:buSzPct val="80000"/>
              <a:buFont typeface="Wingdings" panose="05000000000000000000" pitchFamily="2" charset="2"/>
              <a:buChar char=""/>
              <a:defRPr lang="cs-CZ" sz="2000" kern="1200" dirty="0" smtClean="0">
                <a:solidFill>
                  <a:schemeClr val="tx1"/>
                </a:solidFill>
                <a:latin typeface="+mn-lt"/>
                <a:ea typeface="+mn-ea"/>
                <a:cs typeface="+mn-cs"/>
              </a:defRPr>
            </a:lvl4pPr>
            <a:lvl5pPr marL="1422000" indent="-252000" algn="l" defTabSz="914400" rtl="0" eaLnBrk="1" latinLnBrk="0" hangingPunct="1">
              <a:lnSpc>
                <a:spcPts val="2400"/>
              </a:lnSpc>
              <a:spcBef>
                <a:spcPts val="300"/>
              </a:spcBef>
              <a:spcAft>
                <a:spcPts val="300"/>
              </a:spcAft>
              <a:buClr>
                <a:schemeClr val="accent2"/>
              </a:buClr>
              <a:buSzPct val="80000"/>
              <a:buFont typeface="Wingdings" panose="05000000000000000000" pitchFamily="2" charset="2"/>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endParaRPr lang="cs-CZ" dirty="0"/>
          </a:p>
        </p:txBody>
      </p:sp>
    </p:spTree>
    <p:extLst>
      <p:ext uri="{BB962C8B-B14F-4D97-AF65-F5344CB8AC3E}">
        <p14:creationId xmlns:p14="http://schemas.microsoft.com/office/powerpoint/2010/main" val="420709473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Podání projektové žádosti v opz</a:t>
            </a:r>
          </a:p>
        </p:txBody>
      </p:sp>
      <p:sp>
        <p:nvSpPr>
          <p:cNvPr id="3" name="Zástupný symbol pro obsah 2"/>
          <p:cNvSpPr>
            <a:spLocks noGrp="1"/>
          </p:cNvSpPr>
          <p:nvPr>
            <p:ph idx="1"/>
          </p:nvPr>
        </p:nvSpPr>
        <p:spPr>
          <a:xfrm>
            <a:off x="481964" y="1916832"/>
            <a:ext cx="7897525" cy="432048"/>
          </a:xfrm>
          <a:solidFill>
            <a:schemeClr val="accent2">
              <a:lumMod val="20000"/>
              <a:lumOff val="80000"/>
            </a:schemeClr>
          </a:solidFill>
        </p:spPr>
        <p:txBody>
          <a:bodyPr/>
          <a:lstStyle/>
          <a:p>
            <a:pPr marL="0" indent="0">
              <a:buNone/>
            </a:pPr>
            <a:r>
              <a:rPr lang="cs-CZ" b="1" dirty="0"/>
              <a:t>    Zřízení elektronického podpisu a datové schránky</a:t>
            </a:r>
          </a:p>
        </p:txBody>
      </p:sp>
      <p:sp>
        <p:nvSpPr>
          <p:cNvPr id="4" name="Zástupný symbol pro číslo snímku 3"/>
          <p:cNvSpPr>
            <a:spLocks noGrp="1"/>
          </p:cNvSpPr>
          <p:nvPr>
            <p:ph type="sldNum" sz="quarter" idx="12"/>
          </p:nvPr>
        </p:nvSpPr>
        <p:spPr/>
        <p:txBody>
          <a:bodyPr/>
          <a:lstStyle/>
          <a:p>
            <a:fld id="{479BF083-4774-43B1-9AB0-5CC1AC5DD8EE}" type="slidenum">
              <a:rPr lang="cs-CZ" smtClean="0"/>
              <a:pPr/>
              <a:t>9</a:t>
            </a:fld>
            <a:endParaRPr lang="cs-CZ" dirty="0"/>
          </a:p>
        </p:txBody>
      </p:sp>
      <p:sp>
        <p:nvSpPr>
          <p:cNvPr id="5" name="Obdélník 4"/>
          <p:cNvSpPr/>
          <p:nvPr/>
        </p:nvSpPr>
        <p:spPr>
          <a:xfrm>
            <a:off x="890657" y="2708920"/>
            <a:ext cx="7488832" cy="461665"/>
          </a:xfrm>
          <a:prstGeom prst="rect">
            <a:avLst/>
          </a:prstGeom>
          <a:solidFill>
            <a:schemeClr val="accent2">
              <a:lumMod val="40000"/>
              <a:lumOff val="60000"/>
            </a:schemeClr>
          </a:solidFill>
        </p:spPr>
        <p:txBody>
          <a:bodyPr wrap="square">
            <a:spAutoFit/>
          </a:bodyPr>
          <a:lstStyle/>
          <a:p>
            <a:r>
              <a:rPr lang="cs-CZ" sz="2400" b="1" dirty="0"/>
              <a:t> Registrace do systému IS KP14+</a:t>
            </a:r>
          </a:p>
        </p:txBody>
      </p:sp>
      <p:sp>
        <p:nvSpPr>
          <p:cNvPr id="6" name="Obdélník 5"/>
          <p:cNvSpPr/>
          <p:nvPr/>
        </p:nvSpPr>
        <p:spPr>
          <a:xfrm>
            <a:off x="1466380" y="3573016"/>
            <a:ext cx="6912768" cy="461665"/>
          </a:xfrm>
          <a:prstGeom prst="rect">
            <a:avLst/>
          </a:prstGeom>
          <a:solidFill>
            <a:schemeClr val="accent2">
              <a:lumMod val="60000"/>
              <a:lumOff val="40000"/>
            </a:schemeClr>
          </a:solidFill>
        </p:spPr>
        <p:txBody>
          <a:bodyPr wrap="square">
            <a:spAutoFit/>
          </a:bodyPr>
          <a:lstStyle/>
          <a:p>
            <a:r>
              <a:rPr lang="cs-CZ" sz="2400" b="1" dirty="0"/>
              <a:t>Vyplnění žádosti o podporu</a:t>
            </a:r>
          </a:p>
        </p:txBody>
      </p:sp>
      <p:sp>
        <p:nvSpPr>
          <p:cNvPr id="7" name="Obdélník 6"/>
          <p:cNvSpPr/>
          <p:nvPr/>
        </p:nvSpPr>
        <p:spPr>
          <a:xfrm>
            <a:off x="1898428" y="4432837"/>
            <a:ext cx="6480720" cy="461665"/>
          </a:xfrm>
          <a:prstGeom prst="rect">
            <a:avLst/>
          </a:prstGeom>
          <a:solidFill>
            <a:schemeClr val="accent2">
              <a:lumMod val="75000"/>
            </a:schemeClr>
          </a:solidFill>
        </p:spPr>
        <p:txBody>
          <a:bodyPr wrap="square">
            <a:spAutoFit/>
          </a:bodyPr>
          <a:lstStyle/>
          <a:p>
            <a:r>
              <a:rPr lang="cs-CZ" sz="2400" b="1" dirty="0"/>
              <a:t>Finalizace žádosti o podporu</a:t>
            </a:r>
          </a:p>
        </p:txBody>
      </p:sp>
      <p:sp>
        <p:nvSpPr>
          <p:cNvPr id="8" name="Obdélník 7"/>
          <p:cNvSpPr/>
          <p:nvPr/>
        </p:nvSpPr>
        <p:spPr>
          <a:xfrm>
            <a:off x="2355702" y="5302272"/>
            <a:ext cx="6023787" cy="461665"/>
          </a:xfrm>
          <a:prstGeom prst="rect">
            <a:avLst/>
          </a:prstGeom>
          <a:solidFill>
            <a:schemeClr val="accent2">
              <a:lumMod val="50000"/>
            </a:schemeClr>
          </a:solidFill>
          <a:ln>
            <a:solidFill>
              <a:schemeClr val="accent2">
                <a:lumMod val="50000"/>
              </a:schemeClr>
            </a:solidFill>
          </a:ln>
        </p:spPr>
        <p:txBody>
          <a:bodyPr wrap="square">
            <a:spAutoFit/>
          </a:bodyPr>
          <a:lstStyle/>
          <a:p>
            <a:r>
              <a:rPr lang="cs-CZ" sz="2400" b="1" dirty="0">
                <a:solidFill>
                  <a:schemeClr val="bg1"/>
                </a:solidFill>
              </a:rPr>
              <a:t>Podepsání a odeslání žádosti o podporu</a:t>
            </a:r>
          </a:p>
        </p:txBody>
      </p:sp>
      <p:cxnSp>
        <p:nvCxnSpPr>
          <p:cNvPr id="10" name="Přímá spojnice se šipkou 9"/>
          <p:cNvCxnSpPr/>
          <p:nvPr/>
        </p:nvCxnSpPr>
        <p:spPr>
          <a:xfrm>
            <a:off x="8676456" y="1988840"/>
            <a:ext cx="0" cy="3327176"/>
          </a:xfrm>
          <a:prstGeom prst="straightConnector1">
            <a:avLst/>
          </a:prstGeom>
          <a:ln w="38100" cap="rnd">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6287507"/>
      </p:ext>
    </p:extLst>
  </p:cSld>
  <p:clrMapOvr>
    <a:masterClrMapping/>
  </p:clrMapOvr>
</p:sld>
</file>

<file path=ppt/theme/theme1.xml><?xml version="1.0" encoding="utf-8"?>
<a:theme xmlns:a="http://schemas.openxmlformats.org/drawingml/2006/main" name="prezentace">
  <a:themeElements>
    <a:clrScheme name="MPSV">
      <a:dk1>
        <a:srgbClr val="084A8B"/>
      </a:dk1>
      <a:lt1>
        <a:srgbClr val="F5F5F5"/>
      </a:lt1>
      <a:dk2>
        <a:srgbClr val="AFDDFA"/>
      </a:dk2>
      <a:lt2>
        <a:srgbClr val="F5F5F5"/>
      </a:lt2>
      <a:accent1>
        <a:srgbClr val="084A8B"/>
      </a:accent1>
      <a:accent2>
        <a:srgbClr val="5FBBF5"/>
      </a:accent2>
      <a:accent3>
        <a:srgbClr val="D7EEFC"/>
      </a:accent3>
      <a:accent4>
        <a:srgbClr val="FFCC00"/>
      </a:accent4>
      <a:accent5>
        <a:srgbClr val="AFDDFA"/>
      </a:accent5>
      <a:accent6>
        <a:srgbClr val="AF0100"/>
      </a:accent6>
      <a:hlink>
        <a:srgbClr val="084A8B"/>
      </a:hlink>
      <a:folHlink>
        <a:srgbClr val="084A8B"/>
      </a:folHlink>
    </a:clrScheme>
    <a:fontScheme name="Office – klasické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Motiv systému Office">
  <a:themeElements>
    <a:clrScheme name="Kancelář">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Motiv systému Office">
  <a:themeElements>
    <a:clrScheme name="Kancelář">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kument" ma:contentTypeID="0x010100F291D2CAF791D449809C1371BC5FAF2A" ma:contentTypeVersion="1" ma:contentTypeDescription="Vytvoří nový dokument" ma:contentTypeScope="" ma:versionID="26fd20a5b6d8decbe06b7f1b12531c89">
  <xsd:schema xmlns:xsd="http://www.w3.org/2001/XMLSchema" xmlns:xs="http://www.w3.org/2001/XMLSchema" xmlns:p="http://schemas.microsoft.com/office/2006/metadata/properties" xmlns:ns2="7c48c8a8-2045-474d-b0fb-3ee17ecadba0" targetNamespace="http://schemas.microsoft.com/office/2006/metadata/properties" ma:root="true" ma:fieldsID="ff450026467c3fdb36efcce3adb619a7" ns2:_="">
    <xsd:import namespace="7c48c8a8-2045-474d-b0fb-3ee17ecadba0"/>
    <xsd:element name="properties">
      <xsd:complexType>
        <xsd:sequence>
          <xsd:element name="documentManagement">
            <xsd:complexType>
              <xsd:all>
                <xsd:element ref="ns2:AC_OriginalFileNam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c48c8a8-2045-474d-b0fb-3ee17ecadba0" elementFormDefault="qualified">
    <xsd:import namespace="http://schemas.microsoft.com/office/2006/documentManagement/types"/>
    <xsd:import namespace="http://schemas.microsoft.com/office/infopath/2007/PartnerControls"/>
    <xsd:element name="AC_OriginalFileName" ma:index="8" nillable="true" ma:displayName="Original File Name" ma:internalName="AC_OriginalFileNam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 obsahu"/>
        <xsd:element ref="dc:title" minOccurs="0" maxOccurs="1" ma:index="4" ma:displayName="Nadpis"/>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AC_OriginalFileName xmlns="7c48c8a8-2045-474d-b0fb-3ee17ecadba0">U:\2_3_STRAT_KOMUNITNĚ_VED_MÍST_ROZV\SEMINÁŘE\SEMINÁŘE PRO ŽADATELE\Praha 9.10.2017\Příprava MAS na semináře pro žadatele_9.10.2017_final.pptx</AC_OriginalFileName>
  </documentManagement>
</p:properties>
</file>

<file path=customXml/itemProps1.xml><?xml version="1.0" encoding="utf-8"?>
<ds:datastoreItem xmlns:ds="http://schemas.openxmlformats.org/officeDocument/2006/customXml" ds:itemID="{A7D5036C-EE2E-4975-B838-36164B3B016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c48c8a8-2045-474d-b0fb-3ee17ecadba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1AAC1910-756E-400B-995B-9B29420578EF}">
  <ds:schemaRefs>
    <ds:schemaRef ds:uri="http://schemas.microsoft.com/sharepoint/v3/contenttype/forms"/>
  </ds:schemaRefs>
</ds:datastoreItem>
</file>

<file path=customXml/itemProps3.xml><?xml version="1.0" encoding="utf-8"?>
<ds:datastoreItem xmlns:ds="http://schemas.openxmlformats.org/officeDocument/2006/customXml" ds:itemID="{79B17864-1EF6-4E58-98AB-653C745D773B}">
  <ds:schemaRefs>
    <ds:schemaRef ds:uri="http://purl.org/dc/elements/1.1/"/>
    <ds:schemaRef ds:uri="http://schemas.microsoft.com/office/2006/metadata/properties"/>
    <ds:schemaRef ds:uri="http://purl.org/dc/terms/"/>
    <ds:schemaRef ds:uri="http://purl.org/dc/dcmitype/"/>
    <ds:schemaRef ds:uri="http://schemas.microsoft.com/office/2006/documentManagement/types"/>
    <ds:schemaRef ds:uri="http://schemas.openxmlformats.org/package/2006/metadata/core-properties"/>
    <ds:schemaRef ds:uri="http://schemas.microsoft.com/office/infopath/2007/PartnerControls"/>
    <ds:schemaRef ds:uri="7c48c8a8-2045-474d-b0fb-3ee17ecadba0"/>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prezentace</Template>
  <TotalTime>6090</TotalTime>
  <Words>8944</Words>
  <Application>Microsoft Office PowerPoint</Application>
  <PresentationFormat>Předvádění na obrazovce (4:3)</PresentationFormat>
  <Paragraphs>1284</Paragraphs>
  <Slides>85</Slides>
  <Notes>70</Notes>
  <HiddenSlides>0</HiddenSlides>
  <MMClips>0</MMClips>
  <ScaleCrop>false</ScaleCrop>
  <HeadingPairs>
    <vt:vector size="6" baseType="variant">
      <vt:variant>
        <vt:lpstr>Použitá písma</vt:lpstr>
      </vt:variant>
      <vt:variant>
        <vt:i4>6</vt:i4>
      </vt:variant>
      <vt:variant>
        <vt:lpstr>Motiv</vt:lpstr>
      </vt:variant>
      <vt:variant>
        <vt:i4>1</vt:i4>
      </vt:variant>
      <vt:variant>
        <vt:lpstr>Nadpisy snímků</vt:lpstr>
      </vt:variant>
      <vt:variant>
        <vt:i4>85</vt:i4>
      </vt:variant>
    </vt:vector>
  </HeadingPairs>
  <TitlesOfParts>
    <vt:vector size="92" baseType="lpstr">
      <vt:lpstr>Arial</vt:lpstr>
      <vt:lpstr>Calibri</vt:lpstr>
      <vt:lpstr>Courier New</vt:lpstr>
      <vt:lpstr>Times New Roman</vt:lpstr>
      <vt:lpstr>Wingdings</vt:lpstr>
      <vt:lpstr>Wingdings 3</vt:lpstr>
      <vt:lpstr>prezentace</vt:lpstr>
      <vt:lpstr>Projektová žádost  clld v opz</vt:lpstr>
      <vt:lpstr>Příprava žádosti o podporu</vt:lpstr>
      <vt:lpstr>Příprava žádosti o podporu</vt:lpstr>
      <vt:lpstr>Příprava žádosti o podporu</vt:lpstr>
      <vt:lpstr>Příprava žádosti o podporu</vt:lpstr>
      <vt:lpstr>Příprava žádosti o podporu</vt:lpstr>
      <vt:lpstr>Logický rámec projektové žádosti</vt:lpstr>
      <vt:lpstr>Projektová žádost  clld v IS KP14+ (1. část)</vt:lpstr>
      <vt:lpstr>Podání projektové žádosti v opz</vt:lpstr>
      <vt:lpstr>Podání projektové žádosti v opz</vt:lpstr>
      <vt:lpstr>Titulní obrazovka Is kp14+</vt:lpstr>
      <vt:lpstr>Základní menu</vt:lpstr>
      <vt:lpstr>Vytvoření nové žádosti</vt:lpstr>
      <vt:lpstr>Vytvoření nové žádosti</vt:lpstr>
      <vt:lpstr>Pravidla pro vyplňování žádosti</vt:lpstr>
      <vt:lpstr>Příklady vyplňovaných záložek – IDENTIFIKACE OPERACE</vt:lpstr>
      <vt:lpstr>projekt</vt:lpstr>
      <vt:lpstr>specifické cíle</vt:lpstr>
      <vt:lpstr>Popis projektu</vt:lpstr>
      <vt:lpstr>Indikátory</vt:lpstr>
      <vt:lpstr>indikátory</vt:lpstr>
      <vt:lpstr>Indikátory POVINNÉ K NAPLNĚNÍ</vt:lpstr>
      <vt:lpstr>Indikátory povinné k vykazování</vt:lpstr>
      <vt:lpstr>Indikátory povinné k vykazování</vt:lpstr>
      <vt:lpstr>Horizontální principy</vt:lpstr>
      <vt:lpstr>Klíčové aktivity</vt:lpstr>
      <vt:lpstr>Cílová skupina</vt:lpstr>
      <vt:lpstr>Projektová žádost  clld v IS KP14+ (2. část)</vt:lpstr>
      <vt:lpstr>Umístění</vt:lpstr>
      <vt:lpstr>Subjekty projektu</vt:lpstr>
      <vt:lpstr>osoby subjektu</vt:lpstr>
      <vt:lpstr>ÚČTY SUBJEKTU, ÚČETNÍ OBDOBÍ, KATEGORIE INTERVENCÍ </vt:lpstr>
      <vt:lpstr>Rozpočet jednotkový </vt:lpstr>
      <vt:lpstr>Rozpočet jednotkový </vt:lpstr>
      <vt:lpstr>Přehled zdrojů financování</vt:lpstr>
      <vt:lpstr>Finanční plán</vt:lpstr>
      <vt:lpstr>VEŘEJNÉ ZAKÁZKY</vt:lpstr>
      <vt:lpstr>Veřejné zakázky</vt:lpstr>
      <vt:lpstr>čestné prohlášení</vt:lpstr>
      <vt:lpstr>dokumenty</vt:lpstr>
      <vt:lpstr>Operace se žádostí</vt:lpstr>
      <vt:lpstr>Přístup k projektu </vt:lpstr>
      <vt:lpstr>Přístup k projektu </vt:lpstr>
      <vt:lpstr>Přístup k projektu  </vt:lpstr>
      <vt:lpstr>Plné moci</vt:lpstr>
      <vt:lpstr>Kontrola</vt:lpstr>
      <vt:lpstr>Finalizace</vt:lpstr>
      <vt:lpstr>podpis a podání žádosti</vt:lpstr>
      <vt:lpstr>podpis žádosti </vt:lpstr>
      <vt:lpstr>podpis žádosti </vt:lpstr>
      <vt:lpstr>Stav žádosti </vt:lpstr>
      <vt:lpstr>Způsobilost výdajů</vt:lpstr>
      <vt:lpstr>Věcná způsobilost výdajů </vt:lpstr>
      <vt:lpstr>Věcná způsobilost výdajů </vt:lpstr>
      <vt:lpstr>Věcná způsobilost výdajů </vt:lpstr>
      <vt:lpstr>Věcná způsobilost výdajů </vt:lpstr>
      <vt:lpstr>Věcná způsobilost výdajů </vt:lpstr>
      <vt:lpstr>Věcná způsobilost výdajů </vt:lpstr>
      <vt:lpstr>Věcná způsobilost výdajů </vt:lpstr>
      <vt:lpstr>Věcná způsobilost výdajů </vt:lpstr>
      <vt:lpstr>Věcná způsobilost výdajů </vt:lpstr>
      <vt:lpstr>Věcná způsobilost výdajů </vt:lpstr>
      <vt:lpstr>Věcná způsobilost výdajů </vt:lpstr>
      <vt:lpstr>Věcná způsobilost výdajů </vt:lpstr>
      <vt:lpstr>Věcná způsobilost výdajů </vt:lpstr>
      <vt:lpstr>PŘÍJMY PROJEKTU</vt:lpstr>
      <vt:lpstr>časová způsobilost výdajů</vt:lpstr>
      <vt:lpstr>Podpora prorodinných opatření obcí a dalších aktérů na místní úrovni</vt:lpstr>
      <vt:lpstr>Cílové skupiny</vt:lpstr>
      <vt:lpstr>Vymezení oprávněných partnerů</vt:lpstr>
      <vt:lpstr>Spolufinancování</vt:lpstr>
      <vt:lpstr>De MINIMIS – ZÁKLADNÍ URČOVÁNÍ</vt:lpstr>
      <vt:lpstr> Příklady </vt:lpstr>
      <vt:lpstr>Příklady </vt:lpstr>
      <vt:lpstr>Nepřímé náklady </vt:lpstr>
      <vt:lpstr>Nezpůsobilé výdaje</vt:lpstr>
      <vt:lpstr>NáVODNÉ vÝPOČTY</vt:lpstr>
      <vt:lpstr>NáVODNÉ vÝPOČTY</vt:lpstr>
      <vt:lpstr>NáVODNÉ vÝPOČTY</vt:lpstr>
      <vt:lpstr>Prezentace aplikace PowerPoint</vt:lpstr>
      <vt:lpstr>Indikátory </vt:lpstr>
      <vt:lpstr>Indikátory </vt:lpstr>
      <vt:lpstr>Právní předpisy </vt:lpstr>
      <vt:lpstr>Změna č. 3 výzvy ŘO OPZ  č. 03_16_047  OD 1. 1. 2018</vt:lpstr>
      <vt:lpstr>Děkujeme za pozornost Oddělení projektů CLLD (875)</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ROZLOŽENÍ SNÍMKŮ A TISK PREZENTACÍ</dc:title>
  <dc:creator>Murlová Kateřina Mgr. (MPSV)</dc:creator>
  <cp:lastModifiedBy>Mas Slav. bojiště</cp:lastModifiedBy>
  <cp:revision>902</cp:revision>
  <cp:lastPrinted>2017-10-09T05:29:34Z</cp:lastPrinted>
  <dcterms:created xsi:type="dcterms:W3CDTF">2015-02-20T08:23:15Z</dcterms:created>
  <dcterms:modified xsi:type="dcterms:W3CDTF">2018-04-06T11:07:24Z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0x010100F291D2CAF791D449809C1371BC5FAF2A</vt:lpwstr>
  </property>
</Properties>
</file>